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sldIdLst>
    <p:sldId id="327" r:id="rId2"/>
    <p:sldId id="259" r:id="rId3"/>
    <p:sldId id="581" r:id="rId4"/>
    <p:sldId id="464" r:id="rId5"/>
    <p:sldId id="2228" r:id="rId6"/>
    <p:sldId id="2365" r:id="rId7"/>
    <p:sldId id="2366" r:id="rId8"/>
    <p:sldId id="2367" r:id="rId9"/>
    <p:sldId id="2368" r:id="rId10"/>
    <p:sldId id="2358" r:id="rId11"/>
    <p:sldId id="2359" r:id="rId12"/>
    <p:sldId id="2360" r:id="rId13"/>
    <p:sldId id="2364" r:id="rId14"/>
    <p:sldId id="2361" r:id="rId15"/>
    <p:sldId id="2363" r:id="rId16"/>
    <p:sldId id="2344" r:id="rId17"/>
    <p:sldId id="2369" r:id="rId18"/>
    <p:sldId id="2321" r:id="rId19"/>
    <p:sldId id="2370" r:id="rId20"/>
    <p:sldId id="2346" r:id="rId21"/>
    <p:sldId id="2371" r:id="rId22"/>
    <p:sldId id="2372" r:id="rId23"/>
    <p:sldId id="2373" r:id="rId24"/>
    <p:sldId id="2374" r:id="rId25"/>
    <p:sldId id="2376" r:id="rId26"/>
    <p:sldId id="2339" r:id="rId27"/>
    <p:sldId id="2348" r:id="rId28"/>
    <p:sldId id="2378" r:id="rId29"/>
    <p:sldId id="2384" r:id="rId30"/>
    <p:sldId id="2383" r:id="rId31"/>
    <p:sldId id="2382" r:id="rId32"/>
    <p:sldId id="2379" r:id="rId33"/>
    <p:sldId id="2380" r:id="rId34"/>
    <p:sldId id="2381" r:id="rId35"/>
    <p:sldId id="2385" r:id="rId36"/>
    <p:sldId id="2386" r:id="rId37"/>
    <p:sldId id="2377" r:id="rId38"/>
    <p:sldId id="2387" r:id="rId39"/>
    <p:sldId id="2388" r:id="rId40"/>
    <p:sldId id="2350" r:id="rId41"/>
    <p:sldId id="2349" r:id="rId42"/>
    <p:sldId id="2351" r:id="rId43"/>
    <p:sldId id="2352" r:id="rId44"/>
    <p:sldId id="2389" r:id="rId45"/>
    <p:sldId id="2353" r:id="rId46"/>
    <p:sldId id="2354" r:id="rId47"/>
    <p:sldId id="2390" r:id="rId48"/>
    <p:sldId id="2391" r:id="rId49"/>
    <p:sldId id="2356" r:id="rId50"/>
    <p:sldId id="2355" r:id="rId51"/>
    <p:sldId id="2393" r:id="rId52"/>
    <p:sldId id="2394" r:id="rId53"/>
    <p:sldId id="2392" r:id="rId54"/>
    <p:sldId id="2395" r:id="rId55"/>
    <p:sldId id="2396" r:id="rId56"/>
    <p:sldId id="2400" r:id="rId57"/>
    <p:sldId id="2401" r:id="rId58"/>
    <p:sldId id="2402" r:id="rId59"/>
    <p:sldId id="2397" r:id="rId60"/>
    <p:sldId id="2403" r:id="rId61"/>
    <p:sldId id="2398" r:id="rId62"/>
    <p:sldId id="2399" r:id="rId63"/>
    <p:sldId id="2404" r:id="rId64"/>
    <p:sldId id="2405" r:id="rId65"/>
    <p:sldId id="2406" r:id="rId66"/>
    <p:sldId id="2407" r:id="rId67"/>
    <p:sldId id="2408" r:id="rId68"/>
    <p:sldId id="2413" r:id="rId69"/>
    <p:sldId id="2414" r:id="rId70"/>
    <p:sldId id="2415" r:id="rId71"/>
    <p:sldId id="2416" r:id="rId72"/>
    <p:sldId id="2417" r:id="rId73"/>
    <p:sldId id="2418" r:id="rId74"/>
    <p:sldId id="2419" r:id="rId75"/>
    <p:sldId id="2422" r:id="rId76"/>
    <p:sldId id="441" r:id="rId7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4660"/>
  </p:normalViewPr>
  <p:slideViewPr>
    <p:cSldViewPr>
      <p:cViewPr varScale="1">
        <p:scale>
          <a:sx n="125" d="100"/>
          <a:sy n="125" d="100"/>
        </p:scale>
        <p:origin x="7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E09522-A2E2-4A75-9598-D73E862B9B68}" type="datetimeFigureOut">
              <a:rPr lang="uk-UA" smtClean="0"/>
              <a:t>25.09.2024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B81583-056E-46F5-9872-42F8ADC44B7B}" type="slidenum">
              <a:rPr lang="uk-UA" smtClean="0"/>
              <a:t>‹#›</a:t>
            </a:fld>
            <a:endParaRPr lang="uk-UA"/>
          </a:p>
        </p:txBody>
      </p:sp>
    </p:spTree>
    <p:extLst>
      <p:ext uri="{BB962C8B-B14F-4D97-AF65-F5344CB8AC3E}">
        <p14:creationId xmlns:p14="http://schemas.microsoft.com/office/powerpoint/2010/main" val="4105527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2303dbb18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2303dbb18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0233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2303dbb18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2303dbb18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38327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2303dbb18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2303dbb18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2237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2303dbb18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2303dbb18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5220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2303dbb18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2303dbb18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17093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2303dbb18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2303dbb18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2277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2303dbb18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2303dbb18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1202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B4B81583-056E-46F5-9872-42F8ADC44B7B}" type="slidenum">
              <a:rPr lang="uk-UA" smtClean="0"/>
              <a:t>76</a:t>
            </a:fld>
            <a:endParaRPr lang="uk-UA"/>
          </a:p>
        </p:txBody>
      </p:sp>
    </p:spTree>
    <p:extLst>
      <p:ext uri="{BB962C8B-B14F-4D97-AF65-F5344CB8AC3E}">
        <p14:creationId xmlns:p14="http://schemas.microsoft.com/office/powerpoint/2010/main" val="1827100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p:cNvSpPr>
            <a:spLocks noGrp="1"/>
          </p:cNvSpPr>
          <p:nvPr>
            <p:ph type="dt" sz="half" idx="10"/>
          </p:nvPr>
        </p:nvSpPr>
        <p:spPr/>
        <p:txBody>
          <a:bodyPr/>
          <a:lstStyle/>
          <a:p>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2844608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3752269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3860041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hasCustomPrompt="1"/>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sz="4000" b="1">
                <a:solidFill>
                  <a:srgbClr val="C00000"/>
                </a:solidFill>
                <a:latin typeface="+mn-lt"/>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uk-UA" dirty="0"/>
              <a:t>Заголовок</a:t>
            </a:r>
            <a:endParaRPr dirty="0"/>
          </a:p>
        </p:txBody>
      </p:sp>
      <p:sp>
        <p:nvSpPr>
          <p:cNvPr id="18" name="Google Shape;18;p4"/>
          <p:cNvSpPr txBox="1">
            <a:spLocks noGrp="1"/>
          </p:cNvSpPr>
          <p:nvPr>
            <p:ph type="body" idx="1" hasCustomPrompt="1"/>
          </p:nvPr>
        </p:nvSpPr>
        <p:spPr>
          <a:xfrm>
            <a:off x="415600" y="1536633"/>
            <a:ext cx="11360800" cy="4555200"/>
          </a:xfrm>
          <a:prstGeom prst="rect">
            <a:avLst/>
          </a:prstGeom>
        </p:spPr>
        <p:txBody>
          <a:bodyPr spcFirstLastPara="1" wrap="square" lIns="91425" tIns="91425" rIns="91425" bIns="91425" anchor="t" anchorCtr="0"/>
          <a:lstStyle>
            <a:lvl1pPr marL="152396" lvl="0" indent="0">
              <a:spcBef>
                <a:spcPts val="0"/>
              </a:spcBef>
              <a:spcAft>
                <a:spcPts val="0"/>
              </a:spcAft>
              <a:buSzPts val="1800"/>
              <a:buFontTx/>
              <a:buNone/>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r>
              <a:rPr lang="uk-UA" dirty="0" err="1"/>
              <a:t>прро</a:t>
            </a:r>
            <a:endParaRPr dirty="0"/>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ru" smtClean="0"/>
              <a:pPr/>
              <a:t>‹#›</a:t>
            </a:fld>
            <a:endParaRPr lang="ru"/>
          </a:p>
        </p:txBody>
      </p:sp>
    </p:spTree>
    <p:extLst>
      <p:ext uri="{BB962C8B-B14F-4D97-AF65-F5344CB8AC3E}">
        <p14:creationId xmlns:p14="http://schemas.microsoft.com/office/powerpoint/2010/main" val="288162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2">
    <p:spTree>
      <p:nvGrpSpPr>
        <p:cNvPr id="1" name=""/>
        <p:cNvGrpSpPr/>
        <p:nvPr/>
      </p:nvGrpSpPr>
      <p:grpSpPr>
        <a:xfrm>
          <a:off x="0" y="0"/>
          <a:ext cx="0" cy="0"/>
          <a:chOff x="0" y="0"/>
          <a:chExt cx="0" cy="0"/>
        </a:xfrm>
      </p:grpSpPr>
      <p:sp>
        <p:nvSpPr>
          <p:cNvPr id="181" name="Фигура"/>
          <p:cNvSpPr>
            <a:spLocks noGrp="1"/>
          </p:cNvSpPr>
          <p:nvPr>
            <p:ph type="body" sz="quarter" idx="13"/>
          </p:nvPr>
        </p:nvSpPr>
        <p:spPr>
          <a:xfrm>
            <a:off x="1058193" y="547654"/>
            <a:ext cx="275473" cy="275832"/>
          </a:xfrm>
          <a:custGeom>
            <a:avLst/>
            <a:gdLst/>
            <a:ahLst/>
            <a:cxnLst>
              <a:cxn ang="0">
                <a:pos x="wd2" y="hd2"/>
              </a:cxn>
              <a:cxn ang="5400000">
                <a:pos x="wd2" y="hd2"/>
              </a:cxn>
              <a:cxn ang="10800000">
                <a:pos x="wd2" y="hd2"/>
              </a:cxn>
              <a:cxn ang="16200000">
                <a:pos x="wd2" y="hd2"/>
              </a:cxn>
            </a:cxnLst>
            <a:rect l="0" t="0" r="r" b="b"/>
            <a:pathLst>
              <a:path w="20242" h="20595" extrusionOk="0">
                <a:moveTo>
                  <a:pt x="10137" y="0"/>
                </a:moveTo>
                <a:cubicBezTo>
                  <a:pt x="7544" y="0"/>
                  <a:pt x="4946" y="1008"/>
                  <a:pt x="2968" y="3018"/>
                </a:cubicBezTo>
                <a:cubicBezTo>
                  <a:pt x="-989" y="7038"/>
                  <a:pt x="-989" y="13559"/>
                  <a:pt x="2968" y="17579"/>
                </a:cubicBezTo>
                <a:cubicBezTo>
                  <a:pt x="6925" y="21600"/>
                  <a:pt x="13342" y="21600"/>
                  <a:pt x="17299" y="17579"/>
                </a:cubicBezTo>
                <a:cubicBezTo>
                  <a:pt x="17997" y="16870"/>
                  <a:pt x="18525" y="16062"/>
                  <a:pt x="18977" y="15224"/>
                </a:cubicBezTo>
                <a:lnTo>
                  <a:pt x="8788" y="15224"/>
                </a:lnTo>
                <a:cubicBezTo>
                  <a:pt x="8273" y="15224"/>
                  <a:pt x="7968" y="15224"/>
                  <a:pt x="7762" y="15141"/>
                </a:cubicBezTo>
                <a:cubicBezTo>
                  <a:pt x="7457" y="15028"/>
                  <a:pt x="7214" y="14787"/>
                  <a:pt x="7103" y="14478"/>
                </a:cubicBezTo>
                <a:cubicBezTo>
                  <a:pt x="7030" y="14312"/>
                  <a:pt x="7021" y="13953"/>
                  <a:pt x="7021" y="13583"/>
                </a:cubicBezTo>
                <a:cubicBezTo>
                  <a:pt x="7021" y="13214"/>
                  <a:pt x="7030" y="12862"/>
                  <a:pt x="7103" y="12696"/>
                </a:cubicBezTo>
                <a:cubicBezTo>
                  <a:pt x="7214" y="12386"/>
                  <a:pt x="7457" y="12139"/>
                  <a:pt x="7762" y="12026"/>
                </a:cubicBezTo>
                <a:cubicBezTo>
                  <a:pt x="7968" y="11943"/>
                  <a:pt x="8273" y="11943"/>
                  <a:pt x="8788" y="11943"/>
                </a:cubicBezTo>
                <a:lnTo>
                  <a:pt x="20111" y="11943"/>
                </a:lnTo>
                <a:cubicBezTo>
                  <a:pt x="20611" y="8790"/>
                  <a:pt x="19691" y="5449"/>
                  <a:pt x="17299" y="3018"/>
                </a:cubicBezTo>
                <a:cubicBezTo>
                  <a:pt x="15320" y="1008"/>
                  <a:pt x="12730" y="0"/>
                  <a:pt x="10137" y="0"/>
                </a:cubicBezTo>
                <a:close/>
                <a:moveTo>
                  <a:pt x="10143" y="3957"/>
                </a:moveTo>
                <a:cubicBezTo>
                  <a:pt x="10941" y="3957"/>
                  <a:pt x="11738" y="4271"/>
                  <a:pt x="12347" y="4890"/>
                </a:cubicBezTo>
                <a:cubicBezTo>
                  <a:pt x="13565" y="6128"/>
                  <a:pt x="13565" y="8131"/>
                  <a:pt x="12347" y="9369"/>
                </a:cubicBezTo>
                <a:cubicBezTo>
                  <a:pt x="11129" y="10606"/>
                  <a:pt x="9157" y="10606"/>
                  <a:pt x="7939" y="9369"/>
                </a:cubicBezTo>
                <a:cubicBezTo>
                  <a:pt x="6721" y="8131"/>
                  <a:pt x="6721" y="6128"/>
                  <a:pt x="7939" y="4890"/>
                </a:cubicBezTo>
                <a:cubicBezTo>
                  <a:pt x="8548" y="4271"/>
                  <a:pt x="9345" y="3957"/>
                  <a:pt x="10143" y="3957"/>
                </a:cubicBezTo>
                <a:close/>
              </a:path>
            </a:pathLst>
          </a:custGeom>
          <a:solidFill>
            <a:srgbClr val="0250FF"/>
          </a:solidFill>
        </p:spPr>
        <p:txBody>
          <a:bodyPr lIns="71437" tIns="71437" rIns="71437" bIns="71437" anchor="ctr">
            <a:noAutofit/>
          </a:bodyPr>
          <a:lstStyle>
            <a:lvl1pPr marL="0" indent="0" algn="ctr" defTabSz="498176">
              <a:spcBef>
                <a:spcPts val="0"/>
              </a:spcBef>
              <a:buSzTx/>
              <a:buNone/>
              <a:defRPr sz="2000" b="1">
                <a:solidFill>
                  <a:srgbClr val="F7F7F7"/>
                </a:solidFill>
              </a:defRPr>
            </a:lvl1pPr>
          </a:lstStyle>
          <a:p>
            <a:pPr marL="0" indent="0" algn="ctr" defTabSz="821531">
              <a:spcBef>
                <a:spcPts val="0"/>
              </a:spcBef>
              <a:buSzTx/>
              <a:buNone/>
              <a:defRPr sz="2000" b="1">
                <a:solidFill>
                  <a:srgbClr val="F7F7F7"/>
                </a:solidFill>
              </a:defRPr>
            </a:pPr>
            <a:endParaRPr dirty="0"/>
          </a:p>
        </p:txBody>
      </p:sp>
      <p:sp>
        <p:nvSpPr>
          <p:cNvPr id="182" name="Elearn."/>
          <p:cNvSpPr txBox="1">
            <a:spLocks noGrp="1"/>
          </p:cNvSpPr>
          <p:nvPr>
            <p:ph type="body" sz="quarter" idx="14"/>
          </p:nvPr>
        </p:nvSpPr>
        <p:spPr>
          <a:xfrm>
            <a:off x="1397166" y="446082"/>
            <a:ext cx="679672" cy="478976"/>
          </a:xfrm>
          <a:prstGeom prst="rect">
            <a:avLst/>
          </a:prstGeom>
        </p:spPr>
        <p:txBody>
          <a:bodyPr wrap="none" lIns="71437" tIns="71437" rIns="71437" bIns="71437" anchor="ctr">
            <a:spAutoFit/>
          </a:bodyPr>
          <a:lstStyle>
            <a:lvl1pPr marL="0" indent="0">
              <a:lnSpc>
                <a:spcPct val="150000"/>
              </a:lnSpc>
              <a:spcBef>
                <a:spcPts val="0"/>
              </a:spcBef>
              <a:buSzTx/>
              <a:buNone/>
              <a:defRPr sz="1450" b="1">
                <a:solidFill>
                  <a:srgbClr val="363636"/>
                </a:solidFill>
              </a:defRPr>
            </a:lvl1pPr>
          </a:lstStyle>
          <a:p>
            <a:r>
              <a:rPr dirty="0" err="1"/>
              <a:t>Elearn</a:t>
            </a:r>
            <a:r>
              <a:rPr dirty="0"/>
              <a:t>.</a:t>
            </a:r>
          </a:p>
        </p:txBody>
      </p:sp>
      <p:sp>
        <p:nvSpPr>
          <p:cNvPr id="183" name="www.elearn.com"/>
          <p:cNvSpPr txBox="1">
            <a:spLocks noGrp="1"/>
          </p:cNvSpPr>
          <p:nvPr>
            <p:ph type="body" sz="quarter" idx="15"/>
          </p:nvPr>
        </p:nvSpPr>
        <p:spPr>
          <a:xfrm>
            <a:off x="10171778" y="509562"/>
            <a:ext cx="976228" cy="352018"/>
          </a:xfrm>
          <a:prstGeom prst="rect">
            <a:avLst/>
          </a:prstGeom>
        </p:spPr>
        <p:txBody>
          <a:bodyPr wrap="none" lIns="71437" tIns="71437" rIns="71437" bIns="71437" anchor="ctr">
            <a:spAutoFit/>
          </a:bodyPr>
          <a:lstStyle>
            <a:lvl1pPr marL="0" indent="0">
              <a:lnSpc>
                <a:spcPct val="150000"/>
              </a:lnSpc>
              <a:spcBef>
                <a:spcPts val="0"/>
              </a:spcBef>
              <a:buSzTx/>
              <a:buNone/>
              <a:defRPr sz="900" b="1">
                <a:solidFill>
                  <a:srgbClr val="544948">
                    <a:alpha val="80211"/>
                  </a:srgbClr>
                </a:solidFill>
              </a:defRPr>
            </a:lvl1pPr>
          </a:lstStyle>
          <a:p>
            <a:r>
              <a:rPr dirty="0"/>
              <a:t>www.elearn.com</a:t>
            </a:r>
          </a:p>
        </p:txBody>
      </p:sp>
      <p:sp>
        <p:nvSpPr>
          <p:cNvPr id="184" name="Фигура"/>
          <p:cNvSpPr>
            <a:spLocks noGrp="1"/>
          </p:cNvSpPr>
          <p:nvPr>
            <p:ph type="body" sz="quarter" idx="16"/>
          </p:nvPr>
        </p:nvSpPr>
        <p:spPr>
          <a:xfrm flipH="1">
            <a:off x="10315017" y="5672090"/>
            <a:ext cx="847578" cy="638256"/>
          </a:xfrm>
          <a:custGeom>
            <a:avLst/>
            <a:gdLst/>
            <a:ahLst/>
            <a:cxnLst>
              <a:cxn ang="0">
                <a:pos x="wd2" y="hd2"/>
              </a:cxn>
              <a:cxn ang="5400000">
                <a:pos x="wd2" y="hd2"/>
              </a:cxn>
              <a:cxn ang="10800000">
                <a:pos x="wd2" y="hd2"/>
              </a:cxn>
              <a:cxn ang="16200000">
                <a:pos x="wd2" y="hd2"/>
              </a:cxn>
            </a:cxnLst>
            <a:rect l="0" t="0" r="r" b="b"/>
            <a:pathLst>
              <a:path w="21452" h="21502" extrusionOk="0">
                <a:moveTo>
                  <a:pt x="758" y="0"/>
                </a:moveTo>
                <a:cubicBezTo>
                  <a:pt x="564" y="0"/>
                  <a:pt x="370" y="98"/>
                  <a:pt x="222" y="295"/>
                </a:cubicBezTo>
                <a:cubicBezTo>
                  <a:pt x="-74" y="688"/>
                  <a:pt x="-74" y="1329"/>
                  <a:pt x="222" y="1723"/>
                </a:cubicBezTo>
                <a:cubicBezTo>
                  <a:pt x="517" y="2116"/>
                  <a:pt x="992" y="2116"/>
                  <a:pt x="1288" y="1723"/>
                </a:cubicBezTo>
                <a:cubicBezTo>
                  <a:pt x="1584" y="1329"/>
                  <a:pt x="1584" y="688"/>
                  <a:pt x="1288" y="295"/>
                </a:cubicBezTo>
                <a:cubicBezTo>
                  <a:pt x="1140" y="98"/>
                  <a:pt x="952" y="0"/>
                  <a:pt x="758" y="0"/>
                </a:cubicBezTo>
                <a:close/>
                <a:moveTo>
                  <a:pt x="4077" y="0"/>
                </a:moveTo>
                <a:cubicBezTo>
                  <a:pt x="3884" y="0"/>
                  <a:pt x="3689" y="98"/>
                  <a:pt x="3541" y="295"/>
                </a:cubicBezTo>
                <a:cubicBezTo>
                  <a:pt x="3245" y="688"/>
                  <a:pt x="3245" y="1329"/>
                  <a:pt x="3541" y="1723"/>
                </a:cubicBezTo>
                <a:cubicBezTo>
                  <a:pt x="3837" y="2116"/>
                  <a:pt x="4318" y="2116"/>
                  <a:pt x="4614" y="1723"/>
                </a:cubicBezTo>
                <a:cubicBezTo>
                  <a:pt x="4910" y="1329"/>
                  <a:pt x="4910" y="688"/>
                  <a:pt x="4614" y="295"/>
                </a:cubicBezTo>
                <a:cubicBezTo>
                  <a:pt x="4466" y="98"/>
                  <a:pt x="4271" y="0"/>
                  <a:pt x="4077" y="0"/>
                </a:cubicBezTo>
                <a:close/>
                <a:moveTo>
                  <a:pt x="7403" y="0"/>
                </a:moveTo>
                <a:cubicBezTo>
                  <a:pt x="7210" y="0"/>
                  <a:pt x="7015" y="98"/>
                  <a:pt x="6867" y="295"/>
                </a:cubicBezTo>
                <a:cubicBezTo>
                  <a:pt x="6571" y="688"/>
                  <a:pt x="6571" y="1329"/>
                  <a:pt x="6867" y="1723"/>
                </a:cubicBezTo>
                <a:cubicBezTo>
                  <a:pt x="7163" y="2116"/>
                  <a:pt x="7644" y="2116"/>
                  <a:pt x="7940" y="1723"/>
                </a:cubicBezTo>
                <a:cubicBezTo>
                  <a:pt x="8236" y="1329"/>
                  <a:pt x="8236" y="688"/>
                  <a:pt x="7940" y="295"/>
                </a:cubicBezTo>
                <a:cubicBezTo>
                  <a:pt x="7792" y="98"/>
                  <a:pt x="7597" y="0"/>
                  <a:pt x="7403" y="0"/>
                </a:cubicBezTo>
                <a:close/>
                <a:moveTo>
                  <a:pt x="10729" y="0"/>
                </a:moveTo>
                <a:cubicBezTo>
                  <a:pt x="10536" y="0"/>
                  <a:pt x="10341" y="98"/>
                  <a:pt x="10193" y="295"/>
                </a:cubicBezTo>
                <a:cubicBezTo>
                  <a:pt x="9897" y="688"/>
                  <a:pt x="9897" y="1329"/>
                  <a:pt x="10193" y="1723"/>
                </a:cubicBezTo>
                <a:cubicBezTo>
                  <a:pt x="10489" y="2116"/>
                  <a:pt x="10963" y="2116"/>
                  <a:pt x="11259" y="1723"/>
                </a:cubicBezTo>
                <a:cubicBezTo>
                  <a:pt x="11555" y="1329"/>
                  <a:pt x="11555" y="688"/>
                  <a:pt x="11259" y="295"/>
                </a:cubicBezTo>
                <a:cubicBezTo>
                  <a:pt x="11111" y="98"/>
                  <a:pt x="10923" y="0"/>
                  <a:pt x="10729" y="0"/>
                </a:cubicBezTo>
                <a:close/>
                <a:moveTo>
                  <a:pt x="14049" y="0"/>
                </a:moveTo>
                <a:cubicBezTo>
                  <a:pt x="13855" y="0"/>
                  <a:pt x="13660" y="98"/>
                  <a:pt x="13512" y="295"/>
                </a:cubicBezTo>
                <a:cubicBezTo>
                  <a:pt x="13216" y="688"/>
                  <a:pt x="13216" y="1329"/>
                  <a:pt x="13512" y="1723"/>
                </a:cubicBezTo>
                <a:cubicBezTo>
                  <a:pt x="13808" y="2116"/>
                  <a:pt x="14289" y="2116"/>
                  <a:pt x="14585" y="1723"/>
                </a:cubicBezTo>
                <a:cubicBezTo>
                  <a:pt x="14881" y="1329"/>
                  <a:pt x="14881" y="688"/>
                  <a:pt x="14585" y="295"/>
                </a:cubicBezTo>
                <a:cubicBezTo>
                  <a:pt x="14437" y="98"/>
                  <a:pt x="14242" y="0"/>
                  <a:pt x="14049" y="0"/>
                </a:cubicBezTo>
                <a:close/>
                <a:moveTo>
                  <a:pt x="17375" y="0"/>
                </a:moveTo>
                <a:cubicBezTo>
                  <a:pt x="17181" y="0"/>
                  <a:pt x="16986" y="98"/>
                  <a:pt x="16838" y="295"/>
                </a:cubicBezTo>
                <a:cubicBezTo>
                  <a:pt x="16542" y="688"/>
                  <a:pt x="16542" y="1329"/>
                  <a:pt x="16838" y="1723"/>
                </a:cubicBezTo>
                <a:cubicBezTo>
                  <a:pt x="17134" y="2116"/>
                  <a:pt x="17615" y="2116"/>
                  <a:pt x="17911" y="1723"/>
                </a:cubicBezTo>
                <a:cubicBezTo>
                  <a:pt x="18207" y="1329"/>
                  <a:pt x="18207" y="688"/>
                  <a:pt x="17911" y="295"/>
                </a:cubicBezTo>
                <a:cubicBezTo>
                  <a:pt x="17763" y="98"/>
                  <a:pt x="17568" y="0"/>
                  <a:pt x="17375" y="0"/>
                </a:cubicBezTo>
                <a:close/>
                <a:moveTo>
                  <a:pt x="20701" y="0"/>
                </a:moveTo>
                <a:cubicBezTo>
                  <a:pt x="20507" y="0"/>
                  <a:pt x="20312" y="98"/>
                  <a:pt x="20164" y="295"/>
                </a:cubicBezTo>
                <a:cubicBezTo>
                  <a:pt x="19868" y="688"/>
                  <a:pt x="19868" y="1329"/>
                  <a:pt x="20164" y="1723"/>
                </a:cubicBezTo>
                <a:cubicBezTo>
                  <a:pt x="20460" y="2116"/>
                  <a:pt x="20935" y="2116"/>
                  <a:pt x="21230" y="1723"/>
                </a:cubicBezTo>
                <a:cubicBezTo>
                  <a:pt x="21526" y="1329"/>
                  <a:pt x="21526" y="688"/>
                  <a:pt x="21230" y="295"/>
                </a:cubicBezTo>
                <a:cubicBezTo>
                  <a:pt x="21082" y="98"/>
                  <a:pt x="20894" y="0"/>
                  <a:pt x="20701" y="0"/>
                </a:cubicBezTo>
                <a:close/>
                <a:moveTo>
                  <a:pt x="758" y="4873"/>
                </a:moveTo>
                <a:cubicBezTo>
                  <a:pt x="564" y="4873"/>
                  <a:pt x="370" y="4971"/>
                  <a:pt x="222" y="5168"/>
                </a:cubicBezTo>
                <a:cubicBezTo>
                  <a:pt x="-74" y="5561"/>
                  <a:pt x="-74" y="6193"/>
                  <a:pt x="222" y="6587"/>
                </a:cubicBezTo>
                <a:cubicBezTo>
                  <a:pt x="517" y="6980"/>
                  <a:pt x="992" y="6980"/>
                  <a:pt x="1288" y="6587"/>
                </a:cubicBezTo>
                <a:cubicBezTo>
                  <a:pt x="1584" y="6193"/>
                  <a:pt x="1584" y="5561"/>
                  <a:pt x="1288" y="5168"/>
                </a:cubicBezTo>
                <a:cubicBezTo>
                  <a:pt x="1140" y="4971"/>
                  <a:pt x="952" y="4873"/>
                  <a:pt x="758" y="4873"/>
                </a:cubicBezTo>
                <a:close/>
                <a:moveTo>
                  <a:pt x="4077" y="4873"/>
                </a:moveTo>
                <a:cubicBezTo>
                  <a:pt x="3884" y="4873"/>
                  <a:pt x="3689" y="4971"/>
                  <a:pt x="3541" y="5168"/>
                </a:cubicBezTo>
                <a:cubicBezTo>
                  <a:pt x="3245" y="5561"/>
                  <a:pt x="3245" y="6193"/>
                  <a:pt x="3541" y="6587"/>
                </a:cubicBezTo>
                <a:cubicBezTo>
                  <a:pt x="3837" y="6980"/>
                  <a:pt x="4318" y="6980"/>
                  <a:pt x="4614" y="6587"/>
                </a:cubicBezTo>
                <a:cubicBezTo>
                  <a:pt x="4910" y="6193"/>
                  <a:pt x="4910" y="5561"/>
                  <a:pt x="4614" y="5168"/>
                </a:cubicBezTo>
                <a:cubicBezTo>
                  <a:pt x="4466" y="4971"/>
                  <a:pt x="4271" y="4873"/>
                  <a:pt x="4077" y="4873"/>
                </a:cubicBezTo>
                <a:close/>
                <a:moveTo>
                  <a:pt x="7403" y="4873"/>
                </a:moveTo>
                <a:cubicBezTo>
                  <a:pt x="7210" y="4873"/>
                  <a:pt x="7015" y="4971"/>
                  <a:pt x="6867" y="5168"/>
                </a:cubicBezTo>
                <a:cubicBezTo>
                  <a:pt x="6571" y="5561"/>
                  <a:pt x="6571" y="6193"/>
                  <a:pt x="6867" y="6587"/>
                </a:cubicBezTo>
                <a:cubicBezTo>
                  <a:pt x="7163" y="6980"/>
                  <a:pt x="7644" y="6980"/>
                  <a:pt x="7940" y="6587"/>
                </a:cubicBezTo>
                <a:cubicBezTo>
                  <a:pt x="8236" y="6193"/>
                  <a:pt x="8236" y="5561"/>
                  <a:pt x="7940" y="5168"/>
                </a:cubicBezTo>
                <a:cubicBezTo>
                  <a:pt x="7792" y="4971"/>
                  <a:pt x="7597" y="4873"/>
                  <a:pt x="7403" y="4873"/>
                </a:cubicBezTo>
                <a:close/>
                <a:moveTo>
                  <a:pt x="10729" y="4873"/>
                </a:moveTo>
                <a:cubicBezTo>
                  <a:pt x="10536" y="4873"/>
                  <a:pt x="10341" y="4971"/>
                  <a:pt x="10193" y="5168"/>
                </a:cubicBezTo>
                <a:cubicBezTo>
                  <a:pt x="9897" y="5561"/>
                  <a:pt x="9897" y="6193"/>
                  <a:pt x="10193" y="6587"/>
                </a:cubicBezTo>
                <a:cubicBezTo>
                  <a:pt x="10489" y="6980"/>
                  <a:pt x="10963" y="6980"/>
                  <a:pt x="11259" y="6587"/>
                </a:cubicBezTo>
                <a:cubicBezTo>
                  <a:pt x="11555" y="6193"/>
                  <a:pt x="11555" y="5561"/>
                  <a:pt x="11259" y="5168"/>
                </a:cubicBezTo>
                <a:cubicBezTo>
                  <a:pt x="11111" y="4971"/>
                  <a:pt x="10923" y="4873"/>
                  <a:pt x="10729" y="4873"/>
                </a:cubicBezTo>
                <a:close/>
                <a:moveTo>
                  <a:pt x="14049" y="4873"/>
                </a:moveTo>
                <a:cubicBezTo>
                  <a:pt x="13855" y="4873"/>
                  <a:pt x="13660" y="4971"/>
                  <a:pt x="13512" y="5168"/>
                </a:cubicBezTo>
                <a:cubicBezTo>
                  <a:pt x="13216" y="5561"/>
                  <a:pt x="13216" y="6193"/>
                  <a:pt x="13512" y="6587"/>
                </a:cubicBezTo>
                <a:cubicBezTo>
                  <a:pt x="13808" y="6980"/>
                  <a:pt x="14289" y="6980"/>
                  <a:pt x="14585" y="6587"/>
                </a:cubicBezTo>
                <a:cubicBezTo>
                  <a:pt x="14881" y="6193"/>
                  <a:pt x="14881" y="5561"/>
                  <a:pt x="14585" y="5168"/>
                </a:cubicBezTo>
                <a:cubicBezTo>
                  <a:pt x="14437" y="4971"/>
                  <a:pt x="14242" y="4873"/>
                  <a:pt x="14049" y="4873"/>
                </a:cubicBezTo>
                <a:close/>
                <a:moveTo>
                  <a:pt x="17375" y="4873"/>
                </a:moveTo>
                <a:cubicBezTo>
                  <a:pt x="17181" y="4873"/>
                  <a:pt x="16986" y="4971"/>
                  <a:pt x="16838" y="5168"/>
                </a:cubicBezTo>
                <a:cubicBezTo>
                  <a:pt x="16542" y="5561"/>
                  <a:pt x="16542" y="6193"/>
                  <a:pt x="16838" y="6587"/>
                </a:cubicBezTo>
                <a:cubicBezTo>
                  <a:pt x="17134" y="6980"/>
                  <a:pt x="17615" y="6980"/>
                  <a:pt x="17911" y="6587"/>
                </a:cubicBezTo>
                <a:cubicBezTo>
                  <a:pt x="18207" y="6193"/>
                  <a:pt x="18207" y="5561"/>
                  <a:pt x="17911" y="5168"/>
                </a:cubicBezTo>
                <a:cubicBezTo>
                  <a:pt x="17763" y="4971"/>
                  <a:pt x="17568" y="4873"/>
                  <a:pt x="17375" y="4873"/>
                </a:cubicBezTo>
                <a:close/>
                <a:moveTo>
                  <a:pt x="20701" y="4873"/>
                </a:moveTo>
                <a:cubicBezTo>
                  <a:pt x="20507" y="4873"/>
                  <a:pt x="20312" y="4971"/>
                  <a:pt x="20164" y="5168"/>
                </a:cubicBezTo>
                <a:cubicBezTo>
                  <a:pt x="19868" y="5561"/>
                  <a:pt x="19868" y="6193"/>
                  <a:pt x="20164" y="6587"/>
                </a:cubicBezTo>
                <a:cubicBezTo>
                  <a:pt x="20460" y="6980"/>
                  <a:pt x="20935" y="6980"/>
                  <a:pt x="21230" y="6587"/>
                </a:cubicBezTo>
                <a:cubicBezTo>
                  <a:pt x="21526" y="6193"/>
                  <a:pt x="21526" y="5561"/>
                  <a:pt x="21230" y="5168"/>
                </a:cubicBezTo>
                <a:cubicBezTo>
                  <a:pt x="21082" y="4971"/>
                  <a:pt x="20894" y="4873"/>
                  <a:pt x="20701" y="4873"/>
                </a:cubicBezTo>
                <a:close/>
                <a:moveTo>
                  <a:pt x="758" y="9746"/>
                </a:moveTo>
                <a:cubicBezTo>
                  <a:pt x="564" y="9746"/>
                  <a:pt x="370" y="9844"/>
                  <a:pt x="222" y="10041"/>
                </a:cubicBezTo>
                <a:cubicBezTo>
                  <a:pt x="-74" y="10435"/>
                  <a:pt x="-74" y="11066"/>
                  <a:pt x="222" y="11460"/>
                </a:cubicBezTo>
                <a:cubicBezTo>
                  <a:pt x="517" y="11854"/>
                  <a:pt x="992" y="11854"/>
                  <a:pt x="1288" y="11460"/>
                </a:cubicBezTo>
                <a:cubicBezTo>
                  <a:pt x="1584" y="11066"/>
                  <a:pt x="1584" y="10435"/>
                  <a:pt x="1288" y="10041"/>
                </a:cubicBezTo>
                <a:cubicBezTo>
                  <a:pt x="1140" y="9844"/>
                  <a:pt x="952" y="9746"/>
                  <a:pt x="758" y="9746"/>
                </a:cubicBezTo>
                <a:close/>
                <a:moveTo>
                  <a:pt x="4077" y="9746"/>
                </a:moveTo>
                <a:cubicBezTo>
                  <a:pt x="3884" y="9746"/>
                  <a:pt x="3689" y="9844"/>
                  <a:pt x="3541" y="10041"/>
                </a:cubicBezTo>
                <a:cubicBezTo>
                  <a:pt x="3245" y="10435"/>
                  <a:pt x="3245" y="11066"/>
                  <a:pt x="3541" y="11460"/>
                </a:cubicBezTo>
                <a:cubicBezTo>
                  <a:pt x="3837" y="11854"/>
                  <a:pt x="4318" y="11854"/>
                  <a:pt x="4614" y="11460"/>
                </a:cubicBezTo>
                <a:cubicBezTo>
                  <a:pt x="4910" y="11066"/>
                  <a:pt x="4910" y="10435"/>
                  <a:pt x="4614" y="10041"/>
                </a:cubicBezTo>
                <a:cubicBezTo>
                  <a:pt x="4466" y="9844"/>
                  <a:pt x="4271" y="9746"/>
                  <a:pt x="4077" y="9746"/>
                </a:cubicBezTo>
                <a:close/>
                <a:moveTo>
                  <a:pt x="7403" y="9746"/>
                </a:moveTo>
                <a:cubicBezTo>
                  <a:pt x="7210" y="9746"/>
                  <a:pt x="7015" y="9844"/>
                  <a:pt x="6867" y="10041"/>
                </a:cubicBezTo>
                <a:cubicBezTo>
                  <a:pt x="6571" y="10435"/>
                  <a:pt x="6571" y="11066"/>
                  <a:pt x="6867" y="11460"/>
                </a:cubicBezTo>
                <a:cubicBezTo>
                  <a:pt x="7163" y="11854"/>
                  <a:pt x="7644" y="11854"/>
                  <a:pt x="7940" y="11460"/>
                </a:cubicBezTo>
                <a:cubicBezTo>
                  <a:pt x="8236" y="11066"/>
                  <a:pt x="8236" y="10435"/>
                  <a:pt x="7940" y="10041"/>
                </a:cubicBezTo>
                <a:cubicBezTo>
                  <a:pt x="7792" y="9844"/>
                  <a:pt x="7597" y="9746"/>
                  <a:pt x="7403" y="9746"/>
                </a:cubicBezTo>
                <a:close/>
                <a:moveTo>
                  <a:pt x="10729" y="9746"/>
                </a:moveTo>
                <a:cubicBezTo>
                  <a:pt x="10536" y="9746"/>
                  <a:pt x="10341" y="9844"/>
                  <a:pt x="10193" y="10041"/>
                </a:cubicBezTo>
                <a:cubicBezTo>
                  <a:pt x="9897" y="10435"/>
                  <a:pt x="9897" y="11066"/>
                  <a:pt x="10193" y="11460"/>
                </a:cubicBezTo>
                <a:cubicBezTo>
                  <a:pt x="10489" y="11854"/>
                  <a:pt x="10963" y="11854"/>
                  <a:pt x="11259" y="11460"/>
                </a:cubicBezTo>
                <a:cubicBezTo>
                  <a:pt x="11555" y="11066"/>
                  <a:pt x="11555" y="10435"/>
                  <a:pt x="11259" y="10041"/>
                </a:cubicBezTo>
                <a:cubicBezTo>
                  <a:pt x="11111" y="9844"/>
                  <a:pt x="10923" y="9746"/>
                  <a:pt x="10729" y="9746"/>
                </a:cubicBezTo>
                <a:close/>
                <a:moveTo>
                  <a:pt x="14049" y="9746"/>
                </a:moveTo>
                <a:cubicBezTo>
                  <a:pt x="13855" y="9746"/>
                  <a:pt x="13660" y="9844"/>
                  <a:pt x="13512" y="10041"/>
                </a:cubicBezTo>
                <a:cubicBezTo>
                  <a:pt x="13216" y="10435"/>
                  <a:pt x="13216" y="11066"/>
                  <a:pt x="13512" y="11460"/>
                </a:cubicBezTo>
                <a:cubicBezTo>
                  <a:pt x="13808" y="11854"/>
                  <a:pt x="14289" y="11854"/>
                  <a:pt x="14585" y="11460"/>
                </a:cubicBezTo>
                <a:cubicBezTo>
                  <a:pt x="14881" y="11066"/>
                  <a:pt x="14881" y="10435"/>
                  <a:pt x="14585" y="10041"/>
                </a:cubicBezTo>
                <a:cubicBezTo>
                  <a:pt x="14437" y="9844"/>
                  <a:pt x="14242" y="9746"/>
                  <a:pt x="14049" y="9746"/>
                </a:cubicBezTo>
                <a:close/>
                <a:moveTo>
                  <a:pt x="17375" y="9746"/>
                </a:moveTo>
                <a:cubicBezTo>
                  <a:pt x="17181" y="9746"/>
                  <a:pt x="16986" y="9844"/>
                  <a:pt x="16838" y="10041"/>
                </a:cubicBezTo>
                <a:cubicBezTo>
                  <a:pt x="16542" y="10435"/>
                  <a:pt x="16542" y="11066"/>
                  <a:pt x="16838" y="11460"/>
                </a:cubicBezTo>
                <a:cubicBezTo>
                  <a:pt x="17134" y="11854"/>
                  <a:pt x="17615" y="11854"/>
                  <a:pt x="17911" y="11460"/>
                </a:cubicBezTo>
                <a:cubicBezTo>
                  <a:pt x="18207" y="11066"/>
                  <a:pt x="18207" y="10435"/>
                  <a:pt x="17911" y="10041"/>
                </a:cubicBezTo>
                <a:cubicBezTo>
                  <a:pt x="17763" y="9844"/>
                  <a:pt x="17568" y="9746"/>
                  <a:pt x="17375" y="9746"/>
                </a:cubicBezTo>
                <a:close/>
                <a:moveTo>
                  <a:pt x="758" y="14611"/>
                </a:moveTo>
                <a:cubicBezTo>
                  <a:pt x="564" y="14611"/>
                  <a:pt x="370" y="14708"/>
                  <a:pt x="222" y="14905"/>
                </a:cubicBezTo>
                <a:cubicBezTo>
                  <a:pt x="-74" y="15299"/>
                  <a:pt x="-74" y="15940"/>
                  <a:pt x="222" y="16333"/>
                </a:cubicBezTo>
                <a:cubicBezTo>
                  <a:pt x="517" y="16727"/>
                  <a:pt x="992" y="16727"/>
                  <a:pt x="1288" y="16333"/>
                </a:cubicBezTo>
                <a:cubicBezTo>
                  <a:pt x="1584" y="15940"/>
                  <a:pt x="1584" y="15299"/>
                  <a:pt x="1288" y="14905"/>
                </a:cubicBezTo>
                <a:cubicBezTo>
                  <a:pt x="1140" y="14708"/>
                  <a:pt x="952" y="14611"/>
                  <a:pt x="758" y="14611"/>
                </a:cubicBezTo>
                <a:close/>
                <a:moveTo>
                  <a:pt x="4077" y="14611"/>
                </a:moveTo>
                <a:cubicBezTo>
                  <a:pt x="3884" y="14611"/>
                  <a:pt x="3689" y="14708"/>
                  <a:pt x="3541" y="14905"/>
                </a:cubicBezTo>
                <a:cubicBezTo>
                  <a:pt x="3245" y="15299"/>
                  <a:pt x="3245" y="15940"/>
                  <a:pt x="3541" y="16333"/>
                </a:cubicBezTo>
                <a:cubicBezTo>
                  <a:pt x="3837" y="16727"/>
                  <a:pt x="4318" y="16727"/>
                  <a:pt x="4614" y="16333"/>
                </a:cubicBezTo>
                <a:cubicBezTo>
                  <a:pt x="4910" y="15940"/>
                  <a:pt x="4910" y="15299"/>
                  <a:pt x="4614" y="14905"/>
                </a:cubicBezTo>
                <a:cubicBezTo>
                  <a:pt x="4466" y="14708"/>
                  <a:pt x="4271" y="14611"/>
                  <a:pt x="4077" y="14611"/>
                </a:cubicBezTo>
                <a:close/>
                <a:moveTo>
                  <a:pt x="7403" y="14611"/>
                </a:moveTo>
                <a:cubicBezTo>
                  <a:pt x="7210" y="14611"/>
                  <a:pt x="7015" y="14708"/>
                  <a:pt x="6867" y="14905"/>
                </a:cubicBezTo>
                <a:cubicBezTo>
                  <a:pt x="6571" y="15299"/>
                  <a:pt x="6571" y="15940"/>
                  <a:pt x="6867" y="16333"/>
                </a:cubicBezTo>
                <a:cubicBezTo>
                  <a:pt x="7163" y="16727"/>
                  <a:pt x="7644" y="16727"/>
                  <a:pt x="7940" y="16333"/>
                </a:cubicBezTo>
                <a:cubicBezTo>
                  <a:pt x="8236" y="15940"/>
                  <a:pt x="8236" y="15299"/>
                  <a:pt x="7940" y="14905"/>
                </a:cubicBezTo>
                <a:cubicBezTo>
                  <a:pt x="7792" y="14708"/>
                  <a:pt x="7597" y="14611"/>
                  <a:pt x="7403" y="14611"/>
                </a:cubicBezTo>
                <a:close/>
                <a:moveTo>
                  <a:pt x="10729" y="14611"/>
                </a:moveTo>
                <a:cubicBezTo>
                  <a:pt x="10536" y="14611"/>
                  <a:pt x="10341" y="14708"/>
                  <a:pt x="10193" y="14905"/>
                </a:cubicBezTo>
                <a:cubicBezTo>
                  <a:pt x="9897" y="15299"/>
                  <a:pt x="9897" y="15940"/>
                  <a:pt x="10193" y="16333"/>
                </a:cubicBezTo>
                <a:cubicBezTo>
                  <a:pt x="10489" y="16727"/>
                  <a:pt x="10963" y="16727"/>
                  <a:pt x="11259" y="16333"/>
                </a:cubicBezTo>
                <a:cubicBezTo>
                  <a:pt x="11555" y="15940"/>
                  <a:pt x="11555" y="15299"/>
                  <a:pt x="11259" y="14905"/>
                </a:cubicBezTo>
                <a:cubicBezTo>
                  <a:pt x="11111" y="14708"/>
                  <a:pt x="10923" y="14611"/>
                  <a:pt x="10729" y="14611"/>
                </a:cubicBezTo>
                <a:close/>
                <a:moveTo>
                  <a:pt x="14049" y="14611"/>
                </a:moveTo>
                <a:cubicBezTo>
                  <a:pt x="13855" y="14611"/>
                  <a:pt x="13660" y="14708"/>
                  <a:pt x="13512" y="14905"/>
                </a:cubicBezTo>
                <a:cubicBezTo>
                  <a:pt x="13216" y="15299"/>
                  <a:pt x="13216" y="15940"/>
                  <a:pt x="13512" y="16333"/>
                </a:cubicBezTo>
                <a:cubicBezTo>
                  <a:pt x="13808" y="16727"/>
                  <a:pt x="14289" y="16727"/>
                  <a:pt x="14585" y="16333"/>
                </a:cubicBezTo>
                <a:cubicBezTo>
                  <a:pt x="14881" y="15940"/>
                  <a:pt x="14881" y="15299"/>
                  <a:pt x="14585" y="14905"/>
                </a:cubicBezTo>
                <a:cubicBezTo>
                  <a:pt x="14437" y="14708"/>
                  <a:pt x="14242" y="14611"/>
                  <a:pt x="14049" y="14611"/>
                </a:cubicBezTo>
                <a:close/>
                <a:moveTo>
                  <a:pt x="17375" y="14611"/>
                </a:moveTo>
                <a:cubicBezTo>
                  <a:pt x="17181" y="14611"/>
                  <a:pt x="16986" y="14708"/>
                  <a:pt x="16838" y="14905"/>
                </a:cubicBezTo>
                <a:cubicBezTo>
                  <a:pt x="16542" y="15299"/>
                  <a:pt x="16542" y="15940"/>
                  <a:pt x="16838" y="16333"/>
                </a:cubicBezTo>
                <a:cubicBezTo>
                  <a:pt x="17134" y="16727"/>
                  <a:pt x="17615" y="16727"/>
                  <a:pt x="17911" y="16333"/>
                </a:cubicBezTo>
                <a:cubicBezTo>
                  <a:pt x="18207" y="15940"/>
                  <a:pt x="18207" y="15299"/>
                  <a:pt x="17911" y="14905"/>
                </a:cubicBezTo>
                <a:cubicBezTo>
                  <a:pt x="17763" y="14708"/>
                  <a:pt x="17568" y="14611"/>
                  <a:pt x="17375" y="14611"/>
                </a:cubicBezTo>
                <a:close/>
                <a:moveTo>
                  <a:pt x="758" y="19484"/>
                </a:moveTo>
                <a:cubicBezTo>
                  <a:pt x="564" y="19484"/>
                  <a:pt x="370" y="19582"/>
                  <a:pt x="222" y="19778"/>
                </a:cubicBezTo>
                <a:cubicBezTo>
                  <a:pt x="-74" y="20172"/>
                  <a:pt x="-74" y="20813"/>
                  <a:pt x="222" y="21206"/>
                </a:cubicBezTo>
                <a:cubicBezTo>
                  <a:pt x="517" y="21600"/>
                  <a:pt x="992" y="21600"/>
                  <a:pt x="1288" y="21206"/>
                </a:cubicBezTo>
                <a:cubicBezTo>
                  <a:pt x="1584" y="20813"/>
                  <a:pt x="1584" y="20172"/>
                  <a:pt x="1288" y="19778"/>
                </a:cubicBezTo>
                <a:cubicBezTo>
                  <a:pt x="1140" y="19582"/>
                  <a:pt x="952" y="19484"/>
                  <a:pt x="758" y="19484"/>
                </a:cubicBezTo>
                <a:close/>
                <a:moveTo>
                  <a:pt x="4077" y="19484"/>
                </a:moveTo>
                <a:cubicBezTo>
                  <a:pt x="3884" y="19484"/>
                  <a:pt x="3689" y="19582"/>
                  <a:pt x="3541" y="19778"/>
                </a:cubicBezTo>
                <a:cubicBezTo>
                  <a:pt x="3245" y="20172"/>
                  <a:pt x="3245" y="20813"/>
                  <a:pt x="3541" y="21206"/>
                </a:cubicBezTo>
                <a:cubicBezTo>
                  <a:pt x="3837" y="21600"/>
                  <a:pt x="4318" y="21600"/>
                  <a:pt x="4614" y="21206"/>
                </a:cubicBezTo>
                <a:cubicBezTo>
                  <a:pt x="4910" y="20813"/>
                  <a:pt x="4910" y="20172"/>
                  <a:pt x="4614" y="19778"/>
                </a:cubicBezTo>
                <a:cubicBezTo>
                  <a:pt x="4466" y="19582"/>
                  <a:pt x="4271" y="19484"/>
                  <a:pt x="4077" y="19484"/>
                </a:cubicBezTo>
                <a:close/>
                <a:moveTo>
                  <a:pt x="7403" y="19484"/>
                </a:moveTo>
                <a:cubicBezTo>
                  <a:pt x="7210" y="19484"/>
                  <a:pt x="7015" y="19582"/>
                  <a:pt x="6867" y="19778"/>
                </a:cubicBezTo>
                <a:cubicBezTo>
                  <a:pt x="6571" y="20172"/>
                  <a:pt x="6571" y="20813"/>
                  <a:pt x="6867" y="21206"/>
                </a:cubicBezTo>
                <a:cubicBezTo>
                  <a:pt x="7163" y="21600"/>
                  <a:pt x="7644" y="21600"/>
                  <a:pt x="7940" y="21206"/>
                </a:cubicBezTo>
                <a:cubicBezTo>
                  <a:pt x="8236" y="20813"/>
                  <a:pt x="8236" y="20172"/>
                  <a:pt x="7940" y="19778"/>
                </a:cubicBezTo>
                <a:cubicBezTo>
                  <a:pt x="7792" y="19582"/>
                  <a:pt x="7597" y="19484"/>
                  <a:pt x="7403" y="19484"/>
                </a:cubicBezTo>
                <a:close/>
                <a:moveTo>
                  <a:pt x="10729" y="19484"/>
                </a:moveTo>
                <a:cubicBezTo>
                  <a:pt x="10536" y="19484"/>
                  <a:pt x="10341" y="19582"/>
                  <a:pt x="10193" y="19778"/>
                </a:cubicBezTo>
                <a:cubicBezTo>
                  <a:pt x="9897" y="20172"/>
                  <a:pt x="9897" y="20813"/>
                  <a:pt x="10193" y="21206"/>
                </a:cubicBezTo>
                <a:cubicBezTo>
                  <a:pt x="10489" y="21600"/>
                  <a:pt x="10963" y="21600"/>
                  <a:pt x="11259" y="21206"/>
                </a:cubicBezTo>
                <a:cubicBezTo>
                  <a:pt x="11555" y="20813"/>
                  <a:pt x="11555" y="20172"/>
                  <a:pt x="11259" y="19778"/>
                </a:cubicBezTo>
                <a:cubicBezTo>
                  <a:pt x="11111" y="19582"/>
                  <a:pt x="10923" y="19484"/>
                  <a:pt x="10729" y="19484"/>
                </a:cubicBezTo>
                <a:close/>
              </a:path>
            </a:pathLst>
          </a:custGeom>
          <a:solidFill>
            <a:srgbClr val="E9E5D9"/>
          </a:solidFill>
        </p:spPr>
        <p:txBody>
          <a:bodyPr lIns="71437" tIns="71437" rIns="71437" bIns="71437" anchor="ctr">
            <a:noAutofit/>
          </a:bodyPr>
          <a:lstStyle>
            <a:lvl1pPr marL="0" indent="0" algn="ctr" defTabSz="498176">
              <a:spcBef>
                <a:spcPts val="0"/>
              </a:spcBef>
              <a:buSzTx/>
              <a:buNone/>
              <a:defRPr sz="2000" b="1">
                <a:solidFill>
                  <a:srgbClr val="F7F7F7"/>
                </a:solidFill>
              </a:defRPr>
            </a:lvl1pPr>
          </a:lstStyle>
          <a:p>
            <a:pPr marL="0" indent="0" algn="ctr" defTabSz="821531">
              <a:spcBef>
                <a:spcPts val="0"/>
              </a:spcBef>
              <a:buSzTx/>
              <a:buNone/>
              <a:defRPr sz="2000" b="1">
                <a:solidFill>
                  <a:srgbClr val="F7F7F7"/>
                </a:solidFill>
              </a:defRPr>
            </a:pPr>
            <a:endParaRPr dirty="0"/>
          </a:p>
        </p:txBody>
      </p:sp>
      <p:sp>
        <p:nvSpPr>
          <p:cNvPr id="185" name="Номер слайда"/>
          <p:cNvSpPr txBox="1">
            <a:spLocks noGrp="1"/>
          </p:cNvSpPr>
          <p:nvPr>
            <p:ph type="sldNum" sz="quarter" idx="2"/>
          </p:nvPr>
        </p:nvSpPr>
        <p:spPr>
          <a:xfrm>
            <a:off x="5991157" y="6473948"/>
            <a:ext cx="204925" cy="591402"/>
          </a:xfrm>
          <a:prstGeom prst="rect">
            <a:avLst/>
          </a:prstGeom>
        </p:spPr>
        <p:txBody>
          <a:bodyPr lIns="71437" tIns="71437" rIns="71437" bIns="71437"/>
          <a:lstStyle>
            <a:lvl1pPr defTabSz="410746">
              <a:defRPr b="1">
                <a:latin typeface="Helvetica"/>
                <a:ea typeface="Helvetica"/>
                <a:cs typeface="Helvetica"/>
                <a:sym typeface="Helvetica"/>
              </a:defRPr>
            </a:lvl1pPr>
          </a:lstStyle>
          <a:p>
            <a:fld id="{86CB4B4D-7CA3-9044-876B-883B54F8677D}" type="slidenum">
              <a:t>‹#›</a:t>
            </a:fld>
            <a:endParaRPr/>
          </a:p>
        </p:txBody>
      </p:sp>
    </p:spTree>
    <p:extLst>
      <p:ext uri="{BB962C8B-B14F-4D97-AF65-F5344CB8AC3E}">
        <p14:creationId xmlns:p14="http://schemas.microsoft.com/office/powerpoint/2010/main" val="166134786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25617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3909270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p:cNvSpPr>
            <a:spLocks noGrp="1"/>
          </p:cNvSpPr>
          <p:nvPr>
            <p:ph type="dt" sz="half" idx="10"/>
          </p:nvPr>
        </p:nvSpPr>
        <p:spPr/>
        <p:txBody>
          <a:bodyPr/>
          <a:lstStyle/>
          <a:p>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1444307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p:cNvSpPr>
            <a:spLocks noGrp="1"/>
          </p:cNvSpPr>
          <p:nvPr>
            <p:ph type="dt" sz="half" idx="10"/>
          </p:nvPr>
        </p:nvSpPr>
        <p:spPr/>
        <p:txBody>
          <a:bodyPr/>
          <a:lstStyle/>
          <a:p>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8012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Дата 2"/>
          <p:cNvSpPr>
            <a:spLocks noGrp="1"/>
          </p:cNvSpPr>
          <p:nvPr>
            <p:ph type="dt" sz="half" idx="10"/>
          </p:nvPr>
        </p:nvSpPr>
        <p:spPr/>
        <p:txBody>
          <a:bodyPr/>
          <a:lstStyle/>
          <a:p>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164523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3642213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1870823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AEEF70C-D603-4546-ADE0-0E767828F513}" type="slidenum">
              <a:rPr lang="uk-UA" smtClean="0"/>
              <a:t>‹#›</a:t>
            </a:fld>
            <a:endParaRPr lang="uk-UA"/>
          </a:p>
        </p:txBody>
      </p:sp>
    </p:spTree>
    <p:extLst>
      <p:ext uri="{BB962C8B-B14F-4D97-AF65-F5344CB8AC3E}">
        <p14:creationId xmlns:p14="http://schemas.microsoft.com/office/powerpoint/2010/main" val="1023630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EF70C-D603-4546-ADE0-0E767828F513}" type="slidenum">
              <a:rPr lang="uk-UA" smtClean="0"/>
              <a:t>‹#›</a:t>
            </a:fld>
            <a:endParaRPr lang="uk-UA"/>
          </a:p>
        </p:txBody>
      </p:sp>
    </p:spTree>
    <p:extLst>
      <p:ext uri="{BB962C8B-B14F-4D97-AF65-F5344CB8AC3E}">
        <p14:creationId xmlns:p14="http://schemas.microsoft.com/office/powerpoint/2010/main" val="379779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zakon.rada.gov.ua/laws/show/2464-17#n87" TargetMode="External"/><Relationship Id="rId2" Type="http://schemas.openxmlformats.org/officeDocument/2006/relationships/hyperlink" Target="https://zakon.rada.gov.ua/laws/show/2464-17#n85" TargetMode="External"/><Relationship Id="rId1" Type="http://schemas.openxmlformats.org/officeDocument/2006/relationships/slideLayout" Target="../slideLayouts/slideLayout2.xml"/><Relationship Id="rId5" Type="http://schemas.openxmlformats.org/officeDocument/2006/relationships/hyperlink" Target="https://zakon.rada.gov.ua/laws/show/2464-17#n179" TargetMode="External"/><Relationship Id="rId4" Type="http://schemas.openxmlformats.org/officeDocument/2006/relationships/hyperlink" Target="https://zakon.rada.gov.ua/laws/show/2464-17#n1079"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itd.rada.gov.ua/billInfo/Bills/Card/44888"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cabinet.fiu.gov.u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zakon.rada.gov.ua/laws/show/850-2020-%D0%BF#Text" TargetMode="External"/><Relationship Id="rId2" Type="http://schemas.openxmlformats.org/officeDocument/2006/relationships/hyperlink" Target="https://zakon.rada.gov.ua/laws/show/z1035-21#Text" TargetMode="External"/><Relationship Id="rId1" Type="http://schemas.openxmlformats.org/officeDocument/2006/relationships/slideLayout" Target="../slideLayouts/slideLayout2.xml"/><Relationship Id="rId5" Type="http://schemas.openxmlformats.org/officeDocument/2006/relationships/hyperlink" Target="https://zakon.rada.gov.ua/laws/show/z1593-15#Text" TargetMode="External"/><Relationship Id="rId4" Type="http://schemas.openxmlformats.org/officeDocument/2006/relationships/hyperlink" Target="https://zakon.rada.gov.ua/laws/show/z0241-16#Text"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infomf@minfin.gov.ua" TargetMode="External"/><Relationship Id="rId2" Type="http://schemas.openxmlformats.org/officeDocument/2006/relationships/hyperlink" Target="https://mof.gov.ua/uk/struktura_vlasnosti_iuridichnoi_osobi-517"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t.me/ninayuzhanina/2528"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reyestr.court.gov.ua/Review/119751281"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hyperlink" Target="https://mof.gov.ua/storage/files/%D0%9D%D0%B0%D0%BA%D0%B0%D0%B7%20%D0%9C%D0%A4%D0%A3%20%D0%B2%D1%96%D0%B4%2009_08_2024%20%E2%84%96400.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649224" y="273685"/>
            <a:ext cx="9878568" cy="1219835"/>
          </a:xfrm>
        </p:spPr>
        <p:txBody>
          <a:bodyPr>
            <a:noAutofit/>
          </a:bodyPr>
          <a:lstStyle/>
          <a:p>
            <a:r>
              <a:rPr lang="ru-RU" sz="3200" b="1" dirty="0" smtClean="0">
                <a:solidFill>
                  <a:srgbClr val="C00000"/>
                </a:solidFill>
                <a:latin typeface="+mn-lt"/>
              </a:rPr>
              <a:t>ЗМІНИ У ЗАКОНОДАВСТВІ: ЧОГО ОЧІКУВАТИ З ЖОВТНЯ</a:t>
            </a:r>
            <a:endParaRPr lang="uk-UA" sz="3200" b="1" dirty="0">
              <a:solidFill>
                <a:srgbClr val="C00000"/>
              </a:solidFill>
              <a:latin typeface="+mn-lt"/>
            </a:endParaRPr>
          </a:p>
        </p:txBody>
      </p:sp>
      <p:pic>
        <p:nvPicPr>
          <p:cNvPr id="10" name="Объект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795937"/>
            <a:ext cx="7743770" cy="4351338"/>
          </a:xfrm>
        </p:spPr>
      </p:pic>
      <p:sp>
        <p:nvSpPr>
          <p:cNvPr id="4" name="Номер слайда 3"/>
          <p:cNvSpPr>
            <a:spLocks noGrp="1"/>
          </p:cNvSpPr>
          <p:nvPr>
            <p:ph type="sldNum" sz="quarter" idx="12"/>
          </p:nvPr>
        </p:nvSpPr>
        <p:spPr/>
        <p:txBody>
          <a:bodyPr/>
          <a:lstStyle/>
          <a:p>
            <a:fld id="{CFDD4902-5536-41EC-9FDC-BFF95F742230}" type="slidenum">
              <a:rPr lang="uk-UA" smtClean="0"/>
              <a:t>1</a:t>
            </a:fld>
            <a:endParaRPr lang="uk-UA"/>
          </a:p>
        </p:txBody>
      </p:sp>
    </p:spTree>
    <p:extLst>
      <p:ext uri="{BB962C8B-B14F-4D97-AF65-F5344CB8AC3E}">
        <p14:creationId xmlns:p14="http://schemas.microsoft.com/office/powerpoint/2010/main" val="1451018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052736"/>
            <a:ext cx="11064773" cy="360040"/>
          </a:xfrm>
          <a:prstGeom prst="rect">
            <a:avLst/>
          </a:prstGeom>
          <a:ln>
            <a:noFill/>
          </a:ln>
        </p:spPr>
        <p:txBody>
          <a:bodyPr>
            <a:noAutofit/>
          </a:bodyPr>
          <a:lstStyle/>
          <a:p>
            <a:pPr marL="0" indent="0">
              <a:lnSpc>
                <a:spcPct val="100000"/>
              </a:lnSpc>
              <a:spcBef>
                <a:spcPts val="0"/>
              </a:spcBef>
              <a:spcAft>
                <a:spcPts val="600"/>
              </a:spcAft>
              <a:buNone/>
              <a:defRPr/>
            </a:pPr>
            <a:r>
              <a:rPr lang="uk-UA" sz="1700" b="1" dirty="0" smtClean="0">
                <a:solidFill>
                  <a:srgbClr val="0070C0"/>
                </a:solidFill>
                <a:latin typeface="Arial" panose="020B0604020202020204" pitchFamily="34" charset="0"/>
                <a:cs typeface="Arial" panose="020B0604020202020204" pitchFamily="34" charset="0"/>
              </a:rPr>
              <a:t>Військовий збір (п.16-1 підр. 10 </a:t>
            </a:r>
            <a:r>
              <a:rPr lang="uk-UA" sz="1700" b="1" dirty="0" err="1" smtClean="0">
                <a:solidFill>
                  <a:srgbClr val="0070C0"/>
                </a:solidFill>
                <a:latin typeface="Arial" panose="020B0604020202020204" pitchFamily="34" charset="0"/>
                <a:cs typeface="Arial" panose="020B0604020202020204" pitchFamily="34" charset="0"/>
              </a:rPr>
              <a:t>р.ХХ</a:t>
            </a:r>
            <a:r>
              <a:rPr lang="uk-UA" sz="1700" b="1" dirty="0" smtClean="0">
                <a:solidFill>
                  <a:srgbClr val="0070C0"/>
                </a:solidFill>
                <a:latin typeface="Arial" panose="020B0604020202020204" pitchFamily="34" charset="0"/>
                <a:cs typeface="Arial" panose="020B0604020202020204" pitchFamily="34" charset="0"/>
              </a:rPr>
              <a:t> ПКУ)</a:t>
            </a:r>
          </a:p>
          <a:p>
            <a:pPr marL="0" indent="0">
              <a:lnSpc>
                <a:spcPct val="100000"/>
              </a:lnSpc>
              <a:spcBef>
                <a:spcPts val="0"/>
              </a:spcBef>
              <a:spcAft>
                <a:spcPts val="600"/>
              </a:spcAft>
              <a:buNone/>
              <a:defRPr/>
            </a:pPr>
            <a:endParaRPr lang="uk-UA" sz="1700" b="1" dirty="0" smtClean="0">
              <a:solidFill>
                <a:srgbClr val="0070C0"/>
              </a:solidFill>
              <a:latin typeface="Arial" panose="020B0604020202020204" pitchFamily="34" charset="0"/>
              <a:cs typeface="Arial" panose="020B0604020202020204" pitchFamily="34" charset="0"/>
            </a:endParaRPr>
          </a:p>
        </p:txBody>
      </p:sp>
      <p:sp>
        <p:nvSpPr>
          <p:cNvPr id="6" name="Заголовок 1"/>
          <p:cNvSpPr txBox="1">
            <a:spLocks/>
          </p:cNvSpPr>
          <p:nvPr/>
        </p:nvSpPr>
        <p:spPr bwMode="auto">
          <a:xfrm>
            <a:off x="0" y="476672"/>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ЗАКОНОПРОЕКТ № 11416-д</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10</a:t>
            </a:fld>
            <a:endParaRPr lang="uk-UA"/>
          </a:p>
        </p:txBody>
      </p:sp>
      <p:graphicFrame>
        <p:nvGraphicFramePr>
          <p:cNvPr id="2" name="Таблица 1"/>
          <p:cNvGraphicFramePr>
            <a:graphicFrameLocks noGrp="1"/>
          </p:cNvGraphicFramePr>
          <p:nvPr>
            <p:extLst>
              <p:ext uri="{D42A27DB-BD31-4B8C-83A1-F6EECF244321}">
                <p14:modId xmlns:p14="http://schemas.microsoft.com/office/powerpoint/2010/main" val="884209398"/>
              </p:ext>
            </p:extLst>
          </p:nvPr>
        </p:nvGraphicFramePr>
        <p:xfrm>
          <a:off x="191344" y="1556792"/>
          <a:ext cx="11593289" cy="3828425"/>
        </p:xfrm>
        <a:graphic>
          <a:graphicData uri="http://schemas.openxmlformats.org/drawingml/2006/table">
            <a:tbl>
              <a:tblPr firstRow="1" bandRow="1">
                <a:tableStyleId>{5940675A-B579-460E-94D1-54222C63F5DA}</a:tableStyleId>
              </a:tblPr>
              <a:tblGrid>
                <a:gridCol w="1871563"/>
                <a:gridCol w="2027524"/>
                <a:gridCol w="2293601"/>
                <a:gridCol w="5400601"/>
              </a:tblGrid>
              <a:tr h="714079">
                <a:tc>
                  <a:txBody>
                    <a:bodyPr/>
                    <a:lstStyle/>
                    <a:p>
                      <a:pPr algn="ctr"/>
                      <a:r>
                        <a:rPr lang="uk-UA" b="1" dirty="0" smtClean="0"/>
                        <a:t>Категорія платників</a:t>
                      </a:r>
                      <a:endParaRPr lang="uk-UA" b="1" dirty="0"/>
                    </a:p>
                  </a:txBody>
                  <a:tcPr/>
                </a:tc>
                <a:tc>
                  <a:txBody>
                    <a:bodyPr/>
                    <a:lstStyle/>
                    <a:p>
                      <a:pPr algn="ctr"/>
                      <a:r>
                        <a:rPr lang="uk-UA" b="1" dirty="0" smtClean="0"/>
                        <a:t>Об'єкт</a:t>
                      </a:r>
                      <a:r>
                        <a:rPr lang="uk-UA" b="1" baseline="0" dirty="0" smtClean="0"/>
                        <a:t> оподаткування </a:t>
                      </a:r>
                      <a:endParaRPr lang="uk-UA" b="1" dirty="0"/>
                    </a:p>
                  </a:txBody>
                  <a:tcPr/>
                </a:tc>
                <a:tc>
                  <a:txBody>
                    <a:bodyPr/>
                    <a:lstStyle/>
                    <a:p>
                      <a:pPr algn="ctr"/>
                      <a:r>
                        <a:rPr lang="uk-UA" b="1" dirty="0" smtClean="0"/>
                        <a:t>Ставка</a:t>
                      </a:r>
                      <a:endParaRPr lang="uk-UA" b="1" dirty="0"/>
                    </a:p>
                  </a:txBody>
                  <a:tcPr/>
                </a:tc>
                <a:tc>
                  <a:txBody>
                    <a:bodyPr/>
                    <a:lstStyle/>
                    <a:p>
                      <a:pPr algn="ctr"/>
                      <a:r>
                        <a:rPr lang="uk-UA" b="1" dirty="0" smtClean="0"/>
                        <a:t>Порядок сплати</a:t>
                      </a:r>
                      <a:endParaRPr lang="uk-UA" b="1" dirty="0"/>
                    </a:p>
                  </a:txBody>
                  <a:tcPr/>
                </a:tc>
              </a:tr>
              <a:tr h="2094233">
                <a:tc>
                  <a:txBody>
                    <a:bodyPr/>
                    <a:lstStyle/>
                    <a:p>
                      <a:r>
                        <a:rPr lang="uk-UA" noProof="0" dirty="0" smtClean="0"/>
                        <a:t>ФОПи 1,2,4 групи</a:t>
                      </a:r>
                    </a:p>
                    <a:p>
                      <a:r>
                        <a:rPr lang="uk-UA" noProof="0" dirty="0" smtClean="0">
                          <a:solidFill>
                            <a:srgbClr val="FF0000"/>
                          </a:solidFill>
                        </a:rPr>
                        <a:t>(пп.2)</a:t>
                      </a:r>
                      <a:endParaRPr lang="uk-UA" noProof="0" dirty="0">
                        <a:solidFill>
                          <a:srgbClr val="FF0000"/>
                        </a:solidFill>
                      </a:endParaRPr>
                    </a:p>
                  </a:txBody>
                  <a:tcPr/>
                </a:tc>
                <a:tc>
                  <a:txBody>
                    <a:bodyPr/>
                    <a:lstStyle/>
                    <a:p>
                      <a:r>
                        <a:rPr lang="uk-UA" noProof="0" dirty="0" smtClean="0"/>
                        <a:t>щомісячна сума, що дорівнює розміру МЗП платина 1 січня податкового (звітного) року;</a:t>
                      </a:r>
                      <a:endParaRPr lang="uk-UA" noProof="0" dirty="0"/>
                    </a:p>
                  </a:txBody>
                  <a:tcPr/>
                </a:tc>
                <a:tc>
                  <a:txBody>
                    <a:bodyPr/>
                    <a:lstStyle/>
                    <a:p>
                      <a:r>
                        <a:rPr lang="uk-UA" noProof="0" dirty="0" smtClean="0"/>
                        <a:t>10 % МЗП на 1 січня податкового (звітного) року, з розрахунку на календарний місяць</a:t>
                      </a:r>
                      <a:r>
                        <a:rPr lang="uk-UA" baseline="0" noProof="0" dirty="0" smtClean="0"/>
                        <a:t> ( 7 100 х 10%=</a:t>
                      </a:r>
                      <a:r>
                        <a:rPr lang="uk-UA" b="1" baseline="0" noProof="0" dirty="0" smtClean="0">
                          <a:solidFill>
                            <a:srgbClr val="FF0000"/>
                          </a:solidFill>
                        </a:rPr>
                        <a:t>710 грн</a:t>
                      </a:r>
                      <a:r>
                        <a:rPr lang="uk-UA" baseline="0" noProof="0" dirty="0" smtClean="0"/>
                        <a:t>)</a:t>
                      </a:r>
                      <a:endParaRPr lang="uk-UA" noProof="0" dirty="0"/>
                    </a:p>
                  </a:txBody>
                  <a:tcPr/>
                </a:tc>
                <a:tc>
                  <a:txBody>
                    <a:bodyPr/>
                    <a:lstStyle/>
                    <a:p>
                      <a:r>
                        <a:rPr lang="uk-UA" noProof="0" dirty="0" smtClean="0"/>
                        <a:t>авансові внески не пізніше 20 </a:t>
                      </a:r>
                      <a:r>
                        <a:rPr lang="uk-UA" u="sng" noProof="0" dirty="0" smtClean="0"/>
                        <a:t>числа (включно) поточного місяця</a:t>
                      </a:r>
                      <a:r>
                        <a:rPr lang="uk-UA" noProof="0" dirty="0" smtClean="0"/>
                        <a:t>. Такі платники можуть здійснити сплату ВЗ авансовим внеском за весь податковий (звітний) період (квартал, рік), але не більш як до кінця поточного звітного року. Нарахування авансових внесків </a:t>
                      </a:r>
                      <a:r>
                        <a:rPr lang="uk-UA" u="sng" noProof="0" dirty="0" smtClean="0"/>
                        <a:t>здійснюється контролюючими органами</a:t>
                      </a:r>
                      <a:endParaRPr lang="uk-UA" noProof="0" dirty="0"/>
                    </a:p>
                  </a:txBody>
                  <a:tcPr/>
                </a:tc>
              </a:tr>
              <a:tr h="1020113">
                <a:tc>
                  <a:txBody>
                    <a:bodyPr/>
                    <a:lstStyle/>
                    <a:p>
                      <a:r>
                        <a:rPr lang="uk-UA" noProof="0" dirty="0" smtClean="0"/>
                        <a:t>Платники</a:t>
                      </a:r>
                      <a:r>
                        <a:rPr lang="uk-UA" baseline="0" noProof="0" dirty="0" smtClean="0"/>
                        <a:t> ЄП 3 групи (ФОПИ та юрособи) </a:t>
                      </a:r>
                      <a:r>
                        <a:rPr lang="uk-UA" baseline="0" noProof="0" dirty="0" smtClean="0">
                          <a:solidFill>
                            <a:srgbClr val="FF0000"/>
                          </a:solidFill>
                        </a:rPr>
                        <a:t>(пп.3)</a:t>
                      </a:r>
                      <a:endParaRPr lang="uk-UA" noProof="0" dirty="0">
                        <a:solidFill>
                          <a:srgbClr val="FF0000"/>
                        </a:solidFill>
                      </a:endParaRPr>
                    </a:p>
                  </a:txBody>
                  <a:tcPr/>
                </a:tc>
                <a:tc>
                  <a:txBody>
                    <a:bodyPr/>
                    <a:lstStyle/>
                    <a:p>
                      <a:r>
                        <a:rPr lang="uk-UA" noProof="0" dirty="0" smtClean="0"/>
                        <a:t>доходи, визначені ст. 292 </a:t>
                      </a:r>
                      <a:endParaRPr lang="uk-UA" noProof="0" dirty="0"/>
                    </a:p>
                  </a:txBody>
                  <a:tcPr/>
                </a:tc>
                <a:tc>
                  <a:txBody>
                    <a:bodyPr/>
                    <a:lstStyle/>
                    <a:p>
                      <a:r>
                        <a:rPr lang="uk-UA" noProof="0" dirty="0" smtClean="0"/>
                        <a:t>1% від доходу, визначеного ст. 292 </a:t>
                      </a:r>
                      <a:endParaRPr lang="uk-UA" noProof="0" dirty="0"/>
                    </a:p>
                  </a:txBody>
                  <a:tcPr/>
                </a:tc>
                <a:tc>
                  <a:txBody>
                    <a:bodyPr/>
                    <a:lstStyle/>
                    <a:p>
                      <a:r>
                        <a:rPr lang="uk-UA" noProof="0" dirty="0" smtClean="0"/>
                        <a:t>протягом 10 к. д. після граничного строку подання податкової декларації платника єдиного податку за податковий (звітний) квартал.</a:t>
                      </a:r>
                      <a:endParaRPr lang="uk-UA" noProof="0" dirty="0"/>
                    </a:p>
                  </a:txBody>
                  <a:tcPr/>
                </a:tc>
              </a:tr>
            </a:tbl>
          </a:graphicData>
        </a:graphic>
      </p:graphicFrame>
      <p:sp>
        <p:nvSpPr>
          <p:cNvPr id="4" name="Прямоугольник 3"/>
          <p:cNvSpPr/>
          <p:nvPr/>
        </p:nvSpPr>
        <p:spPr>
          <a:xfrm>
            <a:off x="191344" y="5517232"/>
            <a:ext cx="11665296" cy="646331"/>
          </a:xfrm>
          <a:prstGeom prst="rect">
            <a:avLst/>
          </a:prstGeom>
        </p:spPr>
        <p:txBody>
          <a:bodyPr wrap="square">
            <a:spAutoFit/>
          </a:bodyPr>
          <a:lstStyle/>
          <a:p>
            <a:r>
              <a:rPr lang="uk-UA" dirty="0" smtClean="0"/>
              <a:t>Військовий збір для  ЄДИННИКІВ  встановлюється </a:t>
            </a:r>
            <a:r>
              <a:rPr lang="uk-UA" u="sng" dirty="0" smtClean="0"/>
              <a:t>з 1 жовтня 2024 року по 31 грудня року</a:t>
            </a:r>
            <a:r>
              <a:rPr lang="uk-UA" dirty="0" smtClean="0"/>
              <a:t>, у якому буде припинено або скасовано воєнний стан</a:t>
            </a:r>
            <a:endParaRPr lang="uk-UA" dirty="0"/>
          </a:p>
        </p:txBody>
      </p:sp>
    </p:spTree>
    <p:extLst>
      <p:ext uri="{BB962C8B-B14F-4D97-AF65-F5344CB8AC3E}">
        <p14:creationId xmlns:p14="http://schemas.microsoft.com/office/powerpoint/2010/main" val="3294638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052736"/>
            <a:ext cx="11064773" cy="360040"/>
          </a:xfrm>
          <a:prstGeom prst="rect">
            <a:avLst/>
          </a:prstGeom>
          <a:ln>
            <a:noFill/>
          </a:ln>
        </p:spPr>
        <p:txBody>
          <a:bodyPr>
            <a:noAutofit/>
          </a:bodyPr>
          <a:lstStyle/>
          <a:p>
            <a:pPr marL="0" indent="0">
              <a:lnSpc>
                <a:spcPct val="100000"/>
              </a:lnSpc>
              <a:spcBef>
                <a:spcPts val="0"/>
              </a:spcBef>
              <a:spcAft>
                <a:spcPts val="600"/>
              </a:spcAft>
              <a:buNone/>
              <a:defRPr/>
            </a:pPr>
            <a:r>
              <a:rPr lang="uk-UA" sz="1700" b="1" dirty="0" smtClean="0">
                <a:solidFill>
                  <a:srgbClr val="0070C0"/>
                </a:solidFill>
                <a:latin typeface="Arial" panose="020B0604020202020204" pitchFamily="34" charset="0"/>
                <a:cs typeface="Arial" panose="020B0604020202020204" pitchFamily="34" charset="0"/>
              </a:rPr>
              <a:t>Військовий збір (п.16-1 підр. 10 </a:t>
            </a:r>
            <a:r>
              <a:rPr lang="uk-UA" sz="1700" b="1" dirty="0" err="1" smtClean="0">
                <a:solidFill>
                  <a:srgbClr val="0070C0"/>
                </a:solidFill>
                <a:latin typeface="Arial" panose="020B0604020202020204" pitchFamily="34" charset="0"/>
                <a:cs typeface="Arial" panose="020B0604020202020204" pitchFamily="34" charset="0"/>
              </a:rPr>
              <a:t>р.ХХ</a:t>
            </a:r>
            <a:r>
              <a:rPr lang="uk-UA" sz="1700" b="1" dirty="0" smtClean="0">
                <a:solidFill>
                  <a:srgbClr val="0070C0"/>
                </a:solidFill>
                <a:latin typeface="Arial" panose="020B0604020202020204" pitchFamily="34" charset="0"/>
                <a:cs typeface="Arial" panose="020B0604020202020204" pitchFamily="34" charset="0"/>
              </a:rPr>
              <a:t> ПКУ)</a:t>
            </a:r>
          </a:p>
          <a:p>
            <a:pPr marL="0" indent="0">
              <a:lnSpc>
                <a:spcPct val="100000"/>
              </a:lnSpc>
              <a:spcBef>
                <a:spcPts val="0"/>
              </a:spcBef>
              <a:spcAft>
                <a:spcPts val="600"/>
              </a:spcAft>
              <a:buNone/>
              <a:defRPr/>
            </a:pPr>
            <a:endParaRPr lang="uk-UA" sz="1700" b="1" dirty="0" smtClean="0">
              <a:solidFill>
                <a:srgbClr val="0070C0"/>
              </a:solidFill>
              <a:latin typeface="Arial" panose="020B0604020202020204" pitchFamily="34" charset="0"/>
              <a:cs typeface="Arial" panose="020B0604020202020204" pitchFamily="34" charset="0"/>
            </a:endParaRPr>
          </a:p>
        </p:txBody>
      </p:sp>
      <p:sp>
        <p:nvSpPr>
          <p:cNvPr id="6" name="Заголовок 1"/>
          <p:cNvSpPr txBox="1">
            <a:spLocks/>
          </p:cNvSpPr>
          <p:nvPr/>
        </p:nvSpPr>
        <p:spPr bwMode="auto">
          <a:xfrm>
            <a:off x="0"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ЗАКОНОПРОЕКТ № 11416-д</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11</a:t>
            </a:fld>
            <a:endParaRPr lang="uk-UA"/>
          </a:p>
        </p:txBody>
      </p:sp>
      <p:sp>
        <p:nvSpPr>
          <p:cNvPr id="4" name="Прямоугольник 3"/>
          <p:cNvSpPr/>
          <p:nvPr/>
        </p:nvSpPr>
        <p:spPr>
          <a:xfrm>
            <a:off x="191344" y="1484784"/>
            <a:ext cx="11665296" cy="4401205"/>
          </a:xfrm>
          <a:prstGeom prst="rect">
            <a:avLst/>
          </a:prstGeom>
        </p:spPr>
        <p:txBody>
          <a:bodyPr wrap="square">
            <a:spAutoFit/>
          </a:bodyPr>
          <a:lstStyle/>
          <a:p>
            <a:r>
              <a:rPr lang="uk-UA" sz="2800" b="1" u="sng" dirty="0" smtClean="0"/>
              <a:t>Звітність:</a:t>
            </a:r>
          </a:p>
          <a:p>
            <a:r>
              <a:rPr lang="uk-UA" sz="2800" dirty="0" smtClean="0"/>
              <a:t>Платники ЄП відображають суми військового збору (в тому числі щомісячні авансові внески військового збору) у складі податкової декларації платника єдиного податку.</a:t>
            </a:r>
          </a:p>
          <a:p>
            <a:r>
              <a:rPr lang="uk-UA" sz="2800" b="1" u="sng" dirty="0" smtClean="0"/>
              <a:t>Відповідальність:</a:t>
            </a:r>
          </a:p>
          <a:p>
            <a:r>
              <a:rPr lang="uk-UA" sz="2800" dirty="0" smtClean="0"/>
              <a:t>Платники збору, зазначені у підпунктах 2 та 3 </a:t>
            </a:r>
            <a:r>
              <a:rPr lang="en-US" sz="2800" dirty="0" smtClean="0"/>
              <a:t>&lt;…&gt;</a:t>
            </a:r>
            <a:r>
              <a:rPr lang="uk-UA" sz="2800" dirty="0" smtClean="0"/>
              <a:t>  </a:t>
            </a:r>
            <a:r>
              <a:rPr lang="uk-UA" sz="2800" i="1" dirty="0" smtClean="0"/>
              <a:t>(тобто платники ЄП), </a:t>
            </a:r>
            <a:r>
              <a:rPr lang="uk-UA" sz="2800" dirty="0" smtClean="0"/>
              <a:t>несуть відповідальність за порушення правил сплати (перерахування) сум військового збору у розмірах, встановлених цим Кодексом </a:t>
            </a:r>
            <a:r>
              <a:rPr lang="uk-UA" sz="2800" b="1" dirty="0" smtClean="0"/>
              <a:t>за порушення правил сплати (перерахування) сум єдиного податку </a:t>
            </a:r>
            <a:r>
              <a:rPr lang="uk-UA" sz="2800" b="1" u="sng" dirty="0" smtClean="0"/>
              <a:t>для відповідної групи платників єдиного податку</a:t>
            </a:r>
            <a:r>
              <a:rPr lang="uk-UA" sz="2800" b="1" dirty="0" smtClean="0"/>
              <a:t>.</a:t>
            </a:r>
            <a:endParaRPr lang="en-US" sz="2800" b="1" dirty="0" smtClean="0"/>
          </a:p>
        </p:txBody>
      </p:sp>
    </p:spTree>
    <p:extLst>
      <p:ext uri="{BB962C8B-B14F-4D97-AF65-F5344CB8AC3E}">
        <p14:creationId xmlns:p14="http://schemas.microsoft.com/office/powerpoint/2010/main" val="320311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6" name="Заголовок 1"/>
          <p:cNvSpPr txBox="1">
            <a:spLocks/>
          </p:cNvSpPr>
          <p:nvPr/>
        </p:nvSpPr>
        <p:spPr bwMode="auto">
          <a:xfrm>
            <a:off x="0"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3600" b="1" dirty="0" smtClean="0">
                <a:solidFill>
                  <a:srgbClr val="0070C0"/>
                </a:solidFill>
                <a:latin typeface="+mn-lt"/>
                <a:cs typeface="Arial"/>
              </a:rPr>
              <a:t>ВІДПОВІДАЛЬНІСТЬ</a:t>
            </a:r>
            <a:r>
              <a:rPr lang="ru-RU" sz="3600" b="1" dirty="0" smtClean="0">
                <a:solidFill>
                  <a:srgbClr val="0070C0"/>
                </a:solidFill>
                <a:latin typeface="+mn-lt"/>
                <a:cs typeface="Arial"/>
              </a:rPr>
              <a:t>  ДЛЯ ФОП  1</a:t>
            </a:r>
            <a:r>
              <a:rPr lang="ru-RU" sz="3600" b="1" dirty="0">
                <a:solidFill>
                  <a:srgbClr val="0070C0"/>
                </a:solidFill>
                <a:latin typeface="+mn-lt"/>
                <a:cs typeface="Arial"/>
              </a:rPr>
              <a:t>, 2 </a:t>
            </a:r>
            <a:r>
              <a:rPr lang="uk-UA" sz="3600" b="1" dirty="0" smtClean="0">
                <a:solidFill>
                  <a:srgbClr val="0070C0"/>
                </a:solidFill>
                <a:latin typeface="+mn-lt"/>
                <a:cs typeface="Arial"/>
              </a:rPr>
              <a:t>ГРУПИ ЄП</a:t>
            </a:r>
            <a:endParaRPr lang="uk-UA" sz="3600" b="1" dirty="0">
              <a:solidFill>
                <a:srgbClr val="0070C0"/>
              </a:solidFill>
              <a:latin typeface="+mn-lt"/>
              <a:cs typeface="Arial"/>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12</a:t>
            </a:fld>
            <a:endParaRPr lang="uk-UA"/>
          </a:p>
        </p:txBody>
      </p:sp>
      <p:sp>
        <p:nvSpPr>
          <p:cNvPr id="4" name="Прямоугольник 3"/>
          <p:cNvSpPr/>
          <p:nvPr/>
        </p:nvSpPr>
        <p:spPr>
          <a:xfrm>
            <a:off x="263352" y="1196752"/>
            <a:ext cx="11665296" cy="4770537"/>
          </a:xfrm>
          <a:prstGeom prst="rect">
            <a:avLst/>
          </a:prstGeom>
        </p:spPr>
        <p:txBody>
          <a:bodyPr wrap="square">
            <a:spAutoFit/>
          </a:bodyPr>
          <a:lstStyle/>
          <a:p>
            <a:pPr>
              <a:spcAft>
                <a:spcPts val="1200"/>
              </a:spcAft>
            </a:pPr>
            <a:r>
              <a:rPr lang="uk-UA" sz="2200" dirty="0" smtClean="0"/>
              <a:t>Несплата </a:t>
            </a:r>
            <a:r>
              <a:rPr lang="uk-UA" sz="2200" dirty="0" smtClean="0"/>
              <a:t>(неперерахування) або сплата (перерахування) не в повному обсязі фізичною особою – платником єдиного податку, визначеною підпунктами 1 і 2 п. 291.4 ст. 291 ПКУ, авансових внесків єдиного податку в порядку та у строки, визначені ПКУ, тягне за собою накладення </a:t>
            </a:r>
            <a:r>
              <a:rPr lang="uk-UA" sz="2200" dirty="0" smtClean="0">
                <a:solidFill>
                  <a:srgbClr val="FF0000"/>
                </a:solidFill>
              </a:rPr>
              <a:t>штрафу в розмірі 50 %  ставки єдиного податку</a:t>
            </a:r>
            <a:r>
              <a:rPr lang="uk-UA" sz="2200" dirty="0" smtClean="0"/>
              <a:t>, обраної платником єдиного податку відповідно до ПКУ (п. 122.1 ПКУ).</a:t>
            </a:r>
          </a:p>
          <a:p>
            <a:pPr>
              <a:spcAft>
                <a:spcPts val="1200"/>
              </a:spcAft>
            </a:pPr>
            <a:r>
              <a:rPr lang="ru-RU" sz="2200" dirty="0"/>
              <a:t> </a:t>
            </a:r>
            <a:r>
              <a:rPr lang="ru-RU" sz="2200" dirty="0" smtClean="0"/>
              <a:t>У 2024 </a:t>
            </a:r>
            <a:r>
              <a:rPr lang="ru-RU" sz="2200" dirty="0" err="1" smtClean="0"/>
              <a:t>роц</a:t>
            </a:r>
            <a:r>
              <a:rPr lang="uk-UA" sz="2200" dirty="0" smtClean="0"/>
              <a:t>і:</a:t>
            </a:r>
          </a:p>
          <a:p>
            <a:pPr marL="342900" indent="-342900">
              <a:spcAft>
                <a:spcPts val="1200"/>
              </a:spcAft>
              <a:buFont typeface="Arial" panose="020B0604020202020204" pitchFamily="34" charset="0"/>
              <a:buChar char="•"/>
            </a:pPr>
            <a:r>
              <a:rPr lang="uk-UA" sz="2200" dirty="0"/>
              <a:t>1 група - </a:t>
            </a:r>
            <a:r>
              <a:rPr lang="uk-UA" sz="2200" dirty="0" smtClean="0"/>
              <a:t> розмір ЄП не </a:t>
            </a:r>
            <a:r>
              <a:rPr lang="uk-UA" sz="2200" dirty="0"/>
              <a:t>більше 302,80 </a:t>
            </a:r>
            <a:r>
              <a:rPr lang="uk-UA" sz="2200" dirty="0" smtClean="0"/>
              <a:t>грн на місяць, 50% =151,40 грн за місяць</a:t>
            </a:r>
          </a:p>
          <a:p>
            <a:pPr marL="342900" indent="-342900">
              <a:spcAft>
                <a:spcPts val="1200"/>
              </a:spcAft>
              <a:buFont typeface="Arial" panose="020B0604020202020204" pitchFamily="34" charset="0"/>
              <a:buChar char="•"/>
            </a:pPr>
            <a:r>
              <a:rPr lang="uk-UA" sz="2200" dirty="0" smtClean="0"/>
              <a:t>2 </a:t>
            </a:r>
            <a:r>
              <a:rPr lang="uk-UA" sz="2200" dirty="0"/>
              <a:t>група – </a:t>
            </a:r>
            <a:r>
              <a:rPr lang="uk-UA" sz="2200" dirty="0" smtClean="0"/>
              <a:t>розмір </a:t>
            </a:r>
            <a:r>
              <a:rPr lang="uk-UA" sz="2200" dirty="0"/>
              <a:t>ЄП не більше 1 420,00 </a:t>
            </a:r>
            <a:r>
              <a:rPr lang="uk-UA" sz="2200" dirty="0" smtClean="0"/>
              <a:t>, 50% = 710 грн за місяць</a:t>
            </a:r>
          </a:p>
          <a:p>
            <a:pPr>
              <a:spcAft>
                <a:spcPts val="1200"/>
              </a:spcAft>
            </a:pPr>
            <a:r>
              <a:rPr lang="uk-UA" sz="2200" dirty="0" smtClean="0"/>
              <a:t>Підпунктом 129.1.3 п. 129.1 ст. 129 ПКУ визначено, що </a:t>
            </a:r>
            <a:r>
              <a:rPr lang="uk-UA" sz="2200" b="1" dirty="0" smtClean="0"/>
              <a:t>нарахування пені </a:t>
            </a:r>
            <a:r>
              <a:rPr lang="uk-UA" sz="2200" dirty="0" smtClean="0"/>
              <a:t>розпочинається при нарахуванні суми грошового зобов’язання, визначеного платником податків, – після спливу 90 календарних днів, наступних за останнім днем граничного строку сплати грошового зобов’язання (п.п. 129.1.3 129 ПКУ</a:t>
            </a:r>
            <a:r>
              <a:rPr lang="uk-UA" sz="2200" dirty="0" smtClean="0"/>
              <a:t>)</a:t>
            </a:r>
            <a:endParaRPr lang="uk-UA" sz="2200" dirty="0" smtClean="0"/>
          </a:p>
        </p:txBody>
      </p:sp>
    </p:spTree>
    <p:extLst>
      <p:ext uri="{BB962C8B-B14F-4D97-AF65-F5344CB8AC3E}">
        <p14:creationId xmlns:p14="http://schemas.microsoft.com/office/powerpoint/2010/main" val="173898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6" name="Заголовок 1"/>
          <p:cNvSpPr txBox="1">
            <a:spLocks/>
          </p:cNvSpPr>
          <p:nvPr/>
        </p:nvSpPr>
        <p:spPr bwMode="auto">
          <a:xfrm>
            <a:off x="119336" y="548680"/>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ВІДПОВІДАЛЬНІСТЬ</a:t>
            </a:r>
            <a:r>
              <a:rPr lang="ru-RU" sz="2800" b="1" dirty="0" smtClean="0">
                <a:solidFill>
                  <a:srgbClr val="0070C0"/>
                </a:solidFill>
                <a:latin typeface="Arial" panose="020B0604020202020204" pitchFamily="34" charset="0"/>
                <a:cs typeface="Arial" panose="020B0604020202020204" pitchFamily="34" charset="0"/>
              </a:rPr>
              <a:t>  ДЛЯ ФОП  3, 4  </a:t>
            </a:r>
            <a:r>
              <a:rPr lang="uk-UA" sz="2800" b="1" dirty="0" smtClean="0">
                <a:solidFill>
                  <a:srgbClr val="0070C0"/>
                </a:solidFill>
                <a:latin typeface="Arial" panose="020B0604020202020204" pitchFamily="34" charset="0"/>
                <a:cs typeface="Arial" panose="020B0604020202020204" pitchFamily="34" charset="0"/>
              </a:rPr>
              <a:t>ГРУПИ</a:t>
            </a:r>
            <a:r>
              <a:rPr lang="ru-RU" sz="2800" b="1" dirty="0" smtClean="0">
                <a:solidFill>
                  <a:srgbClr val="0070C0"/>
                </a:solidFill>
                <a:latin typeface="Arial" panose="020B0604020202020204" pitchFamily="34" charset="0"/>
                <a:cs typeface="Arial" panose="020B0604020202020204" pitchFamily="34" charset="0"/>
              </a:rPr>
              <a:t> ЄП</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13</a:t>
            </a:fld>
            <a:endParaRPr lang="uk-UA"/>
          </a:p>
        </p:txBody>
      </p:sp>
      <p:graphicFrame>
        <p:nvGraphicFramePr>
          <p:cNvPr id="2" name="Таблица 1"/>
          <p:cNvGraphicFramePr>
            <a:graphicFrameLocks noGrp="1"/>
          </p:cNvGraphicFramePr>
          <p:nvPr>
            <p:extLst>
              <p:ext uri="{D42A27DB-BD31-4B8C-83A1-F6EECF244321}">
                <p14:modId xmlns:p14="http://schemas.microsoft.com/office/powerpoint/2010/main" val="857457716"/>
              </p:ext>
            </p:extLst>
          </p:nvPr>
        </p:nvGraphicFramePr>
        <p:xfrm>
          <a:off x="335360" y="1268760"/>
          <a:ext cx="10513168" cy="3074919"/>
        </p:xfrm>
        <a:graphic>
          <a:graphicData uri="http://schemas.openxmlformats.org/drawingml/2006/table">
            <a:tbl>
              <a:tblPr firstRow="1" firstCol="1" bandRow="1"/>
              <a:tblGrid>
                <a:gridCol w="2382108"/>
                <a:gridCol w="6542989"/>
                <a:gridCol w="1588071"/>
              </a:tblGrid>
              <a:tr h="360040">
                <a:tc>
                  <a:txBody>
                    <a:bodyPr/>
                    <a:lstStyle/>
                    <a:p>
                      <a:pPr algn="ctr">
                        <a:lnSpc>
                          <a:spcPct val="107000"/>
                        </a:lnSpc>
                        <a:spcAft>
                          <a:spcPts val="0"/>
                        </a:spcAft>
                      </a:pPr>
                      <a:r>
                        <a:rPr lang="uk-UA" sz="1800" b="1" dirty="0" smtClean="0">
                          <a:effectLst/>
                          <a:latin typeface="Arial" panose="020B0604020202020204" pitchFamily="34" charset="0"/>
                          <a:ea typeface="Calibri" panose="020F0502020204030204" pitchFamily="34" charset="0"/>
                          <a:cs typeface="Arial" panose="020B0604020202020204" pitchFamily="34" charset="0"/>
                        </a:rPr>
                        <a:t>Порушення</a:t>
                      </a:r>
                      <a:endParaRPr lang="uk-UA" sz="1800" b="1"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ctr">
                        <a:lnSpc>
                          <a:spcPct val="107000"/>
                        </a:lnSpc>
                        <a:spcAft>
                          <a:spcPts val="800"/>
                        </a:spcAft>
                        <a:buSzPts val="1000"/>
                        <a:buFont typeface="Symbol" panose="05050102010706020507" pitchFamily="18" charset="2"/>
                        <a:buNone/>
                        <a:tabLst>
                          <a:tab pos="457200" algn="l"/>
                        </a:tabLst>
                      </a:pPr>
                      <a:r>
                        <a:rPr lang="uk-UA" sz="1800" b="1" dirty="0" smtClean="0">
                          <a:effectLst/>
                          <a:latin typeface="Arial" panose="020B0604020202020204" pitchFamily="34" charset="0"/>
                          <a:ea typeface="Calibri" panose="020F0502020204030204" pitchFamily="34" charset="0"/>
                          <a:cs typeface="Arial" panose="020B0604020202020204" pitchFamily="34" charset="0"/>
                        </a:rPr>
                        <a:t>Розмір</a:t>
                      </a:r>
                      <a:r>
                        <a:rPr lang="uk-UA" sz="1800" b="1" baseline="0" dirty="0" smtClean="0">
                          <a:effectLst/>
                          <a:latin typeface="Arial" panose="020B0604020202020204" pitchFamily="34" charset="0"/>
                          <a:ea typeface="Calibri" panose="020F0502020204030204" pitchFamily="34" charset="0"/>
                          <a:cs typeface="Arial" panose="020B0604020202020204" pitchFamily="34" charset="0"/>
                        </a:rPr>
                        <a:t> штрафу</a:t>
                      </a:r>
                      <a:endParaRPr lang="uk-UA" sz="1800" b="1"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uk-UA" sz="1800" b="1" dirty="0" smtClean="0">
                          <a:effectLst/>
                          <a:latin typeface="Arial" panose="020B0604020202020204" pitchFamily="34" charset="0"/>
                          <a:ea typeface="Calibri" panose="020F0502020204030204" pitchFamily="34" charset="0"/>
                          <a:cs typeface="Arial" panose="020B0604020202020204" pitchFamily="34" charset="0"/>
                        </a:rPr>
                        <a:t>Норма ПКУ</a:t>
                      </a:r>
                      <a:endParaRPr lang="uk-UA" sz="1800" b="1"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89419">
                <a:tc>
                  <a:txBody>
                    <a:bodyPr/>
                    <a:lstStyle/>
                    <a:p>
                      <a:pPr algn="ctr">
                        <a:lnSpc>
                          <a:spcPct val="107000"/>
                        </a:lnSpc>
                        <a:spcAft>
                          <a:spcPts val="0"/>
                        </a:spcAft>
                      </a:pPr>
                      <a:r>
                        <a:rPr lang="uk-UA" sz="1800" dirty="0">
                          <a:effectLst/>
                          <a:latin typeface="Arial" panose="020B0604020202020204" pitchFamily="34" charset="0"/>
                          <a:ea typeface="Times New Roman" panose="02020603050405020304" pitchFamily="18" charset="0"/>
                          <a:cs typeface="Arial" panose="020B0604020202020204" pitchFamily="34" charset="0"/>
                        </a:rPr>
                        <a:t>неумисне запізнення сплати податку чи його недоплата</a:t>
                      </a:r>
                      <a:endParaRPr lang="uk-UA"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1800"/>
                        </a:spcAft>
                      </a:pPr>
                      <a:r>
                        <a:rPr lang="uk-UA" sz="1800" dirty="0" smtClean="0">
                          <a:effectLst/>
                          <a:latin typeface="Arial" panose="020B0604020202020204" pitchFamily="34" charset="0"/>
                          <a:ea typeface="Times New Roman" panose="02020603050405020304" pitchFamily="18" charset="0"/>
                          <a:cs typeface="Arial" panose="020B0604020202020204" pitchFamily="34" charset="0"/>
                        </a:rPr>
                        <a:t> у </a:t>
                      </a:r>
                      <a:r>
                        <a:rPr lang="uk-UA" sz="1800" dirty="0">
                          <a:effectLst/>
                          <a:latin typeface="Arial" panose="020B0604020202020204" pitchFamily="34" charset="0"/>
                          <a:ea typeface="Times New Roman" panose="02020603050405020304" pitchFamily="18" charset="0"/>
                          <a:cs typeface="Arial" panose="020B0604020202020204" pitchFamily="34" charset="0"/>
                        </a:rPr>
                        <a:t>залежності від строку несплати:</a:t>
                      </a:r>
                      <a:endParaRPr lang="uk-UA"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uk-UA" sz="1800" dirty="0">
                          <a:effectLst/>
                          <a:latin typeface="Arial" panose="020B0604020202020204" pitchFamily="34" charset="0"/>
                          <a:ea typeface="Times New Roman" panose="02020603050405020304" pitchFamily="18" charset="0"/>
                          <a:cs typeface="Arial" panose="020B0604020202020204" pitchFamily="34" charset="0"/>
                        </a:rPr>
                        <a:t>якщо ≤ 30 днів – </a:t>
                      </a:r>
                      <a:r>
                        <a:rPr lang="uk-UA" sz="1800" b="1" dirty="0">
                          <a:effectLst/>
                          <a:latin typeface="Arial" panose="020B0604020202020204" pitchFamily="34" charset="0"/>
                          <a:ea typeface="Times New Roman" panose="02020603050405020304" pitchFamily="18" charset="0"/>
                          <a:cs typeface="Arial" panose="020B0604020202020204" pitchFamily="34" charset="0"/>
                        </a:rPr>
                        <a:t>5%</a:t>
                      </a:r>
                      <a:r>
                        <a:rPr lang="uk-UA" sz="1800" dirty="0">
                          <a:effectLst/>
                          <a:latin typeface="Arial" panose="020B0604020202020204" pitchFamily="34" charset="0"/>
                          <a:ea typeface="Times New Roman" panose="02020603050405020304" pitchFamily="18" charset="0"/>
                          <a:cs typeface="Arial" panose="020B0604020202020204" pitchFamily="34" charset="0"/>
                        </a:rPr>
                        <a:t> від суми боргу (недоплати);</a:t>
                      </a:r>
                      <a:endParaRPr lang="uk-UA"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uk-UA" sz="1800" dirty="0">
                          <a:effectLst/>
                          <a:latin typeface="Arial" panose="020B0604020202020204" pitchFamily="34" charset="0"/>
                          <a:ea typeface="Times New Roman" panose="02020603050405020304" pitchFamily="18" charset="0"/>
                          <a:cs typeface="Arial" panose="020B0604020202020204" pitchFamily="34" charset="0"/>
                        </a:rPr>
                        <a:t>якщо &gt; 30 днів – </a:t>
                      </a:r>
                      <a:r>
                        <a:rPr lang="uk-UA" sz="1800" b="1" dirty="0">
                          <a:effectLst/>
                          <a:latin typeface="Arial" panose="020B0604020202020204" pitchFamily="34" charset="0"/>
                          <a:ea typeface="Times New Roman" panose="02020603050405020304" pitchFamily="18" charset="0"/>
                          <a:cs typeface="Arial" panose="020B0604020202020204" pitchFamily="34" charset="0"/>
                        </a:rPr>
                        <a:t>10%</a:t>
                      </a:r>
                      <a:r>
                        <a:rPr lang="uk-UA" sz="1800" dirty="0">
                          <a:effectLst/>
                          <a:latin typeface="Arial" panose="020B0604020202020204" pitchFamily="34" charset="0"/>
                          <a:ea typeface="Times New Roman" panose="02020603050405020304" pitchFamily="18" charset="0"/>
                          <a:cs typeface="Arial" panose="020B0604020202020204" pitchFamily="34" charset="0"/>
                        </a:rPr>
                        <a:t> від суми боргу (недоплати)</a:t>
                      </a:r>
                      <a:endParaRPr lang="uk-UA"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uk-UA" sz="1800" dirty="0">
                          <a:effectLst/>
                          <a:latin typeface="Arial" panose="020B0604020202020204" pitchFamily="34" charset="0"/>
                          <a:ea typeface="Times New Roman" panose="02020603050405020304" pitchFamily="18" charset="0"/>
                          <a:cs typeface="Arial" panose="020B0604020202020204" pitchFamily="34" charset="0"/>
                        </a:rPr>
                        <a:t>п. </a:t>
                      </a:r>
                      <a:r>
                        <a:rPr lang="uk-UA" sz="1800" dirty="0" smtClean="0">
                          <a:effectLst/>
                          <a:latin typeface="Arial" panose="020B0604020202020204" pitchFamily="34" charset="0"/>
                          <a:ea typeface="Times New Roman" panose="02020603050405020304" pitchFamily="18" charset="0"/>
                          <a:cs typeface="Arial" panose="020B0604020202020204" pitchFamily="34" charset="0"/>
                        </a:rPr>
                        <a:t>124.1</a:t>
                      </a:r>
                      <a:endParaRPr lang="uk-UA"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lnSpc>
                          <a:spcPct val="107000"/>
                        </a:lnSpc>
                        <a:spcAft>
                          <a:spcPts val="0"/>
                        </a:spcAft>
                      </a:pPr>
                      <a:r>
                        <a:rPr lang="uk-UA" sz="1800" dirty="0">
                          <a:effectLst/>
                          <a:latin typeface="Arial" panose="020B0604020202020204" pitchFamily="34" charset="0"/>
                          <a:ea typeface="Times New Roman" panose="02020603050405020304" pitchFamily="18" charset="0"/>
                          <a:cs typeface="Arial" panose="020B0604020202020204" pitchFamily="34" charset="0"/>
                        </a:rPr>
                        <a:t>умисна несплата (несвоєчасна сплата) </a:t>
                      </a:r>
                      <a:r>
                        <a:rPr lang="uk-UA" sz="1800" dirty="0" smtClean="0">
                          <a:effectLst/>
                          <a:latin typeface="Arial" panose="020B0604020202020204" pitchFamily="34" charset="0"/>
                          <a:ea typeface="Times New Roman" panose="02020603050405020304" pitchFamily="18" charset="0"/>
                          <a:cs typeface="Arial" panose="020B0604020202020204" pitchFamily="34" charset="0"/>
                        </a:rPr>
                        <a:t>узгодженого </a:t>
                      </a:r>
                      <a:r>
                        <a:rPr lang="uk-UA" sz="1800" dirty="0">
                          <a:effectLst/>
                          <a:latin typeface="Arial" panose="020B0604020202020204" pitchFamily="34" charset="0"/>
                          <a:ea typeface="Times New Roman" panose="02020603050405020304" pitchFamily="18" charset="0"/>
                          <a:cs typeface="Arial" panose="020B0604020202020204" pitchFamily="34" charset="0"/>
                        </a:rPr>
                        <a:t>податкового зобов’язання</a:t>
                      </a:r>
                      <a:endParaRPr lang="uk-UA"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1800"/>
                        </a:spcAft>
                      </a:pPr>
                      <a:r>
                        <a:rPr lang="uk-UA" sz="1800" dirty="0">
                          <a:effectLst/>
                          <a:latin typeface="Arial" panose="020B0604020202020204" pitchFamily="34" charset="0"/>
                          <a:ea typeface="Times New Roman" panose="02020603050405020304" pitchFamily="18" charset="0"/>
                          <a:cs typeface="Arial" panose="020B0604020202020204" pitchFamily="34" charset="0"/>
                        </a:rPr>
                        <a:t>у залежності від частоти даної ситуації:</a:t>
                      </a:r>
                      <a:endParaRPr lang="uk-UA"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uk-UA" sz="1800" dirty="0">
                          <a:effectLst/>
                          <a:latin typeface="Arial" panose="020B0604020202020204" pitchFamily="34" charset="0"/>
                          <a:ea typeface="Times New Roman" panose="02020603050405020304" pitchFamily="18" charset="0"/>
                          <a:cs typeface="Arial" panose="020B0604020202020204" pitchFamily="34" charset="0"/>
                        </a:rPr>
                        <a:t>перший раз – </a:t>
                      </a:r>
                      <a:r>
                        <a:rPr lang="uk-UA" sz="1800" b="1" dirty="0">
                          <a:effectLst/>
                          <a:latin typeface="Arial" panose="020B0604020202020204" pitchFamily="34" charset="0"/>
                          <a:ea typeface="Times New Roman" panose="02020603050405020304" pitchFamily="18" charset="0"/>
                          <a:cs typeface="Arial" panose="020B0604020202020204" pitchFamily="34" charset="0"/>
                        </a:rPr>
                        <a:t>25%</a:t>
                      </a:r>
                      <a:r>
                        <a:rPr lang="uk-UA" sz="1800" dirty="0">
                          <a:effectLst/>
                          <a:latin typeface="Arial" panose="020B0604020202020204" pitchFamily="34" charset="0"/>
                          <a:ea typeface="Times New Roman" panose="02020603050405020304" pitchFamily="18" charset="0"/>
                          <a:cs typeface="Arial" panose="020B0604020202020204" pitchFamily="34" charset="0"/>
                        </a:rPr>
                        <a:t> суми боргу (недоплати);</a:t>
                      </a:r>
                      <a:endParaRPr lang="uk-UA"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uk-UA" sz="1800" dirty="0">
                          <a:effectLst/>
                          <a:latin typeface="Arial" panose="020B0604020202020204" pitchFamily="34" charset="0"/>
                          <a:ea typeface="Times New Roman" panose="02020603050405020304" pitchFamily="18" charset="0"/>
                          <a:cs typeface="Arial" panose="020B0604020202020204" pitchFamily="34" charset="0"/>
                        </a:rPr>
                        <a:t>повторно впродовж 1095 к. днів затримка сплати на строк понад 90 к. днів – </a:t>
                      </a:r>
                      <a:r>
                        <a:rPr lang="uk-UA" sz="1800" b="1" dirty="0">
                          <a:effectLst/>
                          <a:latin typeface="Arial" panose="020B0604020202020204" pitchFamily="34" charset="0"/>
                          <a:ea typeface="Times New Roman" panose="02020603050405020304" pitchFamily="18" charset="0"/>
                          <a:cs typeface="Arial" panose="020B0604020202020204" pitchFamily="34" charset="0"/>
                        </a:rPr>
                        <a:t>50%</a:t>
                      </a:r>
                      <a:r>
                        <a:rPr lang="uk-UA" sz="1800" dirty="0">
                          <a:effectLst/>
                          <a:latin typeface="Arial" panose="020B0604020202020204" pitchFamily="34" charset="0"/>
                          <a:ea typeface="Times New Roman" panose="02020603050405020304" pitchFamily="18" charset="0"/>
                          <a:cs typeface="Arial" panose="020B0604020202020204" pitchFamily="34" charset="0"/>
                        </a:rPr>
                        <a:t> суми боргу (недоплати)</a:t>
                      </a:r>
                      <a:endParaRPr lang="uk-UA"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uk-UA" sz="1800" dirty="0">
                          <a:effectLst/>
                          <a:latin typeface="Arial" panose="020B0604020202020204" pitchFamily="34" charset="0"/>
                          <a:ea typeface="Times New Roman" panose="02020603050405020304" pitchFamily="18" charset="0"/>
                          <a:cs typeface="Arial" panose="020B0604020202020204" pitchFamily="34" charset="0"/>
                        </a:rPr>
                        <a:t>п. </a:t>
                      </a:r>
                      <a:r>
                        <a:rPr lang="uk-UA" sz="1800" dirty="0" smtClean="0">
                          <a:effectLst/>
                          <a:latin typeface="Arial" panose="020B0604020202020204" pitchFamily="34" charset="0"/>
                          <a:ea typeface="Times New Roman" panose="02020603050405020304" pitchFamily="18" charset="0"/>
                          <a:cs typeface="Arial" panose="020B0604020202020204" pitchFamily="34" charset="0"/>
                        </a:rPr>
                        <a:t>124.2</a:t>
                      </a:r>
                      <a:endParaRPr lang="uk-UA"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Прямоугольник 2"/>
          <p:cNvSpPr/>
          <p:nvPr/>
        </p:nvSpPr>
        <p:spPr>
          <a:xfrm>
            <a:off x="335360" y="4581128"/>
            <a:ext cx="10873208" cy="1477328"/>
          </a:xfrm>
          <a:prstGeom prst="rect">
            <a:avLst/>
          </a:prstGeom>
        </p:spPr>
        <p:txBody>
          <a:bodyPr wrap="square">
            <a:spAutoFit/>
          </a:bodyPr>
          <a:lstStyle/>
          <a:p>
            <a:r>
              <a:rPr lang="uk-UA" b="1" dirty="0" smtClean="0">
                <a:solidFill>
                  <a:srgbClr val="323842"/>
                </a:solidFill>
                <a:latin typeface="PT Serif"/>
              </a:rPr>
              <a:t>Узгоджене податкове зобов’язання</a:t>
            </a:r>
            <a:r>
              <a:rPr lang="uk-UA" dirty="0" smtClean="0">
                <a:solidFill>
                  <a:srgbClr val="323842"/>
                </a:solidFill>
                <a:latin typeface="PT Serif"/>
              </a:rPr>
              <a:t> – це сума податку, яка була вказана </a:t>
            </a:r>
            <a:r>
              <a:rPr lang="uk-UA" b="1" dirty="0" smtClean="0">
                <a:solidFill>
                  <a:srgbClr val="323842"/>
                </a:solidFill>
                <a:latin typeface="PT Serif"/>
              </a:rPr>
              <a:t>самим платником</a:t>
            </a:r>
            <a:r>
              <a:rPr lang="uk-UA" dirty="0" smtClean="0">
                <a:solidFill>
                  <a:srgbClr val="323842"/>
                </a:solidFill>
                <a:latin typeface="PT Serif"/>
              </a:rPr>
              <a:t> у поданій податковій декларації або ж сума, яка була вказана у отриманому від ДПС та неоскарженому ППР. ПКУ не роз’яснює що таке умисна несплата. Тому, що якщо платник податку не може довести зворотного (форс-мажору), то будь-яка несплата суми податку податківцями розцінюється </a:t>
            </a:r>
            <a:r>
              <a:rPr lang="uk-UA" b="1" dirty="0" smtClean="0">
                <a:solidFill>
                  <a:srgbClr val="323842"/>
                </a:solidFill>
                <a:latin typeface="PT Serif"/>
              </a:rPr>
              <a:t>як умисна</a:t>
            </a:r>
            <a:endParaRPr lang="uk-UA" b="1" dirty="0"/>
          </a:p>
        </p:txBody>
      </p:sp>
    </p:spTree>
    <p:extLst>
      <p:ext uri="{BB962C8B-B14F-4D97-AF65-F5344CB8AC3E}">
        <p14:creationId xmlns:p14="http://schemas.microsoft.com/office/powerpoint/2010/main" val="2009822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052736"/>
            <a:ext cx="11064773" cy="792088"/>
          </a:xfrm>
          <a:prstGeom prst="rect">
            <a:avLst/>
          </a:prstGeom>
          <a:ln>
            <a:noFill/>
          </a:ln>
        </p:spPr>
        <p:txBody>
          <a:bodyPr>
            <a:noAutofit/>
          </a:bodyPr>
          <a:lstStyle/>
          <a:p>
            <a:pPr marL="0" indent="0">
              <a:lnSpc>
                <a:spcPct val="100000"/>
              </a:lnSpc>
              <a:spcBef>
                <a:spcPts val="0"/>
              </a:spcBef>
              <a:spcAft>
                <a:spcPts val="600"/>
              </a:spcAft>
              <a:buNone/>
              <a:defRPr/>
            </a:pPr>
            <a:r>
              <a:rPr lang="uk-UA" sz="2200" b="1" dirty="0" smtClean="0">
                <a:solidFill>
                  <a:srgbClr val="0070C0"/>
                </a:solidFill>
                <a:cs typeface="Arial" panose="020B0604020202020204" pitchFamily="34" charset="0"/>
              </a:rPr>
              <a:t>Військовий збір (п.16-1 підр. 10 р. ХХ ПКУ): </a:t>
            </a:r>
            <a:endParaRPr lang="uk-UA" sz="2200" b="1" dirty="0" smtClean="0">
              <a:solidFill>
                <a:srgbClr val="0070C0"/>
              </a:solidFill>
              <a:cs typeface="Arial" panose="020B0604020202020204" pitchFamily="34" charset="0"/>
            </a:endParaRPr>
          </a:p>
          <a:p>
            <a:pPr marL="0" indent="0">
              <a:lnSpc>
                <a:spcPct val="100000"/>
              </a:lnSpc>
              <a:spcBef>
                <a:spcPts val="0"/>
              </a:spcBef>
              <a:spcAft>
                <a:spcPts val="600"/>
              </a:spcAft>
              <a:buNone/>
              <a:defRPr/>
            </a:pPr>
            <a:r>
              <a:rPr lang="uk-UA" sz="2200" b="1" dirty="0" smtClean="0">
                <a:solidFill>
                  <a:srgbClr val="0070C0"/>
                </a:solidFill>
                <a:cs typeface="Arial" panose="020B0604020202020204" pitchFamily="34" charset="0"/>
              </a:rPr>
              <a:t>особливості </a:t>
            </a:r>
            <a:r>
              <a:rPr lang="uk-UA" sz="2200" b="1" dirty="0" smtClean="0">
                <a:solidFill>
                  <a:srgbClr val="0070C0"/>
                </a:solidFill>
                <a:cs typeface="Arial" panose="020B0604020202020204" pitchFamily="34" charset="0"/>
              </a:rPr>
              <a:t>для юросіб на єдиному податку </a:t>
            </a:r>
          </a:p>
          <a:p>
            <a:pPr marL="0" indent="0">
              <a:lnSpc>
                <a:spcPct val="100000"/>
              </a:lnSpc>
              <a:spcBef>
                <a:spcPts val="0"/>
              </a:spcBef>
              <a:spcAft>
                <a:spcPts val="600"/>
              </a:spcAft>
              <a:buNone/>
              <a:defRPr/>
            </a:pPr>
            <a:endParaRPr lang="uk-UA" sz="1700" b="1" dirty="0" smtClean="0">
              <a:solidFill>
                <a:srgbClr val="0070C0"/>
              </a:solidFill>
              <a:latin typeface="Arial" panose="020B0604020202020204" pitchFamily="34" charset="0"/>
              <a:cs typeface="Arial" panose="020B0604020202020204" pitchFamily="34" charset="0"/>
            </a:endParaRPr>
          </a:p>
        </p:txBody>
      </p:sp>
      <p:sp>
        <p:nvSpPr>
          <p:cNvPr id="6" name="Заголовок 1"/>
          <p:cNvSpPr txBox="1">
            <a:spLocks/>
          </p:cNvSpPr>
          <p:nvPr/>
        </p:nvSpPr>
        <p:spPr bwMode="auto">
          <a:xfrm>
            <a:off x="0"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ЗАКОНОПРОЕКТ № 11416-д</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14</a:t>
            </a:fld>
            <a:endParaRPr lang="uk-UA"/>
          </a:p>
        </p:txBody>
      </p:sp>
      <p:sp>
        <p:nvSpPr>
          <p:cNvPr id="4" name="Прямоугольник 3"/>
          <p:cNvSpPr/>
          <p:nvPr/>
        </p:nvSpPr>
        <p:spPr>
          <a:xfrm>
            <a:off x="263352" y="2132856"/>
            <a:ext cx="11161240" cy="4031873"/>
          </a:xfrm>
          <a:prstGeom prst="rect">
            <a:avLst/>
          </a:prstGeom>
        </p:spPr>
        <p:txBody>
          <a:bodyPr wrap="square">
            <a:spAutoFit/>
          </a:bodyPr>
          <a:lstStyle/>
          <a:p>
            <a:pPr>
              <a:spcAft>
                <a:spcPts val="1200"/>
              </a:spcAft>
            </a:pPr>
            <a:r>
              <a:rPr lang="uk-UA" sz="2400" dirty="0"/>
              <a:t>З</a:t>
            </a:r>
            <a:r>
              <a:rPr lang="uk-UA" sz="2400" dirty="0" smtClean="0"/>
              <a:t>а </a:t>
            </a:r>
            <a:r>
              <a:rPr lang="uk-UA" sz="2400" dirty="0"/>
              <a:t>новими правилами </a:t>
            </a:r>
            <a:r>
              <a:rPr lang="uk-UA" sz="2400" b="1" dirty="0" smtClean="0">
                <a:solidFill>
                  <a:srgbClr val="FF0000"/>
                </a:solidFill>
              </a:rPr>
              <a:t>юрособи на ЄП </a:t>
            </a:r>
            <a:r>
              <a:rPr lang="uk-UA" sz="2400" dirty="0" smtClean="0"/>
              <a:t>повинні </a:t>
            </a:r>
            <a:r>
              <a:rPr lang="uk-UA" sz="2400" dirty="0"/>
              <a:t>будуть платити утриманий </a:t>
            </a:r>
            <a:r>
              <a:rPr lang="uk-UA" sz="2400" dirty="0" smtClean="0"/>
              <a:t>ВЗ:</a:t>
            </a:r>
          </a:p>
          <a:p>
            <a:pPr marL="342900" indent="-342900">
              <a:spcAft>
                <a:spcPts val="1200"/>
              </a:spcAft>
              <a:buFont typeface="Arial" panose="020B0604020202020204" pitchFamily="34" charset="0"/>
              <a:buChar char="•"/>
            </a:pPr>
            <a:r>
              <a:rPr lang="uk-UA" sz="2400" dirty="0" smtClean="0"/>
              <a:t>як </a:t>
            </a:r>
            <a:r>
              <a:rPr lang="uk-UA" sz="2400" dirty="0"/>
              <a:t>податкові агенти (за працівників та інших фізосіб, крім самозайнятих, яким виплачують доходи</a:t>
            </a:r>
            <a:r>
              <a:rPr lang="uk-UA" sz="2400" dirty="0" smtClean="0"/>
              <a:t>)</a:t>
            </a:r>
          </a:p>
          <a:p>
            <a:pPr marL="342900" indent="-342900">
              <a:spcAft>
                <a:spcPts val="1200"/>
              </a:spcAft>
              <a:buFont typeface="Arial" panose="020B0604020202020204" pitchFamily="34" charset="0"/>
              <a:buChar char="•"/>
            </a:pPr>
            <a:r>
              <a:rPr lang="uk-UA" sz="2400" dirty="0" smtClean="0"/>
              <a:t>та </a:t>
            </a:r>
            <a:r>
              <a:rPr lang="uk-UA" sz="2400" dirty="0"/>
              <a:t>окремо самі за </a:t>
            </a:r>
            <a:r>
              <a:rPr lang="uk-UA" sz="2400" dirty="0" smtClean="0"/>
              <a:t>себе (тобто за себе – це податок з обороту)</a:t>
            </a:r>
            <a:endParaRPr lang="uk-UA" sz="2400" dirty="0"/>
          </a:p>
          <a:p>
            <a:pPr>
              <a:spcAft>
                <a:spcPts val="1200"/>
              </a:spcAft>
            </a:pPr>
            <a:r>
              <a:rPr lang="uk-UA" sz="2400" dirty="0"/>
              <a:t>При цьому: </a:t>
            </a:r>
            <a:r>
              <a:rPr lang="uk-UA" sz="2400" dirty="0" smtClean="0"/>
              <a:t> </a:t>
            </a:r>
            <a:r>
              <a:rPr lang="uk-UA" sz="2400" u="sng" dirty="0" smtClean="0"/>
              <a:t>за </a:t>
            </a:r>
            <a:r>
              <a:rPr lang="uk-UA" sz="2400" u="sng" dirty="0"/>
              <a:t>себе вперше юрособи з ІІІ групі ЄП будуть сплачувати ВЗ за підсумками звітування за </a:t>
            </a:r>
            <a:r>
              <a:rPr lang="en-US" sz="2400" u="sng" dirty="0"/>
              <a:t>IV </a:t>
            </a:r>
            <a:r>
              <a:rPr lang="uk-UA" sz="2400" u="sng" dirty="0"/>
              <a:t>квартал 2024 </a:t>
            </a:r>
            <a:r>
              <a:rPr lang="uk-UA" sz="2400" u="sng" dirty="0" smtClean="0"/>
              <a:t>року (</a:t>
            </a:r>
            <a:r>
              <a:rPr lang="uk-UA" sz="2400" dirty="0" smtClean="0"/>
              <a:t>не </a:t>
            </a:r>
            <a:r>
              <a:rPr lang="uk-UA" sz="2400" dirty="0"/>
              <a:t>пізніше 19 </a:t>
            </a:r>
            <a:r>
              <a:rPr lang="uk-UA" sz="2400" dirty="0" smtClean="0"/>
              <a:t>лютого 2025)</a:t>
            </a:r>
            <a:endParaRPr lang="uk-UA" sz="2400" dirty="0" smtClean="0"/>
          </a:p>
          <a:p>
            <a:pPr>
              <a:spcAft>
                <a:spcPts val="1200"/>
              </a:spcAft>
            </a:pPr>
            <a:r>
              <a:rPr lang="uk-UA" sz="2400" dirty="0" smtClean="0"/>
              <a:t>Окремого </a:t>
            </a:r>
            <a:r>
              <a:rPr lang="uk-UA" sz="2400" dirty="0"/>
              <a:t>звіту для ВЗ за себе – не буде, ця інформація буде міститься в декларації з ЄП для </a:t>
            </a:r>
            <a:r>
              <a:rPr lang="uk-UA" sz="2400" dirty="0" smtClean="0"/>
              <a:t>юросіб-платників ЄП 3 групи.  </a:t>
            </a:r>
            <a:r>
              <a:rPr lang="uk-UA" sz="2400" dirty="0" smtClean="0"/>
              <a:t>Мінфін має </a:t>
            </a:r>
            <a:r>
              <a:rPr lang="uk-UA" sz="2400" dirty="0"/>
              <a:t>оновити </a:t>
            </a:r>
            <a:r>
              <a:rPr lang="uk-UA" sz="2400" u="sng" dirty="0"/>
              <a:t>форму декларації </a:t>
            </a:r>
            <a:r>
              <a:rPr lang="uk-UA" sz="2400" dirty="0"/>
              <a:t>для </a:t>
            </a:r>
            <a:r>
              <a:rPr lang="uk-UA" sz="2400" dirty="0" smtClean="0"/>
              <a:t>звітування</a:t>
            </a:r>
          </a:p>
        </p:txBody>
      </p:sp>
    </p:spTree>
    <p:extLst>
      <p:ext uri="{BB962C8B-B14F-4D97-AF65-F5344CB8AC3E}">
        <p14:creationId xmlns:p14="http://schemas.microsoft.com/office/powerpoint/2010/main" val="1524058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07368" y="1628800"/>
            <a:ext cx="11665296" cy="4104456"/>
          </a:xfrm>
          <a:prstGeom prst="rect">
            <a:avLst/>
          </a:prstGeom>
          <a:ln>
            <a:noFill/>
          </a:ln>
        </p:spPr>
        <p:txBody>
          <a:bodyPr>
            <a:noAutofit/>
          </a:bodyPr>
          <a:lstStyle/>
          <a:p>
            <a:pPr marL="0" indent="0">
              <a:lnSpc>
                <a:spcPct val="100000"/>
              </a:lnSpc>
              <a:spcBef>
                <a:spcPts val="0"/>
              </a:spcBef>
              <a:spcAft>
                <a:spcPts val="600"/>
              </a:spcAft>
              <a:buNone/>
              <a:defRPr/>
            </a:pPr>
            <a:r>
              <a:rPr lang="uk-UA" sz="2000" b="1" dirty="0" smtClean="0">
                <a:solidFill>
                  <a:srgbClr val="0070C0"/>
                </a:solidFill>
                <a:latin typeface="Arial" panose="020B0604020202020204" pitchFamily="34" charset="0"/>
                <a:cs typeface="Arial" panose="020B0604020202020204" pitchFamily="34" charset="0"/>
              </a:rPr>
              <a:t>Запровадження </a:t>
            </a:r>
            <a:r>
              <a:rPr lang="uk-UA" sz="2000" b="1" dirty="0">
                <a:solidFill>
                  <a:srgbClr val="0070C0"/>
                </a:solidFill>
                <a:latin typeface="Arial" panose="020B0604020202020204" pitchFamily="34" charset="0"/>
                <a:cs typeface="Arial" panose="020B0604020202020204" pitchFamily="34" charset="0"/>
              </a:rPr>
              <a:t>щомісячної звітності з ПДФО, ВЗ та ЄСВ. </a:t>
            </a:r>
            <a:endParaRPr lang="uk-UA" sz="2000" b="1" dirty="0" smtClean="0">
              <a:solidFill>
                <a:srgbClr val="0070C0"/>
              </a:solidFill>
              <a:latin typeface="Arial" panose="020B0604020202020204" pitchFamily="34" charset="0"/>
              <a:cs typeface="Arial" panose="020B0604020202020204" pitchFamily="34" charset="0"/>
            </a:endParaRPr>
          </a:p>
          <a:p>
            <a:pPr marL="0" indent="0">
              <a:lnSpc>
                <a:spcPct val="100000"/>
              </a:lnSpc>
              <a:spcBef>
                <a:spcPts val="0"/>
              </a:spcBef>
              <a:spcAft>
                <a:spcPts val="600"/>
              </a:spcAft>
              <a:buNone/>
              <a:defRPr/>
            </a:pPr>
            <a:r>
              <a:rPr lang="uk-UA" sz="2000" i="1" dirty="0" smtClean="0">
                <a:solidFill>
                  <a:srgbClr val="FF0000"/>
                </a:solidFill>
                <a:latin typeface="Arial" panose="020B0604020202020204" pitchFamily="34" charset="0"/>
                <a:cs typeface="Arial" panose="020B0604020202020204" pitchFamily="34" charset="0"/>
              </a:rPr>
              <a:t>Ця </a:t>
            </a:r>
            <a:r>
              <a:rPr lang="uk-UA" sz="2000" i="1" dirty="0">
                <a:solidFill>
                  <a:srgbClr val="FF0000"/>
                </a:solidFill>
                <a:latin typeface="Arial" panose="020B0604020202020204" pitchFamily="34" charset="0"/>
                <a:cs typeface="Arial" panose="020B0604020202020204" pitchFamily="34" charset="0"/>
              </a:rPr>
              <a:t>норма почне діяти з 1 січня 2025 року</a:t>
            </a:r>
            <a:r>
              <a:rPr lang="uk-UA" sz="2000" dirty="0">
                <a:latin typeface="Arial" panose="020B0604020202020204" pitchFamily="34" charset="0"/>
                <a:cs typeface="Arial" panose="020B0604020202020204" pitchFamily="34" charset="0"/>
              </a:rPr>
              <a:t>. </a:t>
            </a:r>
            <a:endParaRPr lang="uk-UA" sz="2000" dirty="0" smtClean="0">
              <a:latin typeface="Arial" panose="020B0604020202020204" pitchFamily="34" charset="0"/>
              <a:cs typeface="Arial" panose="020B0604020202020204" pitchFamily="34" charset="0"/>
            </a:endParaRPr>
          </a:p>
          <a:p>
            <a:pPr marL="0" indent="0">
              <a:lnSpc>
                <a:spcPct val="100000"/>
              </a:lnSpc>
              <a:spcBef>
                <a:spcPts val="0"/>
              </a:spcBef>
              <a:spcAft>
                <a:spcPts val="600"/>
              </a:spcAft>
              <a:buNone/>
              <a:defRPr/>
            </a:pPr>
            <a:r>
              <a:rPr lang="uk-UA" sz="2000" dirty="0" smtClean="0">
                <a:latin typeface="Arial" panose="020B0604020202020204" pitchFamily="34" charset="0"/>
                <a:cs typeface="Arial" panose="020B0604020202020204" pitchFamily="34" charset="0"/>
              </a:rPr>
              <a:t>За </a:t>
            </a:r>
            <a:r>
              <a:rPr lang="uk-UA" sz="2000" dirty="0">
                <a:latin typeface="Arial" panose="020B0604020202020204" pitchFamily="34" charset="0"/>
                <a:cs typeface="Arial" panose="020B0604020202020204" pitchFamily="34" charset="0"/>
              </a:rPr>
              <a:t>місяці </a:t>
            </a:r>
            <a:r>
              <a:rPr lang="en-US" sz="2000" dirty="0">
                <a:latin typeface="Arial" panose="020B0604020202020204" pitchFamily="34" charset="0"/>
                <a:cs typeface="Arial" panose="020B0604020202020204" pitchFamily="34" charset="0"/>
              </a:rPr>
              <a:t>IV </a:t>
            </a:r>
            <a:r>
              <a:rPr lang="uk-UA" sz="2000" dirty="0">
                <a:latin typeface="Arial" panose="020B0604020202020204" pitchFamily="34" charset="0"/>
                <a:cs typeface="Arial" panose="020B0604020202020204" pitchFamily="34" charset="0"/>
              </a:rPr>
              <a:t>кварталу 2024 р. звітуватимемо ще разом, а вже за січень 2025 р. доведеться подавати відповідну нову звітність. </a:t>
            </a:r>
            <a:r>
              <a:rPr lang="uk-UA" sz="2000" dirty="0" smtClean="0">
                <a:latin typeface="Arial" panose="020B0604020202020204" pitchFamily="34" charset="0"/>
                <a:cs typeface="Arial" panose="020B0604020202020204" pitchFamily="34" charset="0"/>
              </a:rPr>
              <a:t>ЇЇ </a:t>
            </a:r>
            <a:r>
              <a:rPr lang="uk-UA" sz="2000" dirty="0">
                <a:latin typeface="Arial" panose="020B0604020202020204" pitchFamily="34" charset="0"/>
                <a:cs typeface="Arial" panose="020B0604020202020204" pitchFamily="34" charset="0"/>
              </a:rPr>
              <a:t>форму й порядок складання ще має затвердити Мінфін, а ДПС підготувати відповідні е-формати.</a:t>
            </a:r>
            <a:endParaRPr lang="uk-UA" sz="2000" dirty="0" smtClean="0">
              <a:latin typeface="Arial" panose="020B0604020202020204" pitchFamily="34" charset="0"/>
              <a:cs typeface="Arial" panose="020B0604020202020204" pitchFamily="34" charset="0"/>
            </a:endParaRPr>
          </a:p>
          <a:p>
            <a:pPr marL="0" indent="0">
              <a:lnSpc>
                <a:spcPct val="100000"/>
              </a:lnSpc>
              <a:spcBef>
                <a:spcPts val="0"/>
              </a:spcBef>
              <a:spcAft>
                <a:spcPts val="600"/>
              </a:spcAft>
              <a:buNone/>
              <a:defRPr/>
            </a:pPr>
            <a:endParaRPr lang="uk-UA" sz="2000" b="1" dirty="0" smtClean="0">
              <a:solidFill>
                <a:srgbClr val="0070C0"/>
              </a:solidFill>
              <a:latin typeface="Arial" panose="020B0604020202020204" pitchFamily="34" charset="0"/>
              <a:cs typeface="Arial" panose="020B0604020202020204" pitchFamily="34" charset="0"/>
            </a:endParaRPr>
          </a:p>
          <a:p>
            <a:pPr marL="0" indent="0">
              <a:lnSpc>
                <a:spcPct val="100000"/>
              </a:lnSpc>
              <a:spcBef>
                <a:spcPts val="0"/>
              </a:spcBef>
              <a:spcAft>
                <a:spcPts val="600"/>
              </a:spcAft>
              <a:buNone/>
              <a:defRPr/>
            </a:pPr>
            <a:r>
              <a:rPr lang="uk-UA" sz="2000" b="1" dirty="0" smtClean="0">
                <a:solidFill>
                  <a:srgbClr val="0070C0"/>
                </a:solidFill>
                <a:latin typeface="Arial" panose="020B0604020202020204" pitchFamily="34" charset="0"/>
                <a:cs typeface="Arial" panose="020B0604020202020204" pitchFamily="34" charset="0"/>
              </a:rPr>
              <a:t>ІІ</a:t>
            </a:r>
            <a:r>
              <a:rPr lang="uk-UA" sz="2000" b="1" dirty="0">
                <a:solidFill>
                  <a:srgbClr val="0070C0"/>
                </a:solidFill>
                <a:latin typeface="Arial" panose="020B0604020202020204" pitchFamily="34" charset="0"/>
                <a:cs typeface="Arial" panose="020B0604020202020204" pitchFamily="34" charset="0"/>
              </a:rPr>
              <a:t>. Прикінцеві та перехідні положення</a:t>
            </a:r>
          </a:p>
          <a:p>
            <a:pPr marL="0" indent="0">
              <a:lnSpc>
                <a:spcPct val="100000"/>
              </a:lnSpc>
              <a:spcBef>
                <a:spcPts val="0"/>
              </a:spcBef>
              <a:spcAft>
                <a:spcPts val="600"/>
              </a:spcAft>
              <a:buNone/>
              <a:defRPr/>
            </a:pPr>
            <a:r>
              <a:rPr lang="uk-UA" sz="2000" dirty="0">
                <a:latin typeface="Arial" panose="020B0604020202020204" pitchFamily="34" charset="0"/>
                <a:cs typeface="Arial" panose="020B0604020202020204" pitchFamily="34" charset="0"/>
              </a:rPr>
              <a:t>1. Цей Закон набирає чинності з 1 жовтня 2024 року, крім пунктів 2, 3, 8-</a:t>
            </a:r>
          </a:p>
          <a:p>
            <a:pPr marL="0" indent="0">
              <a:lnSpc>
                <a:spcPct val="100000"/>
              </a:lnSpc>
              <a:spcBef>
                <a:spcPts val="0"/>
              </a:spcBef>
              <a:spcAft>
                <a:spcPts val="600"/>
              </a:spcAft>
              <a:buNone/>
              <a:defRPr/>
            </a:pPr>
            <a:r>
              <a:rPr lang="uk-UA" sz="2000" b="1" dirty="0">
                <a:solidFill>
                  <a:srgbClr val="FF0000"/>
                </a:solidFill>
                <a:latin typeface="Arial" panose="020B0604020202020204" pitchFamily="34" charset="0"/>
                <a:cs typeface="Arial" panose="020B0604020202020204" pitchFamily="34" charset="0"/>
              </a:rPr>
              <a:t>12 розділу </a:t>
            </a:r>
            <a:r>
              <a:rPr lang="en-US" sz="2000" b="1" dirty="0">
                <a:solidFill>
                  <a:srgbClr val="FF0000"/>
                </a:solidFill>
                <a:latin typeface="Arial" panose="020B0604020202020204" pitchFamily="34" charset="0"/>
                <a:cs typeface="Arial" panose="020B0604020202020204" pitchFamily="34" charset="0"/>
              </a:rPr>
              <a:t>I </a:t>
            </a:r>
            <a:r>
              <a:rPr lang="uk-UA" sz="2000" dirty="0">
                <a:latin typeface="Arial" panose="020B0604020202020204" pitchFamily="34" charset="0"/>
                <a:cs typeface="Arial" panose="020B0604020202020204" pitchFamily="34" charset="0"/>
              </a:rPr>
              <a:t>цього Закону (щодо змін до статей 51, 70, 170, 172-174, 176</a:t>
            </a:r>
          </a:p>
          <a:p>
            <a:pPr marL="0" indent="0">
              <a:lnSpc>
                <a:spcPct val="100000"/>
              </a:lnSpc>
              <a:spcBef>
                <a:spcPts val="0"/>
              </a:spcBef>
              <a:spcAft>
                <a:spcPts val="600"/>
              </a:spcAft>
              <a:buNone/>
              <a:defRPr/>
            </a:pPr>
            <a:r>
              <a:rPr lang="uk-UA" sz="2000" dirty="0">
                <a:latin typeface="Arial" panose="020B0604020202020204" pitchFamily="34" charset="0"/>
                <a:cs typeface="Arial" panose="020B0604020202020204" pitchFamily="34" charset="0"/>
              </a:rPr>
              <a:t>Податкового кодексу України) та пункту 5 розділу </a:t>
            </a:r>
            <a:r>
              <a:rPr lang="en-US" sz="2000" dirty="0">
                <a:latin typeface="Arial" panose="020B0604020202020204" pitchFamily="34" charset="0"/>
                <a:cs typeface="Arial" panose="020B0604020202020204" pitchFamily="34" charset="0"/>
              </a:rPr>
              <a:t>I </a:t>
            </a:r>
            <a:r>
              <a:rPr lang="uk-UA" sz="2000" dirty="0">
                <a:latin typeface="Arial" panose="020B0604020202020204" pitchFamily="34" charset="0"/>
                <a:cs typeface="Arial" panose="020B0604020202020204" pitchFamily="34" charset="0"/>
              </a:rPr>
              <a:t>цього Закону (щодо змін </a:t>
            </a:r>
            <a:r>
              <a:rPr lang="uk-UA" sz="2000" dirty="0" smtClean="0">
                <a:latin typeface="Arial" panose="020B0604020202020204" pitchFamily="34" charset="0"/>
                <a:cs typeface="Arial" panose="020B0604020202020204" pitchFamily="34" charset="0"/>
              </a:rPr>
              <a:t>до пункту </a:t>
            </a:r>
            <a:r>
              <a:rPr lang="uk-UA" sz="2000" dirty="0">
                <a:latin typeface="Arial" panose="020B0604020202020204" pitchFamily="34" charset="0"/>
                <a:cs typeface="Arial" panose="020B0604020202020204" pitchFamily="34" charset="0"/>
              </a:rPr>
              <a:t>136.1-1 статті 136 Податкового кодексу України), які набирають </a:t>
            </a:r>
            <a:r>
              <a:rPr lang="uk-UA" sz="2000" dirty="0" smtClean="0">
                <a:latin typeface="Arial" panose="020B0604020202020204" pitchFamily="34" charset="0"/>
                <a:cs typeface="Arial" panose="020B0604020202020204" pitchFamily="34" charset="0"/>
              </a:rPr>
              <a:t>чинності з </a:t>
            </a:r>
            <a:r>
              <a:rPr lang="uk-UA" sz="2000" dirty="0">
                <a:latin typeface="Arial" panose="020B0604020202020204" pitchFamily="34" charset="0"/>
                <a:cs typeface="Arial" panose="020B0604020202020204" pitchFamily="34" charset="0"/>
              </a:rPr>
              <a:t>1 січня 2025 </a:t>
            </a:r>
            <a:r>
              <a:rPr lang="uk-UA" sz="2000" dirty="0" smtClean="0">
                <a:latin typeface="Arial" panose="020B0604020202020204" pitchFamily="34" charset="0"/>
                <a:cs typeface="Arial" panose="020B0604020202020204" pitchFamily="34" charset="0"/>
              </a:rPr>
              <a:t>року</a:t>
            </a:r>
            <a:endParaRPr lang="uk-UA" sz="2000" dirty="0">
              <a:latin typeface="Arial" panose="020B0604020202020204" pitchFamily="34" charset="0"/>
              <a:cs typeface="Arial" panose="020B0604020202020204" pitchFamily="34" charset="0"/>
            </a:endParaRPr>
          </a:p>
          <a:p>
            <a:pPr marL="0" indent="0">
              <a:lnSpc>
                <a:spcPct val="100000"/>
              </a:lnSpc>
              <a:spcBef>
                <a:spcPts val="0"/>
              </a:spcBef>
              <a:spcAft>
                <a:spcPts val="600"/>
              </a:spcAft>
              <a:buNone/>
              <a:defRPr/>
            </a:pPr>
            <a:endParaRPr lang="uk-UA" sz="1700" b="1" dirty="0" smtClean="0">
              <a:solidFill>
                <a:srgbClr val="0070C0"/>
              </a:solidFill>
              <a:latin typeface="Arial" panose="020B0604020202020204" pitchFamily="34" charset="0"/>
              <a:cs typeface="Arial" panose="020B0604020202020204" pitchFamily="34" charset="0"/>
            </a:endParaRPr>
          </a:p>
          <a:p>
            <a:pPr marL="0" indent="0">
              <a:lnSpc>
                <a:spcPct val="100000"/>
              </a:lnSpc>
              <a:spcBef>
                <a:spcPts val="0"/>
              </a:spcBef>
              <a:spcAft>
                <a:spcPts val="600"/>
              </a:spcAft>
              <a:buNone/>
              <a:defRPr/>
            </a:pPr>
            <a:endParaRPr lang="uk-UA" sz="1700" b="1" dirty="0">
              <a:solidFill>
                <a:srgbClr val="0070C0"/>
              </a:solidFill>
              <a:latin typeface="Arial" panose="020B0604020202020204" pitchFamily="34" charset="0"/>
              <a:cs typeface="Arial" panose="020B0604020202020204" pitchFamily="34" charset="0"/>
            </a:endParaRPr>
          </a:p>
          <a:p>
            <a:pPr marL="0" indent="0">
              <a:lnSpc>
                <a:spcPct val="100000"/>
              </a:lnSpc>
              <a:spcBef>
                <a:spcPts val="0"/>
              </a:spcBef>
              <a:spcAft>
                <a:spcPts val="600"/>
              </a:spcAft>
              <a:buNone/>
              <a:defRPr/>
            </a:pPr>
            <a:endParaRPr lang="uk-UA" sz="1700" b="1" dirty="0" smtClean="0">
              <a:solidFill>
                <a:srgbClr val="0070C0"/>
              </a:solidFill>
              <a:latin typeface="Arial" panose="020B0604020202020204" pitchFamily="34" charset="0"/>
              <a:cs typeface="Arial" panose="020B0604020202020204" pitchFamily="34" charset="0"/>
            </a:endParaRPr>
          </a:p>
        </p:txBody>
      </p:sp>
      <p:sp>
        <p:nvSpPr>
          <p:cNvPr id="6" name="Заголовок 1"/>
          <p:cNvSpPr txBox="1">
            <a:spLocks/>
          </p:cNvSpPr>
          <p:nvPr/>
        </p:nvSpPr>
        <p:spPr bwMode="auto">
          <a:xfrm>
            <a:off x="-96688" y="260648"/>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ЗАКОНОПРОЕКТ № 11416-д</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15</a:t>
            </a:fld>
            <a:endParaRPr lang="uk-UA"/>
          </a:p>
        </p:txBody>
      </p:sp>
    </p:spTree>
    <p:extLst>
      <p:ext uri="{BB962C8B-B14F-4D97-AF65-F5344CB8AC3E}">
        <p14:creationId xmlns:p14="http://schemas.microsoft.com/office/powerpoint/2010/main" val="3561239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678797"/>
          </a:xfrm>
          <a:prstGeom prst="rect">
            <a:avLst/>
          </a:prstGeom>
          <a:ln>
            <a:noFill/>
          </a:ln>
        </p:spPr>
        <p:txBody>
          <a:bodyPr>
            <a:noAutofit/>
          </a:bodyPr>
          <a:lstStyle/>
          <a:p>
            <a:pPr marL="0" indent="0">
              <a:lnSpc>
                <a:spcPct val="100000"/>
              </a:lnSpc>
              <a:spcBef>
                <a:spcPts val="1200"/>
              </a:spcBef>
              <a:buNone/>
              <a:defRPr/>
            </a:pPr>
            <a:r>
              <a:rPr lang="uk-UA" sz="2400" dirty="0" smtClean="0"/>
              <a:t>Закон № 2464, Розділ VIII ПРИКІНЦЕВІ ТА ПЕРЕХІДНІ ПОЛОЖЕННЯ</a:t>
            </a:r>
          </a:p>
          <a:p>
            <a:pPr marL="0" indent="0">
              <a:lnSpc>
                <a:spcPct val="100000"/>
              </a:lnSpc>
              <a:spcBef>
                <a:spcPts val="1200"/>
              </a:spcBef>
              <a:buNone/>
              <a:defRPr/>
            </a:pPr>
            <a:r>
              <a:rPr lang="uk-UA" sz="2400" dirty="0" smtClean="0">
                <a:solidFill>
                  <a:srgbClr val="333333"/>
                </a:solidFill>
              </a:rPr>
              <a:t>п.9</a:t>
            </a:r>
            <a:r>
              <a:rPr lang="uk-UA" sz="2400" b="1" baseline="30000" dirty="0" smtClean="0">
                <a:solidFill>
                  <a:srgbClr val="333333"/>
                </a:solidFill>
              </a:rPr>
              <a:t>-19</a:t>
            </a:r>
            <a:r>
              <a:rPr lang="uk-UA" sz="2400" dirty="0" smtClean="0">
                <a:solidFill>
                  <a:srgbClr val="333333"/>
                </a:solidFill>
              </a:rPr>
              <a:t>. Тимчасово, з 1 березня 2022 року </a:t>
            </a:r>
            <a:r>
              <a:rPr lang="uk-UA" sz="2400" b="1" dirty="0" smtClean="0">
                <a:solidFill>
                  <a:srgbClr val="333333"/>
                </a:solidFill>
              </a:rPr>
              <a:t>до припинення або скасування воєнного стану в Україні та протягом дванадцяти місяців після припинення або скасування воєнного стану,</a:t>
            </a:r>
            <a:r>
              <a:rPr lang="uk-UA" sz="2400" dirty="0" smtClean="0">
                <a:solidFill>
                  <a:srgbClr val="333333"/>
                </a:solidFill>
              </a:rPr>
              <a:t> особи, зазначені у </a:t>
            </a:r>
            <a:r>
              <a:rPr lang="uk-UA" sz="2400" u="sng" dirty="0" smtClean="0">
                <a:solidFill>
                  <a:srgbClr val="006600"/>
                </a:solidFill>
                <a:hlinkClick r:id="rId2"/>
              </a:rPr>
              <a:t>пунктах 4</a:t>
            </a:r>
            <a:r>
              <a:rPr lang="uk-UA" sz="2400" dirty="0" smtClean="0">
                <a:solidFill>
                  <a:srgbClr val="333333"/>
                </a:solidFill>
              </a:rPr>
              <a:t>, </a:t>
            </a:r>
            <a:r>
              <a:rPr lang="uk-UA" sz="2400" u="sng" dirty="0" smtClean="0">
                <a:solidFill>
                  <a:srgbClr val="006600"/>
                </a:solidFill>
                <a:hlinkClick r:id="rId3"/>
              </a:rPr>
              <a:t>5</a:t>
            </a:r>
            <a:r>
              <a:rPr lang="uk-UA" sz="2400" dirty="0" smtClean="0">
                <a:solidFill>
                  <a:srgbClr val="333333"/>
                </a:solidFill>
              </a:rPr>
              <a:t> та </a:t>
            </a:r>
            <a:r>
              <a:rPr lang="uk-UA" sz="2400" u="sng" dirty="0" smtClean="0">
                <a:solidFill>
                  <a:srgbClr val="006600"/>
                </a:solidFill>
                <a:hlinkClick r:id="rId4"/>
              </a:rPr>
              <a:t>5</a:t>
            </a:r>
            <a:r>
              <a:rPr lang="uk-UA" sz="2400" b="1" u="sng" baseline="30000" dirty="0" smtClean="0">
                <a:solidFill>
                  <a:srgbClr val="006600"/>
                </a:solidFill>
                <a:hlinkClick r:id="rId4"/>
              </a:rPr>
              <a:t>-1</a:t>
            </a:r>
            <a:r>
              <a:rPr lang="uk-UA" sz="2400" dirty="0" smtClean="0">
                <a:solidFill>
                  <a:srgbClr val="333333"/>
                </a:solidFill>
              </a:rPr>
              <a:t> частини першої статті 4 цього Закону, </a:t>
            </a:r>
            <a:r>
              <a:rPr lang="uk-UA" sz="2400" dirty="0" smtClean="0">
                <a:solidFill>
                  <a:srgbClr val="0070C0"/>
                </a:solidFill>
              </a:rPr>
              <a:t>мають право не нараховувати, не обчислювати та не сплачувати єдиний внесок за себе </a:t>
            </a:r>
            <a:r>
              <a:rPr lang="uk-UA" sz="2400" i="1" dirty="0" smtClean="0">
                <a:solidFill>
                  <a:srgbClr val="0070C0"/>
                </a:solidFill>
              </a:rPr>
              <a:t>(ФОПи+ самозайняті особи)</a:t>
            </a:r>
            <a:r>
              <a:rPr lang="uk-UA" sz="2400" i="1" dirty="0" smtClean="0">
                <a:solidFill>
                  <a:srgbClr val="333333"/>
                </a:solidFill>
              </a:rPr>
              <a:t>. </a:t>
            </a:r>
          </a:p>
          <a:p>
            <a:pPr marL="0" indent="0">
              <a:lnSpc>
                <a:spcPct val="100000"/>
              </a:lnSpc>
              <a:spcBef>
                <a:spcPts val="1200"/>
              </a:spcBef>
              <a:buNone/>
              <a:defRPr/>
            </a:pPr>
            <a:r>
              <a:rPr lang="uk-UA" sz="2400" dirty="0" smtClean="0">
                <a:solidFill>
                  <a:srgbClr val="333333"/>
                </a:solidFill>
              </a:rPr>
              <a:t>При цьому положення </a:t>
            </a:r>
            <a:r>
              <a:rPr lang="uk-UA" sz="2400" u="sng" dirty="0" smtClean="0">
                <a:solidFill>
                  <a:srgbClr val="006600"/>
                </a:solidFill>
                <a:hlinkClick r:id="rId5"/>
              </a:rPr>
              <a:t>абзацу другого</a:t>
            </a:r>
            <a:r>
              <a:rPr lang="uk-UA" sz="2400" dirty="0" smtClean="0">
                <a:solidFill>
                  <a:srgbClr val="333333"/>
                </a:solidFill>
              </a:rPr>
              <a:t> пункту 2 частини першої статті 7 цього Закону щодо таких періодів для таких осіб не застосовується. При цьому </a:t>
            </a:r>
            <a:r>
              <a:rPr lang="uk-UA" sz="2400" u="sng" dirty="0" smtClean="0">
                <a:solidFill>
                  <a:srgbClr val="333333"/>
                </a:solidFill>
              </a:rPr>
              <a:t>такими особами розрахунок єдиного внеску у складі податкової декларації не заповнюється за період, в якому відповідно до абзацу першого цього пункту єдиний внесок не нараховувався, не обчислювався та не сплачувався</a:t>
            </a:r>
            <a:r>
              <a:rPr lang="uk-UA" sz="2400" dirty="0" smtClean="0">
                <a:solidFill>
                  <a:srgbClr val="333333"/>
                </a:solidFill>
              </a:rPr>
              <a:t>.</a:t>
            </a:r>
          </a:p>
          <a:p>
            <a:pPr marL="0" indent="0">
              <a:lnSpc>
                <a:spcPct val="100000"/>
              </a:lnSpc>
              <a:spcBef>
                <a:spcPts val="1200"/>
              </a:spcBef>
              <a:buNone/>
              <a:defRPr/>
            </a:pPr>
            <a:endParaRPr lang="uk-UA" sz="2667"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ЄСВ ДЛЯ ФОП ТА САМОЗАЙНЯТИХ ОСІБ </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16</a:t>
            </a:fld>
            <a:endParaRPr lang="uk-UA"/>
          </a:p>
        </p:txBody>
      </p:sp>
    </p:spTree>
    <p:extLst>
      <p:ext uri="{BB962C8B-B14F-4D97-AF65-F5344CB8AC3E}">
        <p14:creationId xmlns:p14="http://schemas.microsoft.com/office/powerpoint/2010/main" val="2744746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07368" y="1268760"/>
            <a:ext cx="11064773" cy="648072"/>
          </a:xfrm>
          <a:prstGeom prst="rect">
            <a:avLst/>
          </a:prstGeom>
          <a:ln>
            <a:noFill/>
          </a:ln>
        </p:spPr>
        <p:txBody>
          <a:bodyPr>
            <a:noAutofit/>
          </a:bodyPr>
          <a:lstStyle/>
          <a:p>
            <a:pPr marL="0" indent="0">
              <a:lnSpc>
                <a:spcPct val="100000"/>
              </a:lnSpc>
              <a:spcBef>
                <a:spcPts val="1200"/>
              </a:spcBef>
              <a:buNone/>
              <a:defRPr/>
            </a:pPr>
            <a:r>
              <a:rPr lang="uk-UA" sz="2400" i="1" dirty="0" smtClean="0">
                <a:hlinkClick r:id="rId2"/>
              </a:rPr>
              <a:t>Проект Закону про Державний бюджет на 2025 рік</a:t>
            </a:r>
            <a:r>
              <a:rPr lang="uk-UA" sz="2400" i="1" dirty="0"/>
              <a:t> </a:t>
            </a:r>
            <a:r>
              <a:rPr lang="uk-UA" sz="2400" dirty="0" smtClean="0"/>
              <a:t>№ 12000 </a:t>
            </a:r>
            <a:r>
              <a:rPr lang="uk-UA" sz="2400" dirty="0"/>
              <a:t>від 14.09.2024 </a:t>
            </a:r>
            <a:endParaRPr lang="uk-UA" sz="2400" i="1" dirty="0">
              <a:solidFill>
                <a:schemeClr val="tx1">
                  <a:lumMod val="50000"/>
                  <a:lumOff val="50000"/>
                </a:schemeClr>
              </a:solidFill>
            </a:endParaRPr>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ЄСВ ДЛЯ ФОП ТА САМОЗАЙНЯТИХ ОСІБ </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17</a:t>
            </a:fld>
            <a:endParaRPr lang="uk-UA"/>
          </a:p>
        </p:txBody>
      </p:sp>
      <p:pic>
        <p:nvPicPr>
          <p:cNvPr id="2" name="Рисунок 1"/>
          <p:cNvPicPr>
            <a:picLocks noChangeAspect="1"/>
          </p:cNvPicPr>
          <p:nvPr/>
        </p:nvPicPr>
        <p:blipFill rotWithShape="1">
          <a:blip r:embed="rId3"/>
          <a:srcRect b="6177"/>
          <a:stretch/>
        </p:blipFill>
        <p:spPr>
          <a:xfrm>
            <a:off x="623392" y="2132856"/>
            <a:ext cx="9336360" cy="1919072"/>
          </a:xfrm>
          <a:prstGeom prst="rect">
            <a:avLst/>
          </a:prstGeom>
        </p:spPr>
      </p:pic>
      <p:pic>
        <p:nvPicPr>
          <p:cNvPr id="4" name="Рисунок 3"/>
          <p:cNvPicPr>
            <a:picLocks noChangeAspect="1"/>
          </p:cNvPicPr>
          <p:nvPr/>
        </p:nvPicPr>
        <p:blipFill>
          <a:blip r:embed="rId4"/>
          <a:stretch>
            <a:fillRect/>
          </a:stretch>
        </p:blipFill>
        <p:spPr>
          <a:xfrm>
            <a:off x="479376" y="4293096"/>
            <a:ext cx="9696400" cy="1556953"/>
          </a:xfrm>
          <a:prstGeom prst="rect">
            <a:avLst/>
          </a:prstGeom>
        </p:spPr>
      </p:pic>
    </p:spTree>
    <p:extLst>
      <p:ext uri="{BB962C8B-B14F-4D97-AF65-F5344CB8AC3E}">
        <p14:creationId xmlns:p14="http://schemas.microsoft.com/office/powerpoint/2010/main" val="2692835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263352" y="2132856"/>
            <a:ext cx="11360800" cy="2503283"/>
          </a:xfrm>
          <a:prstGeom prst="rect">
            <a:avLst/>
          </a:prstGeom>
        </p:spPr>
        <p:txBody>
          <a:bodyPr spcFirstLastPara="1" vert="horz" wrap="square" lIns="121900" tIns="121900" rIns="121900" bIns="121900" rtlCol="0" anchor="t" anchorCtr="0">
            <a:noAutofit/>
          </a:bodyPr>
          <a:lstStyle/>
          <a:p>
            <a:pPr lvl="0" algn="ctr"/>
            <a:r>
              <a:rPr lang="uk-UA" sz="5333" dirty="0" smtClean="0"/>
              <a:t>Фінмоніторинг у сфері бухгалтерського</a:t>
            </a:r>
            <a:br>
              <a:rPr lang="uk-UA" sz="5333" dirty="0" smtClean="0"/>
            </a:br>
            <a:r>
              <a:rPr lang="uk-UA" sz="5333" dirty="0" smtClean="0"/>
              <a:t>та податкового обліку</a:t>
            </a:r>
            <a:endParaRPr lang="uk-UA" sz="5333" dirty="0"/>
          </a:p>
        </p:txBody>
      </p:sp>
      <p:sp>
        <p:nvSpPr>
          <p:cNvPr id="2" name="Прямоугольник 1"/>
          <p:cNvSpPr/>
          <p:nvPr/>
        </p:nvSpPr>
        <p:spPr>
          <a:xfrm>
            <a:off x="6661264" y="116111"/>
            <a:ext cx="6129251" cy="1884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chemeClr val="bg1"/>
                </a:solidFill>
              </a:rPr>
              <a:t>www.webbuh.com  +38 067 618 26 18</a:t>
            </a:r>
            <a:endParaRPr lang="ru-RU" sz="2400" dirty="0">
              <a:solidFill>
                <a:schemeClr val="bg1"/>
              </a:solidFill>
            </a:endParaRPr>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600" y="33253"/>
            <a:ext cx="809107" cy="354140"/>
          </a:xfrm>
          <a:prstGeom prst="rect">
            <a:avLst/>
          </a:prstGeom>
        </p:spPr>
      </p:pic>
      <p:sp>
        <p:nvSpPr>
          <p:cNvPr id="4" name="Номер слайда 3"/>
          <p:cNvSpPr>
            <a:spLocks noGrp="1"/>
          </p:cNvSpPr>
          <p:nvPr>
            <p:ph type="sldNum" idx="12"/>
          </p:nvPr>
        </p:nvSpPr>
        <p:spPr/>
        <p:txBody>
          <a:bodyPr/>
          <a:lstStyle/>
          <a:p>
            <a:fld id="{00000000-1234-1234-1234-123412341234}" type="slidenum">
              <a:rPr lang="ru" smtClean="0"/>
              <a:pPr/>
              <a:t>18</a:t>
            </a:fld>
            <a:endParaRPr lang="ru"/>
          </a:p>
        </p:txBody>
      </p:sp>
    </p:spTree>
    <p:extLst>
      <p:ext uri="{BB962C8B-B14F-4D97-AF65-F5344CB8AC3E}">
        <p14:creationId xmlns:p14="http://schemas.microsoft.com/office/powerpoint/2010/main" val="536574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07368" y="1196752"/>
            <a:ext cx="11064773" cy="4824536"/>
          </a:xfrm>
          <a:prstGeom prst="rect">
            <a:avLst/>
          </a:prstGeom>
          <a:ln>
            <a:noFill/>
          </a:ln>
        </p:spPr>
        <p:txBody>
          <a:bodyPr>
            <a:noAutofit/>
          </a:bodyPr>
          <a:lstStyle/>
          <a:p>
            <a:pPr marL="0" indent="0">
              <a:spcBef>
                <a:spcPts val="1800"/>
              </a:spcBef>
              <a:buNone/>
            </a:pPr>
            <a:r>
              <a:rPr lang="uk-UA" sz="2400" dirty="0" smtClean="0">
                <a:cs typeface="Arial" panose="020B0604020202020204" pitchFamily="34" charset="0"/>
              </a:rPr>
              <a:t>Бухгалтери </a:t>
            </a:r>
            <a:r>
              <a:rPr lang="uk-UA" sz="2400" dirty="0">
                <a:cs typeface="Arial" panose="020B0604020202020204" pitchFamily="34" charset="0"/>
              </a:rPr>
              <a:t>та суб’єкти, які надають послуги за договорами ЦПХ, </a:t>
            </a:r>
            <a:r>
              <a:rPr lang="uk-UA" sz="2400" dirty="0" smtClean="0">
                <a:cs typeface="Arial" panose="020B0604020202020204" pitchFamily="34" charset="0"/>
              </a:rPr>
              <a:t>є </a:t>
            </a:r>
            <a:r>
              <a:rPr lang="uk-UA" sz="2400" dirty="0">
                <a:cs typeface="Arial" panose="020B0604020202020204" pitchFamily="34" charset="0"/>
              </a:rPr>
              <a:t>суб’єктами первинного фінансового моніторингу (СПФМ) (п. 7 ч. 2 ст. 6 Закону </a:t>
            </a:r>
            <a:r>
              <a:rPr lang="uk-UA" sz="2400" dirty="0" smtClean="0">
                <a:cs typeface="Arial" panose="020B0604020202020204" pitchFamily="34" charset="0"/>
              </a:rPr>
              <a:t>№ 361</a:t>
            </a:r>
            <a:r>
              <a:rPr lang="uk-UA" sz="2400" dirty="0">
                <a:cs typeface="Arial" panose="020B0604020202020204" pitchFamily="34" charset="0"/>
              </a:rPr>
              <a:t>).</a:t>
            </a:r>
          </a:p>
          <a:p>
            <a:pPr marL="0" indent="0">
              <a:spcBef>
                <a:spcPts val="1800"/>
              </a:spcBef>
              <a:buNone/>
            </a:pPr>
            <a:r>
              <a:rPr lang="uk-UA" sz="2400" b="1" dirty="0">
                <a:cs typeface="Arial" panose="020B0604020202020204" pitchFamily="34" charset="0"/>
              </a:rPr>
              <a:t>Код КВЕД 69.20 </a:t>
            </a:r>
            <a:r>
              <a:rPr lang="uk-UA" sz="2400" dirty="0">
                <a:cs typeface="Arial" panose="020B0604020202020204" pitchFamily="34" charset="0"/>
              </a:rPr>
              <a:t>«Діяльність у сфері бухгалтерського обліку й аудиту; консультування з оподаткування») або його відсутність ще не є однозначним показником для постановки на облік. </a:t>
            </a:r>
          </a:p>
          <a:p>
            <a:pPr marL="0" indent="0">
              <a:spcBef>
                <a:spcPts val="1800"/>
              </a:spcBef>
              <a:buNone/>
            </a:pPr>
            <a:r>
              <a:rPr lang="uk-UA" sz="2400" dirty="0">
                <a:cs typeface="Arial" panose="020B0604020202020204" pitchFamily="34" charset="0"/>
              </a:rPr>
              <a:t>Головне, чи є фактичне наданні послуги з:</a:t>
            </a:r>
          </a:p>
          <a:p>
            <a:pPr>
              <a:spcBef>
                <a:spcPts val="1800"/>
              </a:spcBef>
            </a:pPr>
            <a:r>
              <a:rPr lang="uk-UA" sz="2400" dirty="0">
                <a:cs typeface="Arial" panose="020B0604020202020204" pitchFamily="34" charset="0"/>
              </a:rPr>
              <a:t>ведення бухобліку;</a:t>
            </a:r>
          </a:p>
          <a:p>
            <a:pPr>
              <a:spcBef>
                <a:spcPts val="1800"/>
              </a:spcBef>
            </a:pPr>
            <a:r>
              <a:rPr lang="uk-UA" sz="2400" dirty="0">
                <a:cs typeface="Arial" panose="020B0604020202020204" pitchFamily="34" charset="0"/>
              </a:rPr>
              <a:t>надання консультацій щодо оподаткування госпсуб’єктам та фізособам, якщо у вас є доступ до інформації про госпоперацію(</a:t>
            </a:r>
            <a:r>
              <a:rPr lang="uk-UA" sz="2400" dirty="0" err="1">
                <a:cs typeface="Arial" panose="020B0604020202020204" pitchFamily="34" charset="0"/>
              </a:rPr>
              <a:t>ії</a:t>
            </a:r>
            <a:r>
              <a:rPr lang="uk-UA" sz="2400" dirty="0">
                <a:cs typeface="Arial" panose="020B0604020202020204" pitchFamily="34" charset="0"/>
              </a:rPr>
              <a:t>) клієнта (лист Мінфіну від 09.03.2021 № 26110-05-10/7351</a:t>
            </a:r>
            <a:r>
              <a:rPr lang="uk-UA" sz="2400" dirty="0" smtClean="0">
                <a:cs typeface="Arial" panose="020B0604020202020204" pitchFamily="34" charset="0"/>
              </a:rPr>
              <a:t>)</a:t>
            </a:r>
            <a:endParaRPr lang="uk-UA" sz="2400" dirty="0">
              <a:cs typeface="Arial" panose="020B0604020202020204" pitchFamily="34" charset="0"/>
            </a:endParaRPr>
          </a:p>
          <a:p>
            <a:pPr marL="0" indent="0">
              <a:spcBef>
                <a:spcPts val="1800"/>
              </a:spcBef>
              <a:buNone/>
            </a:pPr>
            <a:r>
              <a:rPr lang="uk-UA" sz="2400" b="1" dirty="0" smtClean="0">
                <a:solidFill>
                  <a:srgbClr val="0070C0"/>
                </a:solidFill>
                <a:cs typeface="Arial" panose="020B0604020202020204" pitchFamily="34" charset="0"/>
              </a:rPr>
              <a:t>Правила </a:t>
            </a:r>
            <a:r>
              <a:rPr lang="uk-UA" sz="2400" b="1" dirty="0">
                <a:solidFill>
                  <a:srgbClr val="0070C0"/>
                </a:solidFill>
                <a:cs typeface="Arial" panose="020B0604020202020204" pitchFamily="34" charset="0"/>
              </a:rPr>
              <a:t>постановки на облік прописані  у постанові КМУ від 09.09.2020 № 850</a:t>
            </a:r>
          </a:p>
          <a:p>
            <a:pPr marL="0" indent="0">
              <a:lnSpc>
                <a:spcPct val="100000"/>
              </a:lnSpc>
              <a:spcBef>
                <a:spcPts val="1200"/>
              </a:spcBef>
              <a:buNone/>
              <a:defRPr/>
            </a:pPr>
            <a:endParaRPr lang="uk-UA" sz="2667" i="1" dirty="0">
              <a:solidFill>
                <a:schemeClr val="tx1">
                  <a:lumMod val="50000"/>
                  <a:lumOff val="50000"/>
                </a:schemeClr>
              </a:solidFill>
            </a:endParaRPr>
          </a:p>
        </p:txBody>
      </p:sp>
      <p:sp>
        <p:nvSpPr>
          <p:cNvPr id="6" name="Заголовок 1"/>
          <p:cNvSpPr txBox="1">
            <a:spLocks/>
          </p:cNvSpPr>
          <p:nvPr/>
        </p:nvSpPr>
        <p:spPr bwMode="auto">
          <a:xfrm>
            <a:off x="0" y="332656"/>
            <a:ext cx="12192000" cy="792088"/>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400" b="1" dirty="0" smtClean="0">
                <a:solidFill>
                  <a:srgbClr val="0070C0"/>
                </a:solidFill>
                <a:latin typeface="Arial" panose="020B0604020202020204" pitchFamily="34" charset="0"/>
                <a:cs typeface="Arial" panose="020B0604020202020204" pitchFamily="34" charset="0"/>
              </a:rPr>
              <a:t>ФІНМОНІТОРИНГ </a:t>
            </a:r>
            <a:r>
              <a:rPr lang="ru-RU" sz="2400" b="1" dirty="0">
                <a:solidFill>
                  <a:srgbClr val="0070C0"/>
                </a:solidFill>
                <a:latin typeface="Arial" panose="020B0604020202020204" pitchFamily="34" charset="0"/>
                <a:cs typeface="Arial" panose="020B0604020202020204" pitchFamily="34" charset="0"/>
              </a:rPr>
              <a:t>У СФЕРІ БУХГАЛТЕРСЬКОГО</a:t>
            </a:r>
            <a:br>
              <a:rPr lang="ru-RU" sz="2400" b="1" dirty="0">
                <a:solidFill>
                  <a:srgbClr val="0070C0"/>
                </a:solidFill>
                <a:latin typeface="Arial" panose="020B0604020202020204" pitchFamily="34" charset="0"/>
                <a:cs typeface="Arial" panose="020B0604020202020204" pitchFamily="34" charset="0"/>
              </a:rPr>
            </a:br>
            <a:r>
              <a:rPr lang="ru-RU" sz="2400" b="1" dirty="0">
                <a:solidFill>
                  <a:srgbClr val="0070C0"/>
                </a:solidFill>
                <a:latin typeface="Arial" panose="020B0604020202020204" pitchFamily="34" charset="0"/>
                <a:cs typeface="Arial" panose="020B0604020202020204" pitchFamily="34" charset="0"/>
              </a:rPr>
              <a:t>ТА ПОДАТКОВОГО ОБЛІКУ</a:t>
            </a:r>
          </a:p>
        </p:txBody>
      </p:sp>
      <p:sp>
        <p:nvSpPr>
          <p:cNvPr id="7" name="Номер слайда 6"/>
          <p:cNvSpPr>
            <a:spLocks noGrp="1"/>
          </p:cNvSpPr>
          <p:nvPr>
            <p:ph type="sldNum" sz="quarter" idx="12"/>
          </p:nvPr>
        </p:nvSpPr>
        <p:spPr/>
        <p:txBody>
          <a:bodyPr/>
          <a:lstStyle/>
          <a:p>
            <a:fld id="{DA437D03-45AE-4311-B62B-350C10CD91DF}" type="slidenum">
              <a:rPr lang="uk-UA" smtClean="0"/>
              <a:t>19</a:t>
            </a:fld>
            <a:endParaRPr lang="uk-UA"/>
          </a:p>
        </p:txBody>
      </p:sp>
    </p:spTree>
    <p:extLst>
      <p:ext uri="{BB962C8B-B14F-4D97-AF65-F5344CB8AC3E}">
        <p14:creationId xmlns:p14="http://schemas.microsoft.com/office/powerpoint/2010/main" val="1123404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85120" y="312951"/>
            <a:ext cx="11360800" cy="522201"/>
          </a:xfrm>
          <a:prstGeom prst="rect">
            <a:avLst/>
          </a:prstGeom>
        </p:spPr>
        <p:txBody>
          <a:bodyPr spcFirstLastPara="1" vert="horz" wrap="square" lIns="121900" tIns="121900" rIns="121900" bIns="121900" rtlCol="0" anchor="t" anchorCtr="0">
            <a:noAutofit/>
          </a:bodyPr>
          <a:lstStyle/>
          <a:p>
            <a:pPr lvl="0" algn="ctr">
              <a:spcBef>
                <a:spcPct val="0"/>
              </a:spcBef>
            </a:pPr>
            <a:r>
              <a:rPr lang="uk-UA" sz="2800" dirty="0">
                <a:solidFill>
                  <a:srgbClr val="0070C0"/>
                </a:solidFill>
                <a:latin typeface="Arial" panose="020B0604020202020204" pitchFamily="34" charset="0"/>
                <a:cs typeface="Arial" panose="020B0604020202020204" pitchFamily="34" charset="0"/>
              </a:rPr>
              <a:t>ПРОГРАМА</a:t>
            </a:r>
          </a:p>
        </p:txBody>
      </p:sp>
      <p:sp>
        <p:nvSpPr>
          <p:cNvPr id="61" name="Google Shape;61;p14"/>
          <p:cNvSpPr txBox="1">
            <a:spLocks noGrp="1"/>
          </p:cNvSpPr>
          <p:nvPr>
            <p:ph type="body" idx="1"/>
          </p:nvPr>
        </p:nvSpPr>
        <p:spPr>
          <a:xfrm>
            <a:off x="479376" y="1412776"/>
            <a:ext cx="11360800" cy="4320480"/>
          </a:xfrm>
          <a:prstGeom prst="rect">
            <a:avLst/>
          </a:prstGeom>
        </p:spPr>
        <p:txBody>
          <a:bodyPr spcFirstLastPara="1" vert="horz" wrap="square" lIns="121900" tIns="121900" rIns="121900" bIns="121900" rtlCol="0" anchor="t" anchorCtr="0">
            <a:noAutofit/>
          </a:bodyPr>
          <a:lstStyle/>
          <a:p>
            <a:pPr marL="342900" indent="-342900">
              <a:lnSpc>
                <a:spcPct val="100000"/>
              </a:lnSpc>
              <a:spcAft>
                <a:spcPts val="1200"/>
              </a:spcAft>
              <a:buFont typeface="Arial" panose="020B0604020202020204" pitchFamily="34" charset="0"/>
              <a:buChar char="•"/>
            </a:pPr>
            <a:r>
              <a:rPr lang="uk-UA" sz="2600" dirty="0" smtClean="0">
                <a:latin typeface="Arial" panose="020B0604020202020204" pitchFamily="34" charset="0"/>
                <a:cs typeface="Arial" panose="020B0604020202020204" pitchFamily="34" charset="0"/>
              </a:rPr>
              <a:t>Підвищення </a:t>
            </a:r>
            <a:r>
              <a:rPr lang="uk-UA" sz="2600" dirty="0">
                <a:latin typeface="Arial" panose="020B0604020202020204" pitchFamily="34" charset="0"/>
                <a:cs typeface="Arial" panose="020B0604020202020204" pitchFamily="34" charset="0"/>
              </a:rPr>
              <a:t>податків з ФОП та юросіб вже з жовтня: як підготуватись</a:t>
            </a:r>
          </a:p>
          <a:p>
            <a:pPr marL="342900" indent="-342900">
              <a:lnSpc>
                <a:spcPct val="100000"/>
              </a:lnSpc>
              <a:spcAft>
                <a:spcPts val="1200"/>
              </a:spcAft>
              <a:buFont typeface="Arial" panose="020B0604020202020204" pitchFamily="34" charset="0"/>
              <a:buChar char="•"/>
            </a:pPr>
            <a:r>
              <a:rPr lang="uk-UA" sz="2600" dirty="0">
                <a:latin typeface="Arial" panose="020B0604020202020204" pitchFamily="34" charset="0"/>
                <a:cs typeface="Arial" panose="020B0604020202020204" pitchFamily="34" charset="0"/>
              </a:rPr>
              <a:t>Фінмоніторинг для бухгалтерів та консультантів</a:t>
            </a:r>
          </a:p>
          <a:p>
            <a:pPr marL="342900" indent="-342900">
              <a:lnSpc>
                <a:spcPct val="100000"/>
              </a:lnSpc>
              <a:spcAft>
                <a:spcPts val="1200"/>
              </a:spcAft>
              <a:buFont typeface="Arial" panose="020B0604020202020204" pitchFamily="34" charset="0"/>
              <a:buChar char="•"/>
            </a:pPr>
            <a:r>
              <a:rPr lang="uk-UA" sz="2600" dirty="0" smtClean="0">
                <a:latin typeface="Arial" panose="020B0604020202020204" pitchFamily="34" charset="0"/>
                <a:cs typeface="Arial" panose="020B0604020202020204" pitchFamily="34" charset="0"/>
              </a:rPr>
              <a:t>Штрафи </a:t>
            </a:r>
            <a:r>
              <a:rPr lang="uk-UA" sz="2600" dirty="0">
                <a:latin typeface="Arial" panose="020B0604020202020204" pitchFamily="34" charset="0"/>
                <a:cs typeface="Arial" panose="020B0604020202020204" pitchFamily="34" charset="0"/>
              </a:rPr>
              <a:t>за </a:t>
            </a:r>
            <a:r>
              <a:rPr lang="uk-UA" sz="2600" dirty="0" err="1">
                <a:latin typeface="Arial" panose="020B0604020202020204" pitchFamily="34" charset="0"/>
                <a:cs typeface="Arial" panose="020B0604020202020204" pitchFamily="34" charset="0"/>
              </a:rPr>
              <a:t>неоновлення</a:t>
            </a:r>
            <a:r>
              <a:rPr lang="uk-UA" sz="2600" dirty="0">
                <a:latin typeface="Arial" panose="020B0604020202020204" pitchFamily="34" charset="0"/>
                <a:cs typeface="Arial" panose="020B0604020202020204" pitchFamily="34" charset="0"/>
              </a:rPr>
              <a:t> відомостей про бенефіціарних власників</a:t>
            </a:r>
          </a:p>
          <a:p>
            <a:pPr marL="342900" indent="-342900">
              <a:lnSpc>
                <a:spcPct val="100000"/>
              </a:lnSpc>
              <a:spcAft>
                <a:spcPts val="1200"/>
              </a:spcAft>
              <a:buFont typeface="Arial" panose="020B0604020202020204" pitchFamily="34" charset="0"/>
              <a:buChar char="•"/>
            </a:pPr>
            <a:r>
              <a:rPr lang="uk-UA" sz="2600" dirty="0" smtClean="0">
                <a:latin typeface="Arial" panose="020B0604020202020204" pitchFamily="34" charset="0"/>
                <a:cs typeface="Arial" panose="020B0604020202020204" pitchFamily="34" charset="0"/>
              </a:rPr>
              <a:t>ДПС </a:t>
            </a:r>
            <a:r>
              <a:rPr lang="uk-UA" sz="2600" dirty="0">
                <a:latin typeface="Arial" panose="020B0604020202020204" pitchFamily="34" charset="0"/>
                <a:cs typeface="Arial" panose="020B0604020202020204" pitchFamily="34" charset="0"/>
              </a:rPr>
              <a:t>створює перелік платників з найвищими податковими ризиками: кому підготуватись</a:t>
            </a:r>
          </a:p>
          <a:p>
            <a:pPr marL="342900" indent="-342900">
              <a:lnSpc>
                <a:spcPct val="100000"/>
              </a:lnSpc>
              <a:spcAft>
                <a:spcPts val="1200"/>
              </a:spcAft>
              <a:buFont typeface="Arial" panose="020B0604020202020204" pitchFamily="34" charset="0"/>
              <a:buChar char="•"/>
            </a:pPr>
            <a:r>
              <a:rPr lang="uk-UA" sz="2600" dirty="0" smtClean="0">
                <a:latin typeface="Arial" panose="020B0604020202020204" pitchFamily="34" charset="0"/>
                <a:cs typeface="Arial" panose="020B0604020202020204" pitchFamily="34" charset="0"/>
              </a:rPr>
              <a:t>Типові </a:t>
            </a:r>
            <a:r>
              <a:rPr lang="uk-UA" sz="2600" dirty="0">
                <a:latin typeface="Arial" panose="020B0604020202020204" pitchFamily="34" charset="0"/>
                <a:cs typeface="Arial" panose="020B0604020202020204" pitchFamily="34" charset="0"/>
              </a:rPr>
              <a:t>помилки платників податків в огляді практики Верховного Суду</a:t>
            </a:r>
          </a:p>
          <a:p>
            <a:pPr marL="342900" indent="-342900">
              <a:lnSpc>
                <a:spcPct val="100000"/>
              </a:lnSpc>
              <a:spcAft>
                <a:spcPts val="1200"/>
              </a:spcAft>
              <a:buFont typeface="Arial" panose="020B0604020202020204" pitchFamily="34" charset="0"/>
              <a:buChar char="•"/>
            </a:pPr>
            <a:r>
              <a:rPr lang="uk-UA" sz="2600" dirty="0" smtClean="0">
                <a:latin typeface="Arial" panose="020B0604020202020204" pitchFamily="34" charset="0"/>
                <a:cs typeface="Arial" panose="020B0604020202020204" pitchFamily="34" charset="0"/>
              </a:rPr>
              <a:t>Зміни </a:t>
            </a:r>
            <a:r>
              <a:rPr lang="uk-UA" sz="2600" dirty="0">
                <a:latin typeface="Arial" panose="020B0604020202020204" pitchFamily="34" charset="0"/>
                <a:cs typeface="Arial" panose="020B0604020202020204" pitchFamily="34" charset="0"/>
              </a:rPr>
              <a:t>до ПН та Декларації з ПДВ</a:t>
            </a:r>
          </a:p>
          <a:p>
            <a:pPr marL="342900" indent="-342900">
              <a:lnSpc>
                <a:spcPct val="100000"/>
              </a:lnSpc>
              <a:spcAft>
                <a:spcPts val="1200"/>
              </a:spcAft>
              <a:buFont typeface="Arial" panose="020B0604020202020204" pitchFamily="34" charset="0"/>
              <a:buChar char="•"/>
            </a:pPr>
            <a:r>
              <a:rPr lang="uk-UA" sz="2600" dirty="0" smtClean="0">
                <a:latin typeface="Arial" panose="020B0604020202020204" pitchFamily="34" charset="0"/>
                <a:cs typeface="Arial" panose="020B0604020202020204" pitchFamily="34" charset="0"/>
              </a:rPr>
              <a:t>Новини </a:t>
            </a:r>
            <a:r>
              <a:rPr lang="uk-UA" sz="2600" dirty="0">
                <a:latin typeface="Arial" panose="020B0604020202020204" pitchFamily="34" charset="0"/>
                <a:cs typeface="Arial" panose="020B0604020202020204" pitchFamily="34" charset="0"/>
              </a:rPr>
              <a:t>законодавства, аналіз цікавих роз’яснень податкової</a:t>
            </a:r>
          </a:p>
          <a:p>
            <a:pPr marL="342900" indent="-342900">
              <a:lnSpc>
                <a:spcPct val="100000"/>
              </a:lnSpc>
              <a:spcAft>
                <a:spcPts val="1800"/>
              </a:spcAft>
              <a:buFont typeface="Arial" panose="020B0604020202020204" pitchFamily="34" charset="0"/>
              <a:buChar char="•"/>
            </a:pPr>
            <a:endParaRPr lang="uk-UA" sz="2000" dirty="0">
              <a:latin typeface="Arial" panose="020B0604020202020204" pitchFamily="34" charset="0"/>
              <a:cs typeface="Arial" panose="020B0604020202020204" pitchFamily="34" charset="0"/>
            </a:endParaRPr>
          </a:p>
        </p:txBody>
      </p:sp>
      <p:sp>
        <p:nvSpPr>
          <p:cNvPr id="2" name="Прямоугольник 1"/>
          <p:cNvSpPr/>
          <p:nvPr/>
        </p:nvSpPr>
        <p:spPr>
          <a:xfrm>
            <a:off x="6661264" y="116111"/>
            <a:ext cx="6129251" cy="1884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chemeClr val="bg1"/>
                </a:solidFill>
              </a:rPr>
              <a:t>www.webbuh.com  +38 067 618 26 18</a:t>
            </a:r>
            <a:endParaRPr lang="ru-RU" sz="2400" dirty="0">
              <a:solidFill>
                <a:schemeClr val="bg1"/>
              </a:solidFill>
            </a:endParaRPr>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600" y="33253"/>
            <a:ext cx="809107" cy="354140"/>
          </a:xfrm>
          <a:prstGeom prst="rect">
            <a:avLst/>
          </a:prstGeom>
        </p:spPr>
      </p:pic>
      <p:sp>
        <p:nvSpPr>
          <p:cNvPr id="4" name="Номер слайда 3"/>
          <p:cNvSpPr>
            <a:spLocks noGrp="1"/>
          </p:cNvSpPr>
          <p:nvPr>
            <p:ph type="sldNum" idx="12"/>
          </p:nvPr>
        </p:nvSpPr>
        <p:spPr/>
        <p:txBody>
          <a:bodyPr/>
          <a:lstStyle/>
          <a:p>
            <a:fld id="{00000000-1234-1234-1234-123412341234}" type="slidenum">
              <a:rPr lang="ru" smtClean="0"/>
              <a:pPr/>
              <a:t>2</a:t>
            </a:fld>
            <a:endParaRPr lang="ru"/>
          </a:p>
        </p:txBody>
      </p:sp>
    </p:spTree>
    <p:extLst>
      <p:ext uri="{BB962C8B-B14F-4D97-AF65-F5344CB8AC3E}">
        <p14:creationId xmlns:p14="http://schemas.microsoft.com/office/powerpoint/2010/main" val="1293947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412776"/>
            <a:ext cx="11064773" cy="3528392"/>
          </a:xfrm>
          <a:prstGeom prst="rect">
            <a:avLst/>
          </a:prstGeom>
          <a:ln>
            <a:noFill/>
          </a:ln>
        </p:spPr>
        <p:txBody>
          <a:bodyPr>
            <a:noAutofit/>
          </a:bodyPr>
          <a:lstStyle/>
          <a:p>
            <a:pPr marL="0" indent="0">
              <a:spcBef>
                <a:spcPts val="1800"/>
              </a:spcBef>
              <a:buNone/>
            </a:pPr>
            <a:r>
              <a:rPr lang="uk-UA" sz="2400" dirty="0" smtClean="0">
                <a:cs typeface="Arial" panose="020B0604020202020204" pitchFamily="34" charset="0"/>
              </a:rPr>
              <a:t>Строки </a:t>
            </a:r>
            <a:r>
              <a:rPr lang="uk-UA" sz="2400" dirty="0">
                <a:cs typeface="Arial" panose="020B0604020202020204" pitchFamily="34" charset="0"/>
              </a:rPr>
              <a:t>для постановки на облік у Держфінмоніторингу:</a:t>
            </a:r>
          </a:p>
          <a:p>
            <a:pPr>
              <a:spcBef>
                <a:spcPts val="1800"/>
              </a:spcBef>
            </a:pPr>
            <a:r>
              <a:rPr lang="uk-UA" sz="2400" dirty="0" smtClean="0">
                <a:cs typeface="Arial" panose="020B0604020202020204" pitchFamily="34" charset="0"/>
              </a:rPr>
              <a:t>для </a:t>
            </a:r>
            <a:r>
              <a:rPr lang="uk-UA" sz="2400" dirty="0">
                <a:cs typeface="Arial" panose="020B0604020202020204" pitchFamily="34" charset="0"/>
              </a:rPr>
              <a:t>юросіб, які надають </a:t>
            </a:r>
            <a:r>
              <a:rPr lang="uk-UA" sz="2400" dirty="0" err="1">
                <a:cs typeface="Arial" panose="020B0604020202020204" pitchFamily="34" charset="0"/>
              </a:rPr>
              <a:t>бухпослуги</a:t>
            </a:r>
            <a:r>
              <a:rPr lang="uk-UA" sz="2400" dirty="0">
                <a:cs typeface="Arial" panose="020B0604020202020204" pitchFamily="34" charset="0"/>
              </a:rPr>
              <a:t> / податкові консультації, це — 3 робочих дні з дати призначення працівника, відповідального за проведення фінмоніторингу (про це ми скажемо пізніше). Але не пізніше дня проведення першої фіноперації або дати встановлення ділових відносин з клієнтом;</a:t>
            </a:r>
          </a:p>
          <a:p>
            <a:pPr>
              <a:spcBef>
                <a:spcPts val="1800"/>
              </a:spcBef>
            </a:pPr>
            <a:r>
              <a:rPr lang="uk-UA" sz="2400" dirty="0">
                <a:cs typeface="Arial" panose="020B0604020202020204" pitchFamily="34" charset="0"/>
              </a:rPr>
              <a:t>для ФОП, які надають </a:t>
            </a:r>
            <a:r>
              <a:rPr lang="uk-UA" sz="2400" dirty="0" err="1">
                <a:cs typeface="Arial" panose="020B0604020202020204" pitchFamily="34" charset="0"/>
              </a:rPr>
              <a:t>бухпослуги</a:t>
            </a:r>
            <a:r>
              <a:rPr lang="uk-UA" sz="2400" dirty="0">
                <a:cs typeface="Arial" panose="020B0604020202020204" pitchFamily="34" charset="0"/>
              </a:rPr>
              <a:t> / податкові консультації, це — </a:t>
            </a:r>
            <a:r>
              <a:rPr lang="uk-UA" sz="2400" u="sng" dirty="0">
                <a:cs typeface="Arial" panose="020B0604020202020204" pitchFamily="34" charset="0"/>
              </a:rPr>
              <a:t>не пізніше дня проведення першої фіноперації або дати встановлення ділових відносин з клієнтом.</a:t>
            </a:r>
          </a:p>
          <a:p>
            <a:pPr marL="0" indent="0">
              <a:spcBef>
                <a:spcPts val="1800"/>
              </a:spcBef>
              <a:buNone/>
            </a:pPr>
            <a:endParaRPr lang="uk-UA" sz="2667" i="1" dirty="0">
              <a:solidFill>
                <a:schemeClr val="tx1">
                  <a:lumMod val="50000"/>
                  <a:lumOff val="50000"/>
                </a:schemeClr>
              </a:solidFill>
            </a:endParaRPr>
          </a:p>
        </p:txBody>
      </p:sp>
      <p:sp>
        <p:nvSpPr>
          <p:cNvPr id="6" name="Заголовок 1"/>
          <p:cNvSpPr txBox="1">
            <a:spLocks/>
          </p:cNvSpPr>
          <p:nvPr/>
        </p:nvSpPr>
        <p:spPr bwMode="auto">
          <a:xfrm>
            <a:off x="0" y="332656"/>
            <a:ext cx="12192000" cy="792088"/>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400" b="1" dirty="0" smtClean="0">
                <a:solidFill>
                  <a:srgbClr val="0070C0"/>
                </a:solidFill>
                <a:latin typeface="Arial" panose="020B0604020202020204" pitchFamily="34" charset="0"/>
                <a:cs typeface="Arial" panose="020B0604020202020204" pitchFamily="34" charset="0"/>
              </a:rPr>
              <a:t>ФІНМОНІТОРИНГ </a:t>
            </a:r>
            <a:r>
              <a:rPr lang="ru-RU" sz="2400" b="1" dirty="0">
                <a:solidFill>
                  <a:srgbClr val="0070C0"/>
                </a:solidFill>
                <a:latin typeface="Arial" panose="020B0604020202020204" pitchFamily="34" charset="0"/>
                <a:cs typeface="Arial" panose="020B0604020202020204" pitchFamily="34" charset="0"/>
              </a:rPr>
              <a:t>У СФЕРІ БУХГАЛТЕРСЬКОГО</a:t>
            </a:r>
            <a:br>
              <a:rPr lang="ru-RU" sz="2400" b="1" dirty="0">
                <a:solidFill>
                  <a:srgbClr val="0070C0"/>
                </a:solidFill>
                <a:latin typeface="Arial" panose="020B0604020202020204" pitchFamily="34" charset="0"/>
                <a:cs typeface="Arial" panose="020B0604020202020204" pitchFamily="34" charset="0"/>
              </a:rPr>
            </a:br>
            <a:r>
              <a:rPr lang="ru-RU" sz="2400" b="1" dirty="0">
                <a:solidFill>
                  <a:srgbClr val="0070C0"/>
                </a:solidFill>
                <a:latin typeface="Arial" panose="020B0604020202020204" pitchFamily="34" charset="0"/>
                <a:cs typeface="Arial" panose="020B0604020202020204" pitchFamily="34" charset="0"/>
              </a:rPr>
              <a:t>ТА ПОДАТКОВОГО ОБЛІКУ</a:t>
            </a:r>
          </a:p>
        </p:txBody>
      </p:sp>
      <p:sp>
        <p:nvSpPr>
          <p:cNvPr id="7" name="Номер слайда 6"/>
          <p:cNvSpPr>
            <a:spLocks noGrp="1"/>
          </p:cNvSpPr>
          <p:nvPr>
            <p:ph type="sldNum" sz="quarter" idx="12"/>
          </p:nvPr>
        </p:nvSpPr>
        <p:spPr/>
        <p:txBody>
          <a:bodyPr/>
          <a:lstStyle/>
          <a:p>
            <a:fld id="{DA437D03-45AE-4311-B62B-350C10CD91DF}" type="slidenum">
              <a:rPr lang="uk-UA" smtClean="0"/>
              <a:t>20</a:t>
            </a:fld>
            <a:endParaRPr lang="uk-UA"/>
          </a:p>
        </p:txBody>
      </p:sp>
    </p:spTree>
    <p:extLst>
      <p:ext uri="{BB962C8B-B14F-4D97-AF65-F5344CB8AC3E}">
        <p14:creationId xmlns:p14="http://schemas.microsoft.com/office/powerpoint/2010/main" val="1747411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608512"/>
          </a:xfrm>
          <a:prstGeom prst="rect">
            <a:avLst/>
          </a:prstGeom>
          <a:ln>
            <a:noFill/>
          </a:ln>
        </p:spPr>
        <p:txBody>
          <a:bodyPr>
            <a:noAutofit/>
          </a:bodyPr>
          <a:lstStyle/>
          <a:p>
            <a:pPr marL="0" indent="0" fontAlgn="base">
              <a:spcBef>
                <a:spcPts val="600"/>
              </a:spcBef>
              <a:buNone/>
            </a:pPr>
            <a:r>
              <a:rPr lang="uk-UA" sz="2300" b="1" dirty="0" smtClean="0">
                <a:solidFill>
                  <a:srgbClr val="C00000"/>
                </a:solidFill>
                <a:cs typeface="Arial" panose="020B0604020202020204" pitchFamily="34" charset="0"/>
              </a:rPr>
              <a:t>Обов'язки </a:t>
            </a:r>
            <a:r>
              <a:rPr lang="uk-UA" sz="2300" b="1" dirty="0">
                <a:solidFill>
                  <a:srgbClr val="C00000"/>
                </a:solidFill>
                <a:cs typeface="Arial" panose="020B0604020202020204" pitchFamily="34" charset="0"/>
              </a:rPr>
              <a:t>СПФМ</a:t>
            </a:r>
          </a:p>
          <a:p>
            <a:pPr marL="0" indent="0" fontAlgn="base">
              <a:spcBef>
                <a:spcPts val="600"/>
              </a:spcBef>
              <a:buNone/>
            </a:pPr>
            <a:r>
              <a:rPr lang="uk-UA" sz="2300" b="1" dirty="0">
                <a:cs typeface="Arial" panose="020B0604020202020204" pitchFamily="34" charset="0"/>
              </a:rPr>
              <a:t>1) Повідомляти в Держфінмоніторинг про</a:t>
            </a:r>
            <a:r>
              <a:rPr lang="uk-UA" sz="2300" dirty="0">
                <a:cs typeface="Arial" panose="020B0604020202020204" pitchFamily="34" charset="0"/>
              </a:rPr>
              <a:t>:</a:t>
            </a:r>
          </a:p>
          <a:p>
            <a:pPr marL="571500" indent="-571500" fontAlgn="base">
              <a:spcBef>
                <a:spcPts val="600"/>
              </a:spcBef>
            </a:pPr>
            <a:r>
              <a:rPr lang="uk-UA" sz="2300" b="1" dirty="0">
                <a:cs typeface="Arial" panose="020B0604020202020204" pitchFamily="34" charset="0"/>
              </a:rPr>
              <a:t>підозрілі операції клієнтів.</a:t>
            </a:r>
            <a:r>
              <a:rPr lang="uk-UA" sz="2300" dirty="0">
                <a:cs typeface="Arial" panose="020B0604020202020204" pitchFamily="34" charset="0"/>
              </a:rPr>
              <a:t> В операції треба шукати ознаки злочинної діяльності, у тому числі відмивання доходів. У цьому потрібно орієнтуватися на типологічні дослідження і рекомендації, розроблені, зокрема, Держфінмоніторингом. </a:t>
            </a:r>
          </a:p>
          <a:p>
            <a:pPr marL="571500" indent="-571500" fontAlgn="base">
              <a:spcBef>
                <a:spcPts val="600"/>
              </a:spcBef>
            </a:pPr>
            <a:r>
              <a:rPr lang="uk-UA" sz="2300" dirty="0">
                <a:cs typeface="Arial" panose="020B0604020202020204" pitchFamily="34" charset="0"/>
              </a:rPr>
              <a:t>ФОП та юрособи (які надають </a:t>
            </a:r>
            <a:r>
              <a:rPr lang="uk-UA" sz="2300" dirty="0" err="1" smtClean="0">
                <a:cs typeface="Arial" panose="020B0604020202020204" pitchFamily="34" charset="0"/>
              </a:rPr>
              <a:t>бух.послуги</a:t>
            </a:r>
            <a:r>
              <a:rPr lang="uk-UA" sz="2300" dirty="0" smtClean="0">
                <a:cs typeface="Arial" panose="020B0604020202020204" pitchFamily="34" charset="0"/>
              </a:rPr>
              <a:t> </a:t>
            </a:r>
            <a:r>
              <a:rPr lang="uk-UA" sz="2300" dirty="0">
                <a:cs typeface="Arial" panose="020B0604020202020204" pitchFamily="34" charset="0"/>
              </a:rPr>
              <a:t>/ консультують з питань оподаткування) про </a:t>
            </a:r>
            <a:r>
              <a:rPr lang="uk-UA" sz="2300" b="1" dirty="0">
                <a:cs typeface="Arial" panose="020B0604020202020204" pitchFamily="34" charset="0"/>
              </a:rPr>
              <a:t>порогові фіноперації не повідомляють </a:t>
            </a:r>
            <a:r>
              <a:rPr lang="uk-UA" sz="2300" dirty="0">
                <a:cs typeface="Arial" panose="020B0604020202020204" pitchFamily="34" charset="0"/>
              </a:rPr>
              <a:t>(на суму більше 400 тис. грн)  ч. 2 ст. 10 Закону № 361).</a:t>
            </a:r>
          </a:p>
          <a:p>
            <a:pPr marL="571500" indent="-571500" fontAlgn="base">
              <a:spcBef>
                <a:spcPts val="600"/>
              </a:spcBef>
            </a:pPr>
            <a:r>
              <a:rPr lang="uk-UA" sz="2300" b="1" dirty="0">
                <a:cs typeface="Arial" panose="020B0604020202020204" pitchFamily="34" charset="0"/>
              </a:rPr>
              <a:t>невідповідність даних про бенефіціарів в ЄДР</a:t>
            </a:r>
            <a:r>
              <a:rPr lang="uk-UA" sz="2300" dirty="0">
                <a:cs typeface="Arial" panose="020B0604020202020204" pitchFamily="34" charset="0"/>
              </a:rPr>
              <a:t> з даними про реальних бенефіціарів</a:t>
            </a:r>
          </a:p>
          <a:p>
            <a:pPr marL="0" indent="0" fontAlgn="base">
              <a:spcBef>
                <a:spcPts val="600"/>
              </a:spcBef>
              <a:buNone/>
            </a:pPr>
            <a:r>
              <a:rPr lang="uk-UA" sz="2300" dirty="0">
                <a:cs typeface="Arial" panose="020B0604020202020204" pitchFamily="34" charset="0"/>
              </a:rPr>
              <a:t>Те, як встановити профіль клієнта та моніторити його фінансові операції при встановленні ділових відносин та виявленні ризиків, – </a:t>
            </a:r>
            <a:r>
              <a:rPr lang="uk-UA" sz="2300" dirty="0">
                <a:solidFill>
                  <a:srgbClr val="0070C0"/>
                </a:solidFill>
                <a:cs typeface="Arial" panose="020B0604020202020204" pitchFamily="34" charset="0"/>
              </a:rPr>
              <a:t>прописано у наказі Мінфіну від 28.12.2022 №</a:t>
            </a:r>
            <a:r>
              <a:rPr lang="uk-UA" sz="2300" dirty="0" smtClean="0">
                <a:solidFill>
                  <a:srgbClr val="0070C0"/>
                </a:solidFill>
                <a:cs typeface="Arial" panose="020B0604020202020204" pitchFamily="34" charset="0"/>
              </a:rPr>
              <a:t>465</a:t>
            </a:r>
            <a:endParaRPr lang="uk-UA" sz="2300" dirty="0">
              <a:solidFill>
                <a:srgbClr val="0070C0"/>
              </a:solidFill>
              <a:cs typeface="Arial" panose="020B0604020202020204" pitchFamily="34" charset="0"/>
            </a:endParaRPr>
          </a:p>
        </p:txBody>
      </p:sp>
      <p:sp>
        <p:nvSpPr>
          <p:cNvPr id="6" name="Заголовок 1"/>
          <p:cNvSpPr txBox="1">
            <a:spLocks/>
          </p:cNvSpPr>
          <p:nvPr/>
        </p:nvSpPr>
        <p:spPr bwMode="auto">
          <a:xfrm>
            <a:off x="0" y="332656"/>
            <a:ext cx="12192000" cy="792088"/>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400" b="1" dirty="0" smtClean="0">
                <a:solidFill>
                  <a:srgbClr val="0070C0"/>
                </a:solidFill>
                <a:latin typeface="Arial" panose="020B0604020202020204" pitchFamily="34" charset="0"/>
                <a:cs typeface="Arial" panose="020B0604020202020204" pitchFamily="34" charset="0"/>
              </a:rPr>
              <a:t>ФІНМОНІТОРИНГ </a:t>
            </a:r>
            <a:r>
              <a:rPr lang="ru-RU" sz="2400" b="1" dirty="0">
                <a:solidFill>
                  <a:srgbClr val="0070C0"/>
                </a:solidFill>
                <a:latin typeface="Arial" panose="020B0604020202020204" pitchFamily="34" charset="0"/>
                <a:cs typeface="Arial" panose="020B0604020202020204" pitchFamily="34" charset="0"/>
              </a:rPr>
              <a:t>У СФЕРІ БУХГАЛТЕРСЬКОГО</a:t>
            </a:r>
            <a:br>
              <a:rPr lang="ru-RU" sz="2400" b="1" dirty="0">
                <a:solidFill>
                  <a:srgbClr val="0070C0"/>
                </a:solidFill>
                <a:latin typeface="Arial" panose="020B0604020202020204" pitchFamily="34" charset="0"/>
                <a:cs typeface="Arial" panose="020B0604020202020204" pitchFamily="34" charset="0"/>
              </a:rPr>
            </a:br>
            <a:r>
              <a:rPr lang="ru-RU" sz="2400" b="1" dirty="0">
                <a:solidFill>
                  <a:srgbClr val="0070C0"/>
                </a:solidFill>
                <a:latin typeface="Arial" panose="020B0604020202020204" pitchFamily="34" charset="0"/>
                <a:cs typeface="Arial" panose="020B0604020202020204" pitchFamily="34" charset="0"/>
              </a:rPr>
              <a:t>ТА ПОДАТКОВОГО ОБЛІКУ</a:t>
            </a:r>
          </a:p>
        </p:txBody>
      </p:sp>
      <p:sp>
        <p:nvSpPr>
          <p:cNvPr id="7" name="Номер слайда 6"/>
          <p:cNvSpPr>
            <a:spLocks noGrp="1"/>
          </p:cNvSpPr>
          <p:nvPr>
            <p:ph type="sldNum" sz="quarter" idx="12"/>
          </p:nvPr>
        </p:nvSpPr>
        <p:spPr/>
        <p:txBody>
          <a:bodyPr/>
          <a:lstStyle/>
          <a:p>
            <a:fld id="{DA437D03-45AE-4311-B62B-350C10CD91DF}" type="slidenum">
              <a:rPr lang="uk-UA" smtClean="0"/>
              <a:t>21</a:t>
            </a:fld>
            <a:endParaRPr lang="uk-UA"/>
          </a:p>
        </p:txBody>
      </p:sp>
    </p:spTree>
    <p:extLst>
      <p:ext uri="{BB962C8B-B14F-4D97-AF65-F5344CB8AC3E}">
        <p14:creationId xmlns:p14="http://schemas.microsoft.com/office/powerpoint/2010/main" val="4223593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07368" y="1412776"/>
            <a:ext cx="11064773" cy="4608512"/>
          </a:xfrm>
          <a:prstGeom prst="rect">
            <a:avLst/>
          </a:prstGeom>
          <a:ln>
            <a:noFill/>
          </a:ln>
        </p:spPr>
        <p:txBody>
          <a:bodyPr>
            <a:noAutofit/>
          </a:bodyPr>
          <a:lstStyle/>
          <a:p>
            <a:pPr marL="0" indent="0" fontAlgn="base">
              <a:spcBef>
                <a:spcPts val="600"/>
              </a:spcBef>
              <a:buNone/>
            </a:pPr>
            <a:r>
              <a:rPr lang="uk-UA" sz="2300" dirty="0" smtClean="0">
                <a:cs typeface="Arial" panose="020B0604020202020204" pitchFamily="34" charset="0"/>
              </a:rPr>
              <a:t>2</a:t>
            </a:r>
            <a:r>
              <a:rPr lang="uk-UA" sz="2300" dirty="0">
                <a:cs typeface="Arial" panose="020B0604020202020204" pitchFamily="34" charset="0"/>
              </a:rPr>
              <a:t>) Розробляти свої правила фінмоніторингу і призначати спецспівробітника, який виконує функції фінмоніторингу.</a:t>
            </a:r>
          </a:p>
          <a:p>
            <a:pPr marL="0" indent="0" fontAlgn="base">
              <a:spcBef>
                <a:spcPts val="600"/>
              </a:spcBef>
              <a:buNone/>
            </a:pPr>
            <a:r>
              <a:rPr lang="uk-UA" sz="2300" b="1" dirty="0">
                <a:solidFill>
                  <a:srgbClr val="C00000"/>
                </a:solidFill>
                <a:cs typeface="Arial" panose="020B0604020202020204" pitchFamily="34" charset="0"/>
              </a:rPr>
              <a:t>Мінфін наказом від 07.06.2024 №282 </a:t>
            </a:r>
            <a:r>
              <a:rPr lang="uk-UA" sz="2300" dirty="0">
                <a:cs typeface="Arial" panose="020B0604020202020204" pitchFamily="34" charset="0"/>
              </a:rPr>
              <a:t>затвердив положення щодо організації та ведення фінмоніторингу, зокрема з таких питань:</a:t>
            </a:r>
          </a:p>
          <a:p>
            <a:pPr fontAlgn="base">
              <a:spcBef>
                <a:spcPts val="600"/>
              </a:spcBef>
            </a:pPr>
            <a:r>
              <a:rPr lang="uk-UA" sz="2300" dirty="0">
                <a:cs typeface="Arial" panose="020B0604020202020204" pitchFamily="34" charset="0"/>
              </a:rPr>
              <a:t>Внутрішні документи з фінмоніторингу</a:t>
            </a:r>
          </a:p>
          <a:p>
            <a:pPr fontAlgn="base">
              <a:spcBef>
                <a:spcPts val="600"/>
              </a:spcBef>
            </a:pPr>
            <a:r>
              <a:rPr lang="uk-UA" sz="2300" dirty="0">
                <a:cs typeface="Arial" panose="020B0604020202020204" pitchFamily="34" charset="0"/>
              </a:rPr>
              <a:t>Правила фінансового моніторингу</a:t>
            </a:r>
          </a:p>
          <a:p>
            <a:pPr fontAlgn="base">
              <a:spcBef>
                <a:spcPts val="600"/>
              </a:spcBef>
            </a:pPr>
            <a:r>
              <a:rPr lang="uk-UA" sz="2300" dirty="0">
                <a:cs typeface="Arial" panose="020B0604020202020204" pitchFamily="34" charset="0"/>
              </a:rPr>
              <a:t>Програма здійснення фінансового моніторингу </a:t>
            </a:r>
          </a:p>
          <a:p>
            <a:pPr fontAlgn="base">
              <a:spcBef>
                <a:spcPts val="600"/>
              </a:spcBef>
            </a:pPr>
            <a:r>
              <a:rPr lang="uk-UA" sz="2300" dirty="0">
                <a:cs typeface="Arial" panose="020B0604020202020204" pitchFamily="34" charset="0"/>
              </a:rPr>
              <a:t>Призначення відповідального за фінмоніторинг працівника СПФМ-юрособи</a:t>
            </a:r>
          </a:p>
          <a:p>
            <a:pPr fontAlgn="base">
              <a:spcBef>
                <a:spcPts val="600"/>
              </a:spcBef>
            </a:pPr>
            <a:r>
              <a:rPr lang="uk-UA" sz="2300" dirty="0">
                <a:cs typeface="Arial" panose="020B0604020202020204" pitchFamily="34" charset="0"/>
              </a:rPr>
              <a:t>Належна перевірка клієнтів</a:t>
            </a:r>
          </a:p>
          <a:p>
            <a:pPr marL="0" indent="0" fontAlgn="base">
              <a:spcBef>
                <a:spcPts val="600"/>
              </a:spcBef>
              <a:buNone/>
            </a:pPr>
            <a:r>
              <a:rPr lang="uk-UA" sz="2300" dirty="0">
                <a:cs typeface="Arial" panose="020B0604020202020204" pitchFamily="34" charset="0"/>
              </a:rPr>
              <a:t>Не повинні розробляти правила фінмоніторингу, а також брати у штат спецспівробітника </a:t>
            </a:r>
            <a:r>
              <a:rPr lang="uk-UA" sz="2300" dirty="0" smtClean="0">
                <a:cs typeface="Arial" panose="020B0604020202020204" pitchFamily="34" charset="0"/>
              </a:rPr>
              <a:t>госп. суб’єкти </a:t>
            </a:r>
            <a:r>
              <a:rPr lang="uk-UA" sz="2300" dirty="0">
                <a:cs typeface="Arial" panose="020B0604020202020204" pitchFamily="34" charset="0"/>
              </a:rPr>
              <a:t>– </a:t>
            </a:r>
            <a:r>
              <a:rPr lang="uk-UA" sz="2300" dirty="0" smtClean="0">
                <a:cs typeface="Arial" panose="020B0604020202020204" pitchFamily="34" charset="0"/>
              </a:rPr>
              <a:t>НЕ юрособи</a:t>
            </a:r>
            <a:r>
              <a:rPr lang="uk-UA" sz="2300" dirty="0">
                <a:cs typeface="Arial" panose="020B0604020202020204" pitchFamily="34" charset="0"/>
              </a:rPr>
              <a:t>, які працюють самостійно (наприклад, бухгалтери-ФОП)</a:t>
            </a:r>
          </a:p>
        </p:txBody>
      </p:sp>
      <p:sp>
        <p:nvSpPr>
          <p:cNvPr id="6" name="Заголовок 1"/>
          <p:cNvSpPr txBox="1">
            <a:spLocks/>
          </p:cNvSpPr>
          <p:nvPr/>
        </p:nvSpPr>
        <p:spPr bwMode="auto">
          <a:xfrm>
            <a:off x="0" y="332656"/>
            <a:ext cx="12192000" cy="792088"/>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400" b="1" dirty="0" smtClean="0">
                <a:solidFill>
                  <a:srgbClr val="0070C0"/>
                </a:solidFill>
                <a:latin typeface="Arial" panose="020B0604020202020204" pitchFamily="34" charset="0"/>
                <a:cs typeface="Arial" panose="020B0604020202020204" pitchFamily="34" charset="0"/>
              </a:rPr>
              <a:t>ФІНМОНІТОРИНГ </a:t>
            </a:r>
            <a:r>
              <a:rPr lang="ru-RU" sz="2400" b="1" dirty="0">
                <a:solidFill>
                  <a:srgbClr val="0070C0"/>
                </a:solidFill>
                <a:latin typeface="Arial" panose="020B0604020202020204" pitchFamily="34" charset="0"/>
                <a:cs typeface="Arial" panose="020B0604020202020204" pitchFamily="34" charset="0"/>
              </a:rPr>
              <a:t>У СФЕРІ БУХГАЛТЕРСЬКОГО</a:t>
            </a:r>
            <a:br>
              <a:rPr lang="ru-RU" sz="2400" b="1" dirty="0">
                <a:solidFill>
                  <a:srgbClr val="0070C0"/>
                </a:solidFill>
                <a:latin typeface="Arial" panose="020B0604020202020204" pitchFamily="34" charset="0"/>
                <a:cs typeface="Arial" panose="020B0604020202020204" pitchFamily="34" charset="0"/>
              </a:rPr>
            </a:br>
            <a:r>
              <a:rPr lang="ru-RU" sz="2400" b="1" dirty="0">
                <a:solidFill>
                  <a:srgbClr val="0070C0"/>
                </a:solidFill>
                <a:latin typeface="Arial" panose="020B0604020202020204" pitchFamily="34" charset="0"/>
                <a:cs typeface="Arial" panose="020B0604020202020204" pitchFamily="34" charset="0"/>
              </a:rPr>
              <a:t>ТА ПОДАТКОВОГО ОБЛІКУ</a:t>
            </a:r>
          </a:p>
        </p:txBody>
      </p:sp>
      <p:sp>
        <p:nvSpPr>
          <p:cNvPr id="7" name="Номер слайда 6"/>
          <p:cNvSpPr>
            <a:spLocks noGrp="1"/>
          </p:cNvSpPr>
          <p:nvPr>
            <p:ph type="sldNum" sz="quarter" idx="12"/>
          </p:nvPr>
        </p:nvSpPr>
        <p:spPr/>
        <p:txBody>
          <a:bodyPr/>
          <a:lstStyle/>
          <a:p>
            <a:fld id="{DA437D03-45AE-4311-B62B-350C10CD91DF}" type="slidenum">
              <a:rPr lang="uk-UA" smtClean="0"/>
              <a:t>22</a:t>
            </a:fld>
            <a:endParaRPr lang="uk-UA"/>
          </a:p>
        </p:txBody>
      </p:sp>
    </p:spTree>
    <p:extLst>
      <p:ext uri="{BB962C8B-B14F-4D97-AF65-F5344CB8AC3E}">
        <p14:creationId xmlns:p14="http://schemas.microsoft.com/office/powerpoint/2010/main" val="1401886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07368" y="1412776"/>
            <a:ext cx="11064773" cy="4608512"/>
          </a:xfrm>
          <a:prstGeom prst="rect">
            <a:avLst/>
          </a:prstGeom>
          <a:ln>
            <a:noFill/>
          </a:ln>
        </p:spPr>
        <p:txBody>
          <a:bodyPr>
            <a:noAutofit/>
          </a:bodyPr>
          <a:lstStyle/>
          <a:p>
            <a:pPr marL="0" indent="0" fontAlgn="base">
              <a:spcBef>
                <a:spcPts val="1800"/>
              </a:spcBef>
              <a:buNone/>
            </a:pPr>
            <a:r>
              <a:rPr lang="uk-UA" sz="2400" b="1" dirty="0" smtClean="0">
                <a:latin typeface="Arial" panose="020B0604020202020204" pitchFamily="34" charset="0"/>
                <a:cs typeface="Arial" panose="020B0604020202020204" pitchFamily="34" charset="0"/>
              </a:rPr>
              <a:t>За </a:t>
            </a:r>
            <a:r>
              <a:rPr lang="uk-UA" sz="2400" b="1" dirty="0">
                <a:latin typeface="Arial" panose="020B0604020202020204" pitchFamily="34" charset="0"/>
                <a:cs typeface="Arial" panose="020B0604020202020204" pitchFamily="34" charset="0"/>
              </a:rPr>
              <a:t>факт непостановки  СПФМ на облік </a:t>
            </a:r>
            <a:r>
              <a:rPr lang="uk-UA" sz="2400" dirty="0">
                <a:latin typeface="Arial" panose="020B0604020202020204" pitchFamily="34" charset="0"/>
                <a:cs typeface="Arial" panose="020B0604020202020204" pitchFamily="34" charset="0"/>
              </a:rPr>
              <a:t>прямого штрафу немає. </a:t>
            </a:r>
          </a:p>
          <a:p>
            <a:pPr marL="0" indent="0" fontAlgn="base">
              <a:spcBef>
                <a:spcPts val="1800"/>
              </a:spcBef>
              <a:buNone/>
            </a:pPr>
            <a:r>
              <a:rPr lang="uk-UA" sz="2400" dirty="0">
                <a:latin typeface="Arial" panose="020B0604020202020204" pitchFamily="34" charset="0"/>
                <a:cs typeface="Arial" panose="020B0604020202020204" pitchFamily="34" charset="0"/>
              </a:rPr>
              <a:t>Але є штраф «за інші порушення законодавства у сфері фінмоніторингу -  до 51 тис. грн.(п. 14 ч. 5 ст. 32 Закону № 361)</a:t>
            </a:r>
          </a:p>
          <a:p>
            <a:pPr marL="0" indent="0" fontAlgn="base">
              <a:spcBef>
                <a:spcPts val="1800"/>
              </a:spcBef>
              <a:buNone/>
            </a:pPr>
            <a:r>
              <a:rPr lang="uk-UA" sz="2400" dirty="0">
                <a:latin typeface="Arial" panose="020B0604020202020204" pitchFamily="34" charset="0"/>
                <a:cs typeface="Arial" panose="020B0604020202020204" pitchFamily="34" charset="0"/>
              </a:rPr>
              <a:t>Адміністративна відповідальність за конкретні порушення (ч. 5 ст. 32 Закону № 361):</a:t>
            </a:r>
          </a:p>
          <a:p>
            <a:pPr fontAlgn="base">
              <a:spcBef>
                <a:spcPts val="1800"/>
              </a:spcBef>
            </a:pPr>
            <a:r>
              <a:rPr lang="uk-UA" sz="2400" dirty="0" smtClean="0">
                <a:latin typeface="Arial" panose="020B0604020202020204" pitchFamily="34" charset="0"/>
                <a:cs typeface="Arial" panose="020B0604020202020204" pitchFamily="34" charset="0"/>
              </a:rPr>
              <a:t>порушення </a:t>
            </a:r>
            <a:r>
              <a:rPr lang="uk-UA" sz="2400" dirty="0">
                <a:latin typeface="Arial" panose="020B0604020202020204" pitchFamily="34" charset="0"/>
                <a:cs typeface="Arial" panose="020B0604020202020204" pitchFamily="34" charset="0"/>
              </a:rPr>
              <a:t>вимог щодо здійснення належної перевірки – 204 000 грн;</a:t>
            </a:r>
          </a:p>
          <a:p>
            <a:pPr fontAlgn="base">
              <a:spcBef>
                <a:spcPts val="1800"/>
              </a:spcBef>
            </a:pPr>
            <a:r>
              <a:rPr lang="uk-UA" sz="2400" dirty="0" smtClean="0">
                <a:latin typeface="Arial" panose="020B0604020202020204" pitchFamily="34" charset="0"/>
                <a:cs typeface="Arial" panose="020B0604020202020204" pitchFamily="34" charset="0"/>
              </a:rPr>
              <a:t>за </a:t>
            </a:r>
            <a:r>
              <a:rPr lang="uk-UA" sz="2400" dirty="0">
                <a:latin typeface="Arial" panose="020B0604020202020204" pitchFamily="34" charset="0"/>
                <a:cs typeface="Arial" panose="020B0604020202020204" pitchFamily="34" charset="0"/>
              </a:rPr>
              <a:t>неподання, несвоєчасне подання чи подачу недостовірної інформації – 340 000 грн;</a:t>
            </a:r>
          </a:p>
          <a:p>
            <a:pPr fontAlgn="base">
              <a:spcBef>
                <a:spcPts val="1800"/>
              </a:spcBef>
            </a:pPr>
            <a:r>
              <a:rPr lang="uk-UA" sz="2400" dirty="0" smtClean="0">
                <a:latin typeface="Arial" panose="020B0604020202020204" pitchFamily="34" charset="0"/>
                <a:cs typeface="Arial" panose="020B0604020202020204" pitchFamily="34" charset="0"/>
              </a:rPr>
              <a:t>за </a:t>
            </a:r>
            <a:r>
              <a:rPr lang="uk-UA" sz="2400" dirty="0">
                <a:latin typeface="Arial" panose="020B0604020202020204" pitchFamily="34" charset="0"/>
                <a:cs typeface="Arial" panose="020B0604020202020204" pitchFamily="34" charset="0"/>
              </a:rPr>
              <a:t>порушення порядку створення та збереження документації щодо фінансового моніторингу – 204 000 грн.</a:t>
            </a:r>
          </a:p>
        </p:txBody>
      </p:sp>
      <p:sp>
        <p:nvSpPr>
          <p:cNvPr id="6" name="Заголовок 1"/>
          <p:cNvSpPr txBox="1">
            <a:spLocks/>
          </p:cNvSpPr>
          <p:nvPr/>
        </p:nvSpPr>
        <p:spPr bwMode="auto">
          <a:xfrm>
            <a:off x="0" y="332656"/>
            <a:ext cx="12192000" cy="576064"/>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400" b="1" dirty="0" smtClean="0">
                <a:solidFill>
                  <a:srgbClr val="0070C0"/>
                </a:solidFill>
                <a:latin typeface="Arial" panose="020B0604020202020204" pitchFamily="34" charset="0"/>
                <a:cs typeface="Arial" panose="020B0604020202020204" pitchFamily="34" charset="0"/>
              </a:rPr>
              <a:t>ВІДПОВІДАЛЬНІСТЬ</a:t>
            </a:r>
            <a:endParaRPr lang="ru-RU" sz="24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23</a:t>
            </a:fld>
            <a:endParaRPr lang="uk-UA"/>
          </a:p>
        </p:txBody>
      </p:sp>
    </p:spTree>
    <p:extLst>
      <p:ext uri="{BB962C8B-B14F-4D97-AF65-F5344CB8AC3E}">
        <p14:creationId xmlns:p14="http://schemas.microsoft.com/office/powerpoint/2010/main" val="1702775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268760"/>
            <a:ext cx="11064773" cy="4320480"/>
          </a:xfrm>
          <a:prstGeom prst="rect">
            <a:avLst/>
          </a:prstGeom>
          <a:ln>
            <a:noFill/>
          </a:ln>
        </p:spPr>
        <p:txBody>
          <a:bodyPr>
            <a:noAutofit/>
          </a:bodyPr>
          <a:lstStyle/>
          <a:p>
            <a:pPr marL="0" indent="0" fontAlgn="base">
              <a:spcBef>
                <a:spcPts val="600"/>
              </a:spcBef>
              <a:buNone/>
            </a:pPr>
            <a:r>
              <a:rPr lang="uk-UA" sz="2600" dirty="0" smtClean="0">
                <a:cs typeface="Arial" panose="020B0604020202020204" pitchFamily="34" charset="0"/>
              </a:rPr>
              <a:t>Узяття </a:t>
            </a:r>
            <a:r>
              <a:rPr lang="uk-UA" sz="2600" dirty="0">
                <a:cs typeface="Arial" panose="020B0604020202020204" pitchFamily="34" charset="0"/>
              </a:rPr>
              <a:t>на облік, подання інформації про операції, що підлягають фінмоніторингу, та будь-яка взаємодія з Держфінмоніторингом </a:t>
            </a:r>
            <a:r>
              <a:rPr lang="uk-UA" sz="2600" dirty="0">
                <a:solidFill>
                  <a:srgbClr val="C00000"/>
                </a:solidFill>
                <a:cs typeface="Arial" panose="020B0604020202020204" pitchFamily="34" charset="0"/>
              </a:rPr>
              <a:t>здійснюватиметься в електронному вигляді через спеціальний е-кабінет</a:t>
            </a:r>
            <a:r>
              <a:rPr lang="uk-UA" sz="2600" dirty="0">
                <a:cs typeface="Arial" panose="020B0604020202020204" pitchFamily="34" charset="0"/>
              </a:rPr>
              <a:t> (п. 5 Порядку № 850).  - </a:t>
            </a:r>
            <a:r>
              <a:rPr lang="en-US" sz="2600" dirty="0">
                <a:cs typeface="Arial" panose="020B0604020202020204" pitchFamily="34" charset="0"/>
                <a:hlinkClick r:id="rId2"/>
              </a:rPr>
              <a:t>https://cabinet.fiu.gov.ua/</a:t>
            </a:r>
            <a:r>
              <a:rPr lang="uk-UA" sz="2600" dirty="0">
                <a:cs typeface="Arial" panose="020B0604020202020204" pitchFamily="34" charset="0"/>
              </a:rPr>
              <a:t> </a:t>
            </a:r>
          </a:p>
          <a:p>
            <a:pPr marL="0" indent="0" fontAlgn="base">
              <a:spcBef>
                <a:spcPts val="600"/>
              </a:spcBef>
              <a:buNone/>
            </a:pPr>
            <a:r>
              <a:rPr lang="uk-UA" sz="2600" dirty="0">
                <a:cs typeface="Arial" panose="020B0604020202020204" pitchFamily="34" charset="0"/>
              </a:rPr>
              <a:t>Про зняття суб’єкта з обліку суб’єкт та суб’єкт державного фінансового моніторингу повідомляються Держфінмоніторингом через е-кабінет.</a:t>
            </a:r>
          </a:p>
          <a:p>
            <a:pPr marL="0" indent="0" fontAlgn="base">
              <a:spcBef>
                <a:spcPts val="600"/>
              </a:spcBef>
              <a:buNone/>
            </a:pPr>
            <a:r>
              <a:rPr lang="uk-UA" sz="2600" dirty="0">
                <a:cs typeface="Arial" panose="020B0604020202020204" pitchFamily="34" charset="0"/>
              </a:rPr>
              <a:t>Інформація про суб’єкта обліковується в єдиній інформаційній системі та відображається в е-кабінеті не пізніше ніж протягом наступного робочого дня з дати її надходження.</a:t>
            </a:r>
          </a:p>
          <a:p>
            <a:pPr marL="0" indent="0" fontAlgn="base">
              <a:spcBef>
                <a:spcPts val="600"/>
              </a:spcBef>
              <a:buNone/>
            </a:pPr>
            <a:r>
              <a:rPr lang="uk-UA" sz="2600" dirty="0">
                <a:cs typeface="Arial" panose="020B0604020202020204" pitchFamily="34" charset="0"/>
              </a:rPr>
              <a:t>Інформація про суб’єкта зберігається Держфінмоніторингом п’ять років після зняття його з обліку.</a:t>
            </a:r>
          </a:p>
          <a:p>
            <a:pPr marL="0" indent="0">
              <a:lnSpc>
                <a:spcPct val="100000"/>
              </a:lnSpc>
              <a:spcBef>
                <a:spcPts val="1200"/>
              </a:spcBef>
              <a:buNone/>
              <a:defRPr/>
            </a:pPr>
            <a:endParaRPr lang="uk-UA" sz="2667" i="1" dirty="0">
              <a:solidFill>
                <a:schemeClr val="tx1">
                  <a:lumMod val="50000"/>
                  <a:lumOff val="50000"/>
                </a:schemeClr>
              </a:solidFill>
            </a:endParaRPr>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ЯК </a:t>
            </a:r>
            <a:r>
              <a:rPr lang="ru-RU" sz="2800" b="1" dirty="0">
                <a:solidFill>
                  <a:srgbClr val="0070C0"/>
                </a:solidFill>
                <a:latin typeface="Arial" panose="020B0604020202020204" pitchFamily="34" charset="0"/>
                <a:cs typeface="Arial" panose="020B0604020202020204" pitchFamily="34" charset="0"/>
              </a:rPr>
              <a:t>СТАТИ НА ОБЛІК</a:t>
            </a:r>
          </a:p>
        </p:txBody>
      </p:sp>
      <p:sp>
        <p:nvSpPr>
          <p:cNvPr id="7" name="Номер слайда 6"/>
          <p:cNvSpPr>
            <a:spLocks noGrp="1"/>
          </p:cNvSpPr>
          <p:nvPr>
            <p:ph type="sldNum" sz="quarter" idx="12"/>
          </p:nvPr>
        </p:nvSpPr>
        <p:spPr/>
        <p:txBody>
          <a:bodyPr/>
          <a:lstStyle/>
          <a:p>
            <a:fld id="{DA437D03-45AE-4311-B62B-350C10CD91DF}" type="slidenum">
              <a:rPr lang="uk-UA" smtClean="0"/>
              <a:t>24</a:t>
            </a:fld>
            <a:endParaRPr lang="uk-UA"/>
          </a:p>
        </p:txBody>
      </p:sp>
    </p:spTree>
    <p:extLst>
      <p:ext uri="{BB962C8B-B14F-4D97-AF65-F5344CB8AC3E}">
        <p14:creationId xmlns:p14="http://schemas.microsoft.com/office/powerpoint/2010/main" val="366848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268760"/>
            <a:ext cx="11064773" cy="5040560"/>
          </a:xfrm>
          <a:prstGeom prst="rect">
            <a:avLst/>
          </a:prstGeom>
          <a:ln>
            <a:noFill/>
          </a:ln>
        </p:spPr>
        <p:txBody>
          <a:bodyPr>
            <a:noAutofit/>
          </a:bodyPr>
          <a:lstStyle/>
          <a:p>
            <a:pPr marL="0" indent="0" fontAlgn="base">
              <a:buNone/>
            </a:pPr>
            <a:r>
              <a:rPr lang="uk-UA" sz="2400" dirty="0" smtClean="0"/>
              <a:t>Під </a:t>
            </a:r>
            <a:r>
              <a:rPr lang="uk-UA" sz="2400" dirty="0"/>
              <a:t>час входу до електронного кабінету повідомляється, що інформація, подана до Держфінмоніторингу через цю систему, </a:t>
            </a:r>
            <a:r>
              <a:rPr lang="uk-UA" sz="2400" b="1" dirty="0"/>
              <a:t>не береться на облік</a:t>
            </a:r>
            <a:r>
              <a:rPr lang="uk-UA" sz="2400" dirty="0"/>
              <a:t> доти, доки не набуде чинності </a:t>
            </a:r>
            <a:r>
              <a:rPr lang="uk-UA" sz="2400" dirty="0">
                <a:hlinkClick r:id="rId2" tooltip="наказ Мінфіну від 04.06.2021 № 322"/>
              </a:rPr>
              <a:t>наказ Мінфіну від 04.06.2021 № 322</a:t>
            </a:r>
            <a:r>
              <a:rPr lang="uk-UA" sz="2400" dirty="0"/>
              <a:t>. </a:t>
            </a:r>
            <a:r>
              <a:rPr lang="uk-UA" sz="2400" dirty="0" smtClean="0"/>
              <a:t>Це</a:t>
            </a:r>
            <a:r>
              <a:rPr lang="uk-UA" sz="2400" dirty="0"/>
              <a:t> </a:t>
            </a:r>
            <a:r>
              <a:rPr lang="uk-UA" sz="2400" b="1" dirty="0"/>
              <a:t>відбудеться тільки після завершення воєнного стану</a:t>
            </a:r>
            <a:r>
              <a:rPr lang="uk-UA" sz="2400" dirty="0"/>
              <a:t> (у перший понеділок четвертого місяця після цієї події).</a:t>
            </a:r>
          </a:p>
          <a:p>
            <a:pPr marL="0" indent="0" fontAlgn="base">
              <a:buNone/>
            </a:pPr>
            <a:r>
              <a:rPr lang="uk-UA" sz="2400" dirty="0"/>
              <a:t> </a:t>
            </a:r>
            <a:r>
              <a:rPr lang="uk-UA" sz="2400" dirty="0">
                <a:hlinkClick r:id="rId3" tooltip="п. 4 Порядку № 850"/>
              </a:rPr>
              <a:t>п. 4 Порядку № 850</a:t>
            </a:r>
            <a:r>
              <a:rPr lang="uk-UA" sz="2400" dirty="0"/>
              <a:t>: якщо можливості стати на облік через електронний кабінет немає, то </a:t>
            </a:r>
            <a:r>
              <a:rPr lang="uk-UA" sz="2400" b="1" dirty="0"/>
              <a:t>усю необхідну інформацію можна подати у паперовому вигляді</a:t>
            </a:r>
            <a:r>
              <a:rPr lang="uk-UA" sz="2400" dirty="0"/>
              <a:t>. Зокрема, шляхом надсилання поштою з повідомленням про вручення поштового відправлення на адресу Держфінмоніторингу або вручення під розписку. </a:t>
            </a:r>
            <a:endParaRPr lang="uk-UA" sz="2400" dirty="0" smtClean="0"/>
          </a:p>
          <a:p>
            <a:pPr marL="0" indent="0" fontAlgn="base">
              <a:lnSpc>
                <a:spcPct val="100000"/>
              </a:lnSpc>
              <a:spcBef>
                <a:spcPts val="0"/>
              </a:spcBef>
              <a:spcAft>
                <a:spcPts val="1200"/>
              </a:spcAft>
              <a:buNone/>
            </a:pPr>
            <a:r>
              <a:rPr lang="uk-UA" sz="2400" dirty="0"/>
              <a:t>Після набрання чинності наказу Мінфіну  від 04.06.2021 № 322 </a:t>
            </a:r>
            <a:r>
              <a:rPr lang="uk-UA" sz="2400" b="1" dirty="0"/>
              <a:t>така інформація буде видалена з інформаційних баз даних Держфінмоніторингу</a:t>
            </a:r>
            <a:r>
              <a:rPr lang="uk-UA" sz="2400" dirty="0"/>
              <a:t>.</a:t>
            </a:r>
            <a:br>
              <a:rPr lang="uk-UA" sz="2400" dirty="0"/>
            </a:br>
            <a:r>
              <a:rPr lang="uk-UA" sz="2400" dirty="0"/>
              <a:t>До набрання чинності наказу Мінфіну від 04.06.2021 № 322 для подання інформації до Держфінмоніторингу слід керуватись </a:t>
            </a:r>
            <a:r>
              <a:rPr lang="uk-UA" sz="2400" dirty="0" smtClean="0"/>
              <a:t>положеннями Наказів </a:t>
            </a:r>
            <a:r>
              <a:rPr lang="uk-UA" sz="2400" dirty="0"/>
              <a:t>Мінфіну </a:t>
            </a:r>
            <a:r>
              <a:rPr lang="uk-UA" sz="2400" dirty="0">
                <a:hlinkClick r:id="rId4"/>
              </a:rPr>
              <a:t>від 29.01.2016 № 24 </a:t>
            </a:r>
            <a:r>
              <a:rPr lang="uk-UA" sz="2400" dirty="0" smtClean="0"/>
              <a:t> (необхідні форми) та </a:t>
            </a:r>
            <a:r>
              <a:rPr lang="uk-UA" sz="2400" dirty="0"/>
              <a:t>від </a:t>
            </a:r>
            <a:r>
              <a:rPr lang="uk-UA" sz="2400" dirty="0">
                <a:hlinkClick r:id="rId5"/>
              </a:rPr>
              <a:t>24.11.2015 № </a:t>
            </a:r>
            <a:r>
              <a:rPr lang="uk-UA" sz="2400" dirty="0" smtClean="0">
                <a:hlinkClick r:id="rId5"/>
              </a:rPr>
              <a:t>1085.</a:t>
            </a:r>
            <a:r>
              <a:rPr lang="uk-UA" sz="2667" i="1" dirty="0" smtClean="0"/>
              <a:t> </a:t>
            </a:r>
            <a:endParaRPr lang="uk-UA" sz="24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ЯК </a:t>
            </a:r>
            <a:r>
              <a:rPr lang="ru-RU" sz="2800" b="1" dirty="0">
                <a:solidFill>
                  <a:srgbClr val="0070C0"/>
                </a:solidFill>
                <a:latin typeface="Arial" panose="020B0604020202020204" pitchFamily="34" charset="0"/>
                <a:cs typeface="Arial" panose="020B0604020202020204" pitchFamily="34" charset="0"/>
              </a:rPr>
              <a:t>СТАТИ НА ОБЛІК</a:t>
            </a:r>
          </a:p>
        </p:txBody>
      </p:sp>
      <p:sp>
        <p:nvSpPr>
          <p:cNvPr id="7" name="Номер слайда 6"/>
          <p:cNvSpPr>
            <a:spLocks noGrp="1"/>
          </p:cNvSpPr>
          <p:nvPr>
            <p:ph type="sldNum" sz="quarter" idx="12"/>
          </p:nvPr>
        </p:nvSpPr>
        <p:spPr/>
        <p:txBody>
          <a:bodyPr/>
          <a:lstStyle/>
          <a:p>
            <a:fld id="{DA437D03-45AE-4311-B62B-350C10CD91DF}" type="slidenum">
              <a:rPr lang="uk-UA" smtClean="0"/>
              <a:t>25</a:t>
            </a:fld>
            <a:endParaRPr lang="uk-UA"/>
          </a:p>
        </p:txBody>
      </p:sp>
    </p:spTree>
    <p:extLst>
      <p:ext uri="{BB962C8B-B14F-4D97-AF65-F5344CB8AC3E}">
        <p14:creationId xmlns:p14="http://schemas.microsoft.com/office/powerpoint/2010/main" val="479175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35360" y="2276872"/>
            <a:ext cx="11360800" cy="1567179"/>
          </a:xfrm>
          <a:prstGeom prst="rect">
            <a:avLst/>
          </a:prstGeom>
        </p:spPr>
        <p:txBody>
          <a:bodyPr spcFirstLastPara="1" vert="horz" wrap="square" lIns="121900" tIns="121900" rIns="121900" bIns="121900" rtlCol="0" anchor="t" anchorCtr="0">
            <a:noAutofit/>
          </a:bodyPr>
          <a:lstStyle/>
          <a:p>
            <a:pPr lvl="0" algn="ctr"/>
            <a:r>
              <a:rPr lang="uk-UA" sz="5333" dirty="0" smtClean="0"/>
              <a:t>Оновлення відомостей про бенефіціарів</a:t>
            </a:r>
            <a:endParaRPr lang="uk-UA" sz="5333" dirty="0"/>
          </a:p>
        </p:txBody>
      </p:sp>
      <p:sp>
        <p:nvSpPr>
          <p:cNvPr id="2" name="Прямоугольник 1"/>
          <p:cNvSpPr/>
          <p:nvPr/>
        </p:nvSpPr>
        <p:spPr>
          <a:xfrm>
            <a:off x="6661264" y="116111"/>
            <a:ext cx="6129251" cy="1884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chemeClr val="bg1"/>
                </a:solidFill>
              </a:rPr>
              <a:t>www.webbuh.com  +38 067 618 26 18</a:t>
            </a:r>
            <a:endParaRPr lang="ru-RU" sz="2400" dirty="0">
              <a:solidFill>
                <a:schemeClr val="bg1"/>
              </a:solidFill>
            </a:endParaRPr>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600" y="33253"/>
            <a:ext cx="809107" cy="354140"/>
          </a:xfrm>
          <a:prstGeom prst="rect">
            <a:avLst/>
          </a:prstGeom>
        </p:spPr>
      </p:pic>
      <p:sp>
        <p:nvSpPr>
          <p:cNvPr id="4" name="Номер слайда 3"/>
          <p:cNvSpPr>
            <a:spLocks noGrp="1"/>
          </p:cNvSpPr>
          <p:nvPr>
            <p:ph type="sldNum" idx="12"/>
          </p:nvPr>
        </p:nvSpPr>
        <p:spPr/>
        <p:txBody>
          <a:bodyPr/>
          <a:lstStyle/>
          <a:p>
            <a:fld id="{00000000-1234-1234-1234-123412341234}" type="slidenum">
              <a:rPr lang="ru" smtClean="0"/>
              <a:pPr/>
              <a:t>26</a:t>
            </a:fld>
            <a:endParaRPr lang="ru"/>
          </a:p>
        </p:txBody>
      </p:sp>
    </p:spTree>
    <p:extLst>
      <p:ext uri="{BB962C8B-B14F-4D97-AF65-F5344CB8AC3E}">
        <p14:creationId xmlns:p14="http://schemas.microsoft.com/office/powerpoint/2010/main" val="529517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79376" y="1340768"/>
            <a:ext cx="11064773" cy="4608512"/>
          </a:xfrm>
          <a:prstGeom prst="rect">
            <a:avLst/>
          </a:prstGeom>
          <a:ln>
            <a:noFill/>
          </a:ln>
        </p:spPr>
        <p:txBody>
          <a:bodyPr>
            <a:noAutofit/>
          </a:bodyPr>
          <a:lstStyle/>
          <a:p>
            <a:pPr>
              <a:lnSpc>
                <a:spcPct val="100000"/>
              </a:lnSpc>
              <a:spcBef>
                <a:spcPts val="1200"/>
              </a:spcBef>
              <a:defRPr/>
            </a:pPr>
            <a:r>
              <a:rPr lang="uk-UA" sz="2400" dirty="0" smtClean="0"/>
              <a:t>Юрособи </a:t>
            </a:r>
            <a:r>
              <a:rPr lang="uk-UA" sz="2400" dirty="0"/>
              <a:t>зобов’язані підтримувати свої відомості про бенефіціарів та структуру власності в актуальному стані, </a:t>
            </a:r>
            <a:r>
              <a:rPr lang="uk-UA" sz="2400" u="sng" dirty="0">
                <a:solidFill>
                  <a:srgbClr val="FF0000"/>
                </a:solidFill>
              </a:rPr>
              <a:t>повідомляти держреєстратора про зміни протягом 30 </a:t>
            </a:r>
            <a:r>
              <a:rPr lang="uk-UA" sz="2400" u="sng" dirty="0" smtClean="0">
                <a:solidFill>
                  <a:srgbClr val="FF0000"/>
                </a:solidFill>
              </a:rPr>
              <a:t>р. д. </a:t>
            </a:r>
            <a:r>
              <a:rPr lang="uk-UA" sz="2400" u="sng" dirty="0">
                <a:solidFill>
                  <a:srgbClr val="FF0000"/>
                </a:solidFill>
              </a:rPr>
              <a:t>з дня їх виникнення </a:t>
            </a:r>
            <a:r>
              <a:rPr lang="uk-UA" sz="2400" dirty="0"/>
              <a:t>та подавати держреєстратору документи, якими підтверджуються такі зміни, у визначеному Законом № </a:t>
            </a:r>
            <a:r>
              <a:rPr lang="uk-UA" sz="2400" dirty="0" smtClean="0"/>
              <a:t>755</a:t>
            </a:r>
            <a:endParaRPr lang="uk-UA" sz="2400" dirty="0"/>
          </a:p>
          <a:p>
            <a:pPr>
              <a:lnSpc>
                <a:spcPct val="100000"/>
              </a:lnSpc>
              <a:spcBef>
                <a:spcPts val="1200"/>
              </a:spcBef>
              <a:defRPr/>
            </a:pPr>
            <a:r>
              <a:rPr lang="uk-UA" sz="2400" dirty="0" smtClean="0"/>
              <a:t>В </a:t>
            </a:r>
            <a:r>
              <a:rPr lang="uk-UA" sz="2400" dirty="0"/>
              <a:t>разі зміни кінцевого бенефіціарного власника юрособи </a:t>
            </a:r>
            <a:r>
              <a:rPr lang="uk-UA" sz="2400" u="sng" dirty="0">
                <a:solidFill>
                  <a:srgbClr val="FF0000"/>
                </a:solidFill>
              </a:rPr>
              <a:t>держреєстрація зміни до відомостей про бенефіціарів провадиться протягом 30 р. </a:t>
            </a:r>
            <a:r>
              <a:rPr lang="uk-UA" sz="2400" u="sng" dirty="0">
                <a:solidFill>
                  <a:srgbClr val="FF0000"/>
                </a:solidFill>
              </a:rPr>
              <a:t>д. </a:t>
            </a:r>
            <a:r>
              <a:rPr lang="uk-UA" sz="2400" u="sng" dirty="0">
                <a:solidFill>
                  <a:srgbClr val="FF0000"/>
                </a:solidFill>
              </a:rPr>
              <a:t>з дня виникнення таких </a:t>
            </a:r>
            <a:r>
              <a:rPr lang="uk-UA" sz="2400" u="sng" dirty="0" smtClean="0">
                <a:solidFill>
                  <a:srgbClr val="FF0000"/>
                </a:solidFill>
              </a:rPr>
              <a:t>змін</a:t>
            </a:r>
            <a:r>
              <a:rPr lang="uk-UA" sz="2400" dirty="0" smtClean="0"/>
              <a:t> (</a:t>
            </a:r>
            <a:r>
              <a:rPr lang="uk-UA" sz="2400" dirty="0"/>
              <a:t>п. 9 ч. 2 ст. </a:t>
            </a:r>
            <a:r>
              <a:rPr lang="uk-UA" sz="2400" dirty="0" smtClean="0"/>
              <a:t>9 Закону </a:t>
            </a:r>
            <a:r>
              <a:rPr lang="uk-UA" sz="2400" dirty="0"/>
              <a:t>№ </a:t>
            </a:r>
            <a:r>
              <a:rPr lang="uk-UA" sz="2400" dirty="0" smtClean="0"/>
              <a:t>755) </a:t>
            </a:r>
            <a:endParaRPr lang="uk-UA" sz="2400" dirty="0"/>
          </a:p>
          <a:p>
            <a:pPr marL="0" indent="0" fontAlgn="base">
              <a:buNone/>
            </a:pPr>
            <a:r>
              <a:rPr lang="uk-UA" sz="2400" dirty="0"/>
              <a:t>Відомості про бенефіціарів, а також про структуру власності юрособи подаються держреєстратору:</a:t>
            </a:r>
          </a:p>
          <a:p>
            <a:pPr fontAlgn="base"/>
            <a:r>
              <a:rPr lang="uk-UA" sz="2400" dirty="0"/>
              <a:t>у разі державної реєстрації юрособи (ч. 1 ст. 17 Закону № 755);</a:t>
            </a:r>
          </a:p>
          <a:p>
            <a:r>
              <a:rPr lang="uk-UA" sz="2400" dirty="0"/>
              <a:t>у разі зміни відомостей про бенефіціарів та/або структури власності </a:t>
            </a:r>
            <a:endParaRPr lang="uk-UA" sz="2400" dirty="0" smtClean="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ПОДАННЯ ВІДОМОСТЕЙ ПРО БЕНЕФІЦІАРІВ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27</a:t>
            </a:fld>
            <a:endParaRPr lang="uk-UA"/>
          </a:p>
        </p:txBody>
      </p:sp>
    </p:spTree>
    <p:extLst>
      <p:ext uri="{BB962C8B-B14F-4D97-AF65-F5344CB8AC3E}">
        <p14:creationId xmlns:p14="http://schemas.microsoft.com/office/powerpoint/2010/main" val="2169528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9"/>
            <a:ext cx="11064773" cy="4320480"/>
          </a:xfrm>
          <a:prstGeom prst="rect">
            <a:avLst/>
          </a:prstGeom>
          <a:ln>
            <a:noFill/>
          </a:ln>
        </p:spPr>
        <p:txBody>
          <a:bodyPr>
            <a:noAutofit/>
          </a:bodyPr>
          <a:lstStyle/>
          <a:p>
            <a:pPr marL="0" indent="0">
              <a:lnSpc>
                <a:spcPct val="100000"/>
              </a:lnSpc>
              <a:spcBef>
                <a:spcPts val="1200"/>
              </a:spcBef>
              <a:buNone/>
              <a:defRPr/>
            </a:pPr>
            <a:r>
              <a:rPr lang="uk-UA" b="1" dirty="0" smtClean="0"/>
              <a:t>Юрособи</a:t>
            </a:r>
            <a:r>
              <a:rPr lang="uk-UA" b="1" dirty="0"/>
              <a:t>, зареєстровані до набуття чинності Законом № 361 </a:t>
            </a:r>
            <a:r>
              <a:rPr lang="uk-UA" b="1" dirty="0" smtClean="0"/>
              <a:t>(до </a:t>
            </a:r>
            <a:r>
              <a:rPr lang="uk-UA" b="1" dirty="0"/>
              <a:t>28.04.2020)</a:t>
            </a:r>
            <a:r>
              <a:rPr lang="uk-UA" dirty="0"/>
              <a:t>, мали подати держреєстратору інформацію про своїх бенефіціарів в обсязі, визначеному цим Законом, та структуру власності протягом одного року з дня набуття чинності нормативно- правовим актом, яким затверджено форму та зміст структури власності (п. 4 розд. Х Закону № 361, у редакції, що діяла до 29.12.2022). </a:t>
            </a:r>
            <a:r>
              <a:rPr lang="uk-UA" dirty="0" smtClean="0"/>
              <a:t>Наразі </a:t>
            </a:r>
            <a:r>
              <a:rPr lang="uk-UA" dirty="0"/>
              <a:t>цю норму змінено, і тепер юрособи, які ще не подали таку інформацію держреєстратору, мають це зробити </a:t>
            </a:r>
            <a:r>
              <a:rPr lang="uk-UA" b="1" dirty="0">
                <a:solidFill>
                  <a:srgbClr val="FF0000"/>
                </a:solidFill>
              </a:rPr>
              <a:t>не раніше</a:t>
            </a:r>
            <a:r>
              <a:rPr lang="uk-UA" dirty="0">
                <a:solidFill>
                  <a:srgbClr val="FF0000"/>
                </a:solidFill>
              </a:rPr>
              <a:t> </a:t>
            </a:r>
            <a:r>
              <a:rPr lang="uk-UA" b="1" dirty="0">
                <a:solidFill>
                  <a:srgbClr val="FF0000"/>
                </a:solidFill>
              </a:rPr>
              <a:t>90 днів з дня припинення або скасування воєнного </a:t>
            </a:r>
            <a:r>
              <a:rPr lang="uk-UA" b="1" dirty="0" smtClean="0">
                <a:solidFill>
                  <a:srgbClr val="FF0000"/>
                </a:solidFill>
              </a:rPr>
              <a:t>стану</a:t>
            </a:r>
            <a:endParaRPr lang="uk-UA" dirty="0">
              <a:solidFill>
                <a:srgbClr val="FF0000"/>
              </a:solidFill>
            </a:endParaRPr>
          </a:p>
          <a:p>
            <a:pPr marL="0" indent="0">
              <a:lnSpc>
                <a:spcPct val="100000"/>
              </a:lnSpc>
              <a:spcBef>
                <a:spcPts val="1200"/>
              </a:spcBef>
              <a:buNone/>
              <a:defRPr/>
            </a:pPr>
            <a:endParaRPr lang="uk-UA" sz="24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ПОДАННЯ ВІДОМОСТЕЙ ПРО БЕНЕФІЦІАРІВ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28</a:t>
            </a:fld>
            <a:endParaRPr lang="uk-UA"/>
          </a:p>
        </p:txBody>
      </p:sp>
    </p:spTree>
    <p:extLst>
      <p:ext uri="{BB962C8B-B14F-4D97-AF65-F5344CB8AC3E}">
        <p14:creationId xmlns:p14="http://schemas.microsoft.com/office/powerpoint/2010/main" val="35041672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07368" y="1556792"/>
            <a:ext cx="11064773" cy="3672407"/>
          </a:xfrm>
          <a:prstGeom prst="rect">
            <a:avLst/>
          </a:prstGeom>
          <a:ln>
            <a:noFill/>
          </a:ln>
        </p:spPr>
        <p:txBody>
          <a:bodyPr>
            <a:noAutofit/>
          </a:bodyPr>
          <a:lstStyle/>
          <a:p>
            <a:pPr marL="0" indent="0" fontAlgn="base">
              <a:buNone/>
            </a:pPr>
            <a:r>
              <a:rPr lang="uk-UA" b="1" i="1" dirty="0" smtClean="0"/>
              <a:t>Чи </a:t>
            </a:r>
            <a:r>
              <a:rPr lang="uk-UA" b="1" i="1" dirty="0"/>
              <a:t>потрібно зараз щороку підтверджувати держреєстратору відомості про бенефіціарів?</a:t>
            </a:r>
            <a:endParaRPr lang="uk-UA" dirty="0"/>
          </a:p>
          <a:p>
            <a:pPr marL="0" indent="0" fontAlgn="base">
              <a:buNone/>
            </a:pPr>
            <a:r>
              <a:rPr lang="uk-UA" b="1" dirty="0"/>
              <a:t>Ні, не </a:t>
            </a:r>
            <a:r>
              <a:rPr lang="uk-UA" b="1" dirty="0" smtClean="0"/>
              <a:t>потрібно.</a:t>
            </a:r>
            <a:r>
              <a:rPr lang="uk-UA" dirty="0"/>
              <a:t> </a:t>
            </a:r>
            <a:r>
              <a:rPr lang="uk-UA" dirty="0" smtClean="0"/>
              <a:t>Раніше </a:t>
            </a:r>
            <a:r>
              <a:rPr lang="uk-UA" dirty="0"/>
              <a:t>такий обов’язок для юросіб був передбачений ст. 17</a:t>
            </a:r>
            <a:r>
              <a:rPr lang="uk-UA" baseline="30000" dirty="0"/>
              <a:t>1 </a:t>
            </a:r>
            <a:r>
              <a:rPr lang="uk-UA" dirty="0"/>
              <a:t>Закону № 755. </a:t>
            </a:r>
            <a:endParaRPr lang="uk-UA" dirty="0" smtClean="0"/>
          </a:p>
          <a:p>
            <a:pPr marL="0" indent="0" fontAlgn="base">
              <a:buNone/>
            </a:pPr>
            <a:r>
              <a:rPr lang="uk-UA" dirty="0" smtClean="0"/>
              <a:t>Однак </a:t>
            </a:r>
            <a:r>
              <a:rPr lang="uk-UA" dirty="0"/>
              <a:t>цю статтю було виключено із Закону № 755 на підставі Закону від 06.09.2022 № 2571-IX з </a:t>
            </a:r>
            <a:r>
              <a:rPr lang="uk-UA" b="1" dirty="0"/>
              <a:t>29.12.2022</a:t>
            </a:r>
            <a:r>
              <a:rPr lang="uk-UA" dirty="0"/>
              <a:t>. Тому із зазначеної дати </a:t>
            </a:r>
            <a:r>
              <a:rPr lang="uk-UA" dirty="0">
                <a:solidFill>
                  <a:srgbClr val="FF0000"/>
                </a:solidFill>
              </a:rPr>
              <a:t>в юросіб більше немає обов’язку щорічно підтверджувати відомості про своїх </a:t>
            </a:r>
            <a:r>
              <a:rPr lang="uk-UA" dirty="0" smtClean="0">
                <a:solidFill>
                  <a:srgbClr val="FF0000"/>
                </a:solidFill>
              </a:rPr>
              <a:t>бенефіціарів</a:t>
            </a:r>
            <a:endParaRPr lang="uk-UA" dirty="0">
              <a:solidFill>
                <a:srgbClr val="FF0000"/>
              </a:solidFill>
            </a:endParaRPr>
          </a:p>
          <a:p>
            <a:pPr marL="0" indent="0">
              <a:lnSpc>
                <a:spcPct val="100000"/>
              </a:lnSpc>
              <a:spcBef>
                <a:spcPts val="1200"/>
              </a:spcBef>
              <a:buNone/>
              <a:defRPr/>
            </a:pPr>
            <a:endParaRPr lang="uk-UA" sz="24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ПОДАННЯ ВІДОМОСТЕЙ ПРО БЕНЕФІЦІАРІВ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29</a:t>
            </a:fld>
            <a:endParaRPr lang="uk-UA"/>
          </a:p>
        </p:txBody>
      </p:sp>
    </p:spTree>
    <p:extLst>
      <p:ext uri="{BB962C8B-B14F-4D97-AF65-F5344CB8AC3E}">
        <p14:creationId xmlns:p14="http://schemas.microsoft.com/office/powerpoint/2010/main" val="3935722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50611"/>
            <a:ext cx="12192000" cy="691086"/>
          </a:xfrm>
          <a:noFill/>
          <a:ln>
            <a:noFill/>
          </a:ln>
        </p:spPr>
        <p:txBody>
          <a:bodyPr>
            <a:normAutofit/>
          </a:bodyPr>
          <a:lstStyle/>
          <a:p>
            <a:pPr algn="ctr">
              <a:buSzPts val="2800"/>
            </a:pPr>
            <a:r>
              <a:rPr lang="ru-RU" sz="2800" b="1" dirty="0">
                <a:solidFill>
                  <a:srgbClr val="0070C0"/>
                </a:solidFill>
                <a:latin typeface="Arial" panose="020B0604020202020204" pitchFamily="34" charset="0"/>
                <a:cs typeface="Arial" panose="020B0604020202020204" pitchFamily="34" charset="0"/>
              </a:rPr>
              <a:t>НОРМАТИВНІ ДОКУМЕНТИ </a:t>
            </a:r>
            <a:endParaRPr lang="uk-UA" sz="2800" b="1" dirty="0">
              <a:solidFill>
                <a:srgbClr val="0070C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51384" y="1556792"/>
            <a:ext cx="10762826" cy="3481219"/>
          </a:xfrm>
          <a:ln>
            <a:noFill/>
          </a:ln>
        </p:spPr>
        <p:txBody>
          <a:bodyPr>
            <a:normAutofit fontScale="92500" lnSpcReduction="20000"/>
          </a:bodyPr>
          <a:lstStyle/>
          <a:p>
            <a:pPr marL="527050" indent="-514350">
              <a:lnSpc>
                <a:spcPct val="110000"/>
              </a:lnSpc>
              <a:spcBef>
                <a:spcPts val="600"/>
              </a:spcBef>
              <a:buFontTx/>
              <a:buAutoNum type="arabicPeriod"/>
            </a:pPr>
            <a:r>
              <a:rPr lang="uk-UA" sz="2000" b="1" dirty="0" smtClean="0">
                <a:latin typeface="Arial" panose="020B0604020202020204" pitchFamily="34" charset="0"/>
                <a:cs typeface="Arial" panose="020B0604020202020204" pitchFamily="34" charset="0"/>
              </a:rPr>
              <a:t>Закон № 361 </a:t>
            </a:r>
            <a:r>
              <a:rPr lang="uk-UA" sz="2000" b="1" dirty="0">
                <a:latin typeface="Arial" panose="020B0604020202020204" pitchFamily="34" charset="0"/>
                <a:cs typeface="Arial" panose="020B0604020202020204" pitchFamily="34" charset="0"/>
              </a:rPr>
              <a:t>- </a:t>
            </a:r>
            <a:r>
              <a:rPr lang="uk-UA" sz="2000" dirty="0" smtClean="0">
                <a:latin typeface="Arial" panose="020B0604020202020204" pitchFamily="34" charset="0"/>
                <a:cs typeface="Arial" panose="020B0604020202020204" pitchFamily="34" charset="0"/>
              </a:rPr>
              <a:t>Закон </a:t>
            </a:r>
            <a:r>
              <a:rPr lang="uk-UA" sz="2000" dirty="0">
                <a:latin typeface="Arial" panose="020B0604020202020204" pitchFamily="34" charset="0"/>
                <a:cs typeface="Arial" panose="020B0604020202020204" pitchFamily="34" charset="0"/>
              </a:rPr>
              <a:t>від 06.12.2019 № 361-</a:t>
            </a:r>
            <a:r>
              <a:rPr lang="en-US" sz="2000" dirty="0">
                <a:latin typeface="Arial" panose="020B0604020202020204" pitchFamily="34" charset="0"/>
                <a:cs typeface="Arial" panose="020B0604020202020204" pitchFamily="34" charset="0"/>
              </a:rPr>
              <a:t>I</a:t>
            </a:r>
            <a:r>
              <a:rPr lang="uk-UA" sz="2000" dirty="0">
                <a:latin typeface="Arial" panose="020B0604020202020204" pitchFamily="34" charset="0"/>
                <a:cs typeface="Arial" panose="020B0604020202020204" pitchFamily="34" charset="0"/>
              </a:rPr>
              <a:t>Х «Про запобігання та протидію легалізації (відмиванню) доходів, одержаних злочинним шляхом, фінансуванню тероризму та фінансуванню розповсюдження зброї масового знищення» </a:t>
            </a:r>
            <a:endParaRPr lang="uk-UA" sz="2000" dirty="0" smtClean="0">
              <a:latin typeface="Arial" panose="020B0604020202020204" pitchFamily="34" charset="0"/>
              <a:cs typeface="Arial" panose="020B0604020202020204" pitchFamily="34" charset="0"/>
            </a:endParaRPr>
          </a:p>
          <a:p>
            <a:pPr marL="527050" indent="-514350">
              <a:lnSpc>
                <a:spcPct val="110000"/>
              </a:lnSpc>
              <a:spcBef>
                <a:spcPts val="600"/>
              </a:spcBef>
              <a:buFontTx/>
              <a:buAutoNum type="arabicPeriod"/>
            </a:pPr>
            <a:r>
              <a:rPr lang="uk-UA" sz="2000" b="1" dirty="0">
                <a:latin typeface="Arial" panose="020B0604020202020204" pitchFamily="34" charset="0"/>
                <a:cs typeface="Arial" panose="020B0604020202020204" pitchFamily="34" charset="0"/>
              </a:rPr>
              <a:t> Закон № 755 – </a:t>
            </a:r>
            <a:r>
              <a:rPr lang="uk-UA" sz="2000" dirty="0" smtClean="0">
                <a:latin typeface="Arial" panose="020B0604020202020204" pitchFamily="34" charset="0"/>
                <a:cs typeface="Arial" panose="020B0604020202020204" pitchFamily="34" charset="0"/>
              </a:rPr>
              <a:t>Закон </a:t>
            </a:r>
            <a:r>
              <a:rPr lang="uk-UA" sz="2000" dirty="0">
                <a:latin typeface="Arial" panose="020B0604020202020204" pitchFamily="34" charset="0"/>
                <a:cs typeface="Arial" panose="020B0604020202020204" pitchFamily="34" charset="0"/>
              </a:rPr>
              <a:t>від 15.05.2003 № 755-</a:t>
            </a:r>
            <a:r>
              <a:rPr lang="en-US" sz="2000" dirty="0">
                <a:latin typeface="Arial" panose="020B0604020202020204" pitchFamily="34" charset="0"/>
                <a:cs typeface="Arial" panose="020B0604020202020204" pitchFamily="34" charset="0"/>
              </a:rPr>
              <a:t>IV «</a:t>
            </a:r>
            <a:r>
              <a:rPr lang="uk-UA" sz="2000" dirty="0">
                <a:latin typeface="Arial" panose="020B0604020202020204" pitchFamily="34" charset="0"/>
                <a:cs typeface="Arial" panose="020B0604020202020204" pitchFamily="34" charset="0"/>
              </a:rPr>
              <a:t>Про державну реєстрацію юридичних осіб, фізичних осіб – підприємців та громадських </a:t>
            </a:r>
            <a:r>
              <a:rPr lang="uk-UA" sz="2000" dirty="0" smtClean="0">
                <a:latin typeface="Arial" panose="020B0604020202020204" pitchFamily="34" charset="0"/>
                <a:cs typeface="Arial" panose="020B0604020202020204" pitchFamily="34" charset="0"/>
              </a:rPr>
              <a:t>формувань</a:t>
            </a:r>
            <a:r>
              <a:rPr lang="uk-UA" sz="2000" dirty="0" smtClean="0">
                <a:latin typeface="Arial" panose="020B0604020202020204" pitchFamily="34" charset="0"/>
                <a:cs typeface="Arial" panose="020B0604020202020204" pitchFamily="34" charset="0"/>
              </a:rPr>
              <a:t> </a:t>
            </a:r>
            <a:endParaRPr lang="uk-UA" sz="2000" dirty="0" smtClean="0">
              <a:latin typeface="Arial" panose="020B0604020202020204" pitchFamily="34" charset="0"/>
              <a:cs typeface="Arial" panose="020B0604020202020204" pitchFamily="34" charset="0"/>
            </a:endParaRPr>
          </a:p>
          <a:p>
            <a:pPr marL="527050" indent="-514350">
              <a:lnSpc>
                <a:spcPct val="110000"/>
              </a:lnSpc>
              <a:spcBef>
                <a:spcPts val="600"/>
              </a:spcBef>
              <a:buFontTx/>
              <a:buAutoNum type="arabicPeriod"/>
            </a:pPr>
            <a:r>
              <a:rPr lang="uk-UA" sz="2000" b="1" dirty="0" smtClean="0">
                <a:latin typeface="Arial" panose="020B0604020202020204" pitchFamily="34" charset="0"/>
                <a:cs typeface="Arial" panose="020B0604020202020204" pitchFamily="34" charset="0"/>
              </a:rPr>
              <a:t>Порядок № 1307  - </a:t>
            </a:r>
            <a:r>
              <a:rPr lang="uk-UA" sz="2000" dirty="0" smtClean="0">
                <a:latin typeface="Arial" panose="020B0604020202020204" pitchFamily="34" charset="0"/>
                <a:cs typeface="Arial" panose="020B0604020202020204" pitchFamily="34" charset="0"/>
              </a:rPr>
              <a:t>Про затвердження форми податкової накладної та Порядку заповнення податкової накладної (наказ Мінфіну від 31.12.2015 № 1307)</a:t>
            </a:r>
          </a:p>
          <a:p>
            <a:pPr marL="527050" indent="-514350">
              <a:lnSpc>
                <a:spcPct val="110000"/>
              </a:lnSpc>
              <a:spcBef>
                <a:spcPts val="600"/>
              </a:spcBef>
              <a:buFontTx/>
              <a:buAutoNum type="arabicPeriod"/>
            </a:pPr>
            <a:r>
              <a:rPr lang="uk-UA" sz="2000" b="1" dirty="0" smtClean="0">
                <a:latin typeface="Arial" panose="020B0604020202020204" pitchFamily="34" charset="0"/>
                <a:cs typeface="Arial" panose="020B0604020202020204" pitchFamily="34" charset="0"/>
              </a:rPr>
              <a:t>Наказ № 22 - </a:t>
            </a:r>
            <a:r>
              <a:rPr lang="uk-UA" sz="2000" dirty="0" smtClean="0">
                <a:latin typeface="Arial" panose="020B0604020202020204" pitchFamily="34" charset="0"/>
                <a:cs typeface="Arial" panose="020B0604020202020204" pitchFamily="34" charset="0"/>
              </a:rPr>
              <a:t>Про затвердження форм та Порядку заповнення і подання податкової звітності з податку на додану вартість (</a:t>
            </a:r>
            <a:r>
              <a:rPr lang="uk-UA" sz="2000" dirty="0">
                <a:latin typeface="Arial" panose="020B0604020202020204" pitchFamily="34" charset="0"/>
                <a:cs typeface="Arial" panose="020B0604020202020204" pitchFamily="34" charset="0"/>
              </a:rPr>
              <a:t>наказ Мінфіну від 28.01.2016 № </a:t>
            </a:r>
            <a:r>
              <a:rPr lang="uk-UA" sz="2000" dirty="0" smtClean="0">
                <a:latin typeface="Arial" panose="020B0604020202020204" pitchFamily="34" charset="0"/>
                <a:cs typeface="Arial" panose="020B0604020202020204" pitchFamily="34" charset="0"/>
              </a:rPr>
              <a:t>21) </a:t>
            </a:r>
            <a:endParaRPr lang="uk-UA" sz="2000" dirty="0" smtClean="0">
              <a:latin typeface="Arial" panose="020B0604020202020204" pitchFamily="34" charset="0"/>
              <a:cs typeface="Arial" panose="020B0604020202020204" pitchFamily="34" charset="0"/>
            </a:endParaRPr>
          </a:p>
          <a:p>
            <a:pPr marL="527050" indent="-514350">
              <a:lnSpc>
                <a:spcPct val="110000"/>
              </a:lnSpc>
              <a:spcBef>
                <a:spcPts val="600"/>
              </a:spcBef>
              <a:buFontTx/>
              <a:buAutoNum type="arabicPeriod"/>
            </a:pPr>
            <a:r>
              <a:rPr lang="uk-UA" sz="2000" b="1" dirty="0" smtClean="0">
                <a:latin typeface="Arial" panose="020B0604020202020204" pitchFamily="34" charset="0"/>
                <a:cs typeface="Arial" panose="020B0604020202020204" pitchFamily="34" charset="0"/>
              </a:rPr>
              <a:t>Порядок </a:t>
            </a:r>
            <a:r>
              <a:rPr lang="uk-UA" sz="2000" b="1" dirty="0">
                <a:latin typeface="Arial" panose="020B0604020202020204" pitchFamily="34" charset="0"/>
                <a:cs typeface="Arial" panose="020B0604020202020204" pitchFamily="34" charset="0"/>
              </a:rPr>
              <a:t>№ 1588 </a:t>
            </a:r>
            <a:r>
              <a:rPr lang="uk-UA" sz="2000" dirty="0">
                <a:latin typeface="Arial" panose="020B0604020202020204" pitchFamily="34" charset="0"/>
                <a:cs typeface="Arial" panose="020B0604020202020204" pitchFamily="34" charset="0"/>
              </a:rPr>
              <a:t>– Порядок обліку платників податків і зборів, затверджений наказом Мінфіну від 09.12.2011 р. № 1588</a:t>
            </a:r>
          </a:p>
          <a:p>
            <a:pPr marL="527050" indent="-514350">
              <a:lnSpc>
                <a:spcPct val="110000"/>
              </a:lnSpc>
              <a:spcBef>
                <a:spcPts val="1800"/>
              </a:spcBef>
              <a:buFontTx/>
              <a:buAutoNum type="arabicPeriod"/>
            </a:pPr>
            <a:endParaRPr lang="uk-UA" sz="2000" dirty="0">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a:xfrm>
            <a:off x="270934" y="6270892"/>
            <a:ext cx="2743200" cy="365125"/>
          </a:xfrm>
        </p:spPr>
        <p:txBody>
          <a:bodyPr/>
          <a:lstStyle/>
          <a:p>
            <a:pPr algn="l"/>
            <a:fld id="{52BBF1AB-BC46-44C2-8563-E7B32D631571}" type="slidenum">
              <a:rPr lang="ru-RU" smtClean="0"/>
              <a:pPr algn="l"/>
              <a:t>3</a:t>
            </a:fld>
            <a:endParaRPr lang="ru-RU" dirty="0"/>
          </a:p>
        </p:txBody>
      </p:sp>
    </p:spTree>
    <p:extLst>
      <p:ext uri="{BB962C8B-B14F-4D97-AF65-F5344CB8AC3E}">
        <p14:creationId xmlns:p14="http://schemas.microsoft.com/office/powerpoint/2010/main" val="13459228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9"/>
            <a:ext cx="11064773" cy="4320480"/>
          </a:xfrm>
          <a:prstGeom prst="rect">
            <a:avLst/>
          </a:prstGeom>
          <a:ln>
            <a:noFill/>
          </a:ln>
        </p:spPr>
        <p:txBody>
          <a:bodyPr>
            <a:noAutofit/>
          </a:bodyPr>
          <a:lstStyle/>
          <a:p>
            <a:pPr marL="0" indent="0">
              <a:lnSpc>
                <a:spcPct val="100000"/>
              </a:lnSpc>
              <a:spcBef>
                <a:spcPts val="1200"/>
              </a:spcBef>
              <a:buNone/>
              <a:defRPr/>
            </a:pPr>
            <a:r>
              <a:rPr lang="uk-UA" sz="2400" b="1" dirty="0" smtClean="0"/>
              <a:t>Приклад</a:t>
            </a:r>
            <a:r>
              <a:rPr lang="uk-UA" sz="2400" b="1" dirty="0"/>
              <a:t>:  </a:t>
            </a:r>
            <a:r>
              <a:rPr lang="uk-UA" sz="2400" dirty="0"/>
              <a:t>У підприємства у серпні 2024 року змінився кінцевий бенефіціарний власник (КБВ): в одного із засновників, який є юрособою, помінявся власник. Які відомості потрібно подати в ЄДР</a:t>
            </a:r>
            <a:r>
              <a:rPr lang="uk-UA" sz="2400" dirty="0" smtClean="0"/>
              <a:t>?</a:t>
            </a:r>
          </a:p>
          <a:p>
            <a:pPr marL="0" indent="0">
              <a:lnSpc>
                <a:spcPct val="100000"/>
              </a:lnSpc>
              <a:spcBef>
                <a:spcPts val="1200"/>
              </a:spcBef>
              <a:buNone/>
              <a:defRPr/>
            </a:pPr>
            <a:r>
              <a:rPr lang="uk-UA" sz="2400" dirty="0" smtClean="0"/>
              <a:t>Підприємство </a:t>
            </a:r>
            <a:r>
              <a:rPr lang="uk-UA" sz="2400" dirty="0"/>
              <a:t>має подати держреєстратору </a:t>
            </a:r>
            <a:r>
              <a:rPr lang="uk-UA" sz="2400" u="sng" dirty="0"/>
              <a:t>відомості про зміну бенефіціара протягом 30 р. д. з моменту виникнення змін. </a:t>
            </a:r>
            <a:r>
              <a:rPr lang="uk-UA" sz="2400" dirty="0"/>
              <a:t>Тобто з </a:t>
            </a:r>
            <a:r>
              <a:rPr lang="uk-UA" sz="2400" dirty="0">
                <a:solidFill>
                  <a:srgbClr val="FF0000"/>
                </a:solidFill>
              </a:rPr>
              <a:t>дати держреєстрації такої події як зміна власника в одного із засновників підприємства.</a:t>
            </a:r>
          </a:p>
          <a:p>
            <a:pPr marL="0" indent="0">
              <a:lnSpc>
                <a:spcPct val="100000"/>
              </a:lnSpc>
              <a:spcBef>
                <a:spcPts val="1200"/>
              </a:spcBef>
              <a:buNone/>
              <a:defRPr/>
            </a:pPr>
            <a:r>
              <a:rPr lang="uk-UA" sz="2400" b="1" dirty="0"/>
              <a:t>Відповідальність за невиконання цієї вимоги встановлено ч. 4 ст. 25 Закону № 755. </a:t>
            </a:r>
            <a:endParaRPr lang="uk-UA" sz="2400" b="1" dirty="0" smtClean="0"/>
          </a:p>
          <a:p>
            <a:pPr marL="0" indent="0">
              <a:lnSpc>
                <a:spcPct val="100000"/>
              </a:lnSpc>
              <a:spcBef>
                <a:spcPts val="1200"/>
              </a:spcBef>
              <a:buNone/>
              <a:defRPr/>
            </a:pPr>
            <a:r>
              <a:rPr lang="uk-UA" sz="2400" dirty="0" smtClean="0"/>
              <a:t>Цією </a:t>
            </a:r>
            <a:r>
              <a:rPr lang="uk-UA" sz="2400" dirty="0"/>
              <a:t>нормою передбачено застосування до юросіб </a:t>
            </a:r>
            <a:r>
              <a:rPr lang="uk-UA" sz="2400" dirty="0" smtClean="0"/>
              <a:t>ШТРАФУ </a:t>
            </a:r>
            <a:r>
              <a:rPr lang="uk-UA" sz="2400" dirty="0"/>
              <a:t>в розмірі </a:t>
            </a:r>
            <a:r>
              <a:rPr lang="uk-UA" sz="2400" b="1" dirty="0">
                <a:solidFill>
                  <a:srgbClr val="FF0000"/>
                </a:solidFill>
              </a:rPr>
              <a:t>від 1 000 до 20 000 НМДГ (від 17 000 до 340 000 грн</a:t>
            </a:r>
            <a:r>
              <a:rPr lang="uk-UA" sz="2400" b="1" dirty="0" smtClean="0">
                <a:solidFill>
                  <a:srgbClr val="FF0000"/>
                </a:solidFill>
              </a:rPr>
              <a:t>)</a:t>
            </a:r>
            <a:endParaRPr lang="uk-UA" sz="24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ПОДАННЯ ВІДОМОСТЕЙ ПРО БЕНЕФІЦІАРІВ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30</a:t>
            </a:fld>
            <a:endParaRPr lang="uk-UA"/>
          </a:p>
        </p:txBody>
      </p:sp>
    </p:spTree>
    <p:extLst>
      <p:ext uri="{BB962C8B-B14F-4D97-AF65-F5344CB8AC3E}">
        <p14:creationId xmlns:p14="http://schemas.microsoft.com/office/powerpoint/2010/main" val="27828447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484784"/>
            <a:ext cx="11064773" cy="4320480"/>
          </a:xfrm>
          <a:prstGeom prst="rect">
            <a:avLst/>
          </a:prstGeom>
          <a:ln>
            <a:noFill/>
          </a:ln>
        </p:spPr>
        <p:txBody>
          <a:bodyPr>
            <a:noAutofit/>
          </a:bodyPr>
          <a:lstStyle/>
          <a:p>
            <a:pPr marL="0" indent="0" fontAlgn="base">
              <a:buNone/>
            </a:pPr>
            <a:r>
              <a:rPr lang="uk-UA" dirty="0" smtClean="0"/>
              <a:t>Крім того, на </a:t>
            </a:r>
            <a:r>
              <a:rPr lang="uk-UA" dirty="0"/>
              <a:t>керівника підприємства або на особу, уповноважену діяти від імені юрособи (виконавчий орган), може бути накладено </a:t>
            </a:r>
            <a:r>
              <a:rPr lang="uk-UA" b="1" dirty="0"/>
              <a:t>адміністративний штраф</a:t>
            </a:r>
            <a:r>
              <a:rPr lang="uk-UA" dirty="0"/>
              <a:t> </a:t>
            </a:r>
            <a:r>
              <a:rPr lang="uk-UA" b="1" dirty="0"/>
              <a:t>на підставі ст. 166</a:t>
            </a:r>
            <a:r>
              <a:rPr lang="uk-UA" b="1" baseline="30000" dirty="0"/>
              <a:t>11</a:t>
            </a:r>
            <a:r>
              <a:rPr lang="uk-UA" b="1" dirty="0"/>
              <a:t> </a:t>
            </a:r>
            <a:r>
              <a:rPr lang="uk-UA" b="1" u="sng" dirty="0"/>
              <a:t>КУпАП</a:t>
            </a:r>
            <a:r>
              <a:rPr lang="uk-UA" dirty="0"/>
              <a:t>.</a:t>
            </a:r>
          </a:p>
          <a:p>
            <a:pPr marL="0" indent="0" fontAlgn="base">
              <a:buNone/>
            </a:pPr>
            <a:r>
              <a:rPr lang="uk-UA" dirty="0"/>
              <a:t>Адмінштраф за неподання або несвоєчасне подання держреєстратору передбаченої Законами № 361 та № 755 інформації про бенефіціарів юрособи або документів для підтвердження відомостей про бенефіціарів становить </a:t>
            </a:r>
            <a:r>
              <a:rPr lang="uk-UA" b="1" dirty="0"/>
              <a:t>від 1</a:t>
            </a:r>
            <a:r>
              <a:rPr lang="uk-UA" dirty="0"/>
              <a:t> </a:t>
            </a:r>
            <a:r>
              <a:rPr lang="uk-UA" b="1" dirty="0"/>
              <a:t>000 до 3</a:t>
            </a:r>
            <a:r>
              <a:rPr lang="uk-UA" dirty="0"/>
              <a:t> </a:t>
            </a:r>
            <a:r>
              <a:rPr lang="uk-UA" b="1" dirty="0"/>
              <a:t>000 НМДГ (від 17</a:t>
            </a:r>
            <a:r>
              <a:rPr lang="uk-UA" dirty="0"/>
              <a:t> </a:t>
            </a:r>
            <a:r>
              <a:rPr lang="uk-UA" b="1" dirty="0"/>
              <a:t>000 до 51</a:t>
            </a:r>
            <a:r>
              <a:rPr lang="uk-UA" dirty="0"/>
              <a:t> </a:t>
            </a:r>
            <a:r>
              <a:rPr lang="uk-UA" b="1" dirty="0"/>
              <a:t>000 грн)</a:t>
            </a:r>
            <a:r>
              <a:rPr lang="uk-UA" dirty="0"/>
              <a:t>. </a:t>
            </a:r>
            <a:endParaRPr lang="uk-UA" dirty="0" smtClean="0"/>
          </a:p>
          <a:p>
            <a:pPr marL="0" indent="0" fontAlgn="base">
              <a:buNone/>
            </a:pPr>
            <a:r>
              <a:rPr lang="uk-UA" dirty="0" smtClean="0"/>
              <a:t>Накладати </a:t>
            </a:r>
            <a:r>
              <a:rPr lang="uk-UA" dirty="0"/>
              <a:t>цей адмінштраф </a:t>
            </a:r>
            <a:r>
              <a:rPr lang="uk-UA" u="sng" dirty="0"/>
              <a:t>уповноважений суд </a:t>
            </a:r>
            <a:r>
              <a:rPr lang="uk-UA" dirty="0"/>
              <a:t>(ст. 221 КУпАП), а </a:t>
            </a:r>
            <a:r>
              <a:rPr lang="uk-UA" u="sng" dirty="0"/>
              <a:t>складати адмінпротоколи – Мін’юст </a:t>
            </a:r>
            <a:r>
              <a:rPr lang="uk-UA" dirty="0"/>
              <a:t>(ст. 255 КУпАП</a:t>
            </a:r>
            <a:r>
              <a:rPr lang="uk-UA" dirty="0" smtClean="0"/>
              <a:t>)</a:t>
            </a:r>
            <a:endParaRPr lang="uk-UA"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ПОДАННЯ ВІДОМОСТЕЙ ПРО БЕНЕФІЦІАРІВ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31</a:t>
            </a:fld>
            <a:endParaRPr lang="uk-UA"/>
          </a:p>
        </p:txBody>
      </p:sp>
    </p:spTree>
    <p:extLst>
      <p:ext uri="{BB962C8B-B14F-4D97-AF65-F5344CB8AC3E}">
        <p14:creationId xmlns:p14="http://schemas.microsoft.com/office/powerpoint/2010/main" val="782384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608511"/>
          </a:xfrm>
          <a:prstGeom prst="rect">
            <a:avLst/>
          </a:prstGeom>
          <a:ln>
            <a:noFill/>
          </a:ln>
        </p:spPr>
        <p:txBody>
          <a:bodyPr>
            <a:noAutofit/>
          </a:bodyPr>
          <a:lstStyle/>
          <a:p>
            <a:pPr marL="0" indent="0" algn="ctr">
              <a:lnSpc>
                <a:spcPct val="100000"/>
              </a:lnSpc>
              <a:spcBef>
                <a:spcPts val="1200"/>
              </a:spcBef>
              <a:buNone/>
              <a:defRPr/>
            </a:pPr>
            <a:r>
              <a:rPr lang="ru-RU" sz="2400" b="1" u="sng" dirty="0">
                <a:solidFill>
                  <a:srgbClr val="0070C0"/>
                </a:solidFill>
              </a:rPr>
              <a:t>Д</a:t>
            </a:r>
            <a:r>
              <a:rPr lang="ru-RU" sz="2400" b="1" u="sng" dirty="0" smtClean="0">
                <a:solidFill>
                  <a:srgbClr val="0070C0"/>
                </a:solidFill>
              </a:rPr>
              <a:t>о 01.09.2024 </a:t>
            </a:r>
            <a:r>
              <a:rPr lang="uk-UA" sz="2400" b="1" u="sng" dirty="0" smtClean="0">
                <a:solidFill>
                  <a:srgbClr val="0070C0"/>
                </a:solidFill>
              </a:rPr>
              <a:t>зазначений вище штраф не застосовувався </a:t>
            </a:r>
          </a:p>
          <a:p>
            <a:pPr marL="0" indent="0">
              <a:lnSpc>
                <a:spcPct val="100000"/>
              </a:lnSpc>
              <a:spcBef>
                <a:spcPts val="1200"/>
              </a:spcBef>
              <a:buNone/>
              <a:defRPr/>
            </a:pPr>
            <a:r>
              <a:rPr lang="uk-UA" sz="2400" b="1" dirty="0" smtClean="0">
                <a:solidFill>
                  <a:srgbClr val="0070C0"/>
                </a:solidFill>
              </a:rPr>
              <a:t>Введення </a:t>
            </a:r>
            <a:r>
              <a:rPr lang="uk-UA" sz="2400" b="1" dirty="0">
                <a:solidFill>
                  <a:srgbClr val="0070C0"/>
                </a:solidFill>
              </a:rPr>
              <a:t>в дію Порядку повідомлення</a:t>
            </a:r>
            <a:r>
              <a:rPr lang="uk-UA" sz="2400" b="1" dirty="0"/>
              <a:t> </a:t>
            </a:r>
            <a:r>
              <a:rPr lang="uk-UA" sz="2400" dirty="0"/>
              <a:t>держателя Єдиного державного реєстру юридичних осіб, фізичних осіб – підприємців та громадських формувань про виявлення розбіжностей між отриманими суб’єктом первинного фінансового моніторингу в результаті здійснення належної перевірки та розміщеними в Єдиному державному реєстрі юридичних осіб, фізичних осіб – підприємців та громадських формувань відомостями про кінцевих бенефіціарних власників та/або структуру власності юридичної особи, затвердженого наказом Мін’юсту від 12.07.2023 № 2542/5 </a:t>
            </a:r>
            <a:r>
              <a:rPr lang="uk-UA" sz="2400" dirty="0" smtClean="0"/>
              <a:t>(</a:t>
            </a:r>
            <a:r>
              <a:rPr lang="uk-UA" sz="2400" b="1" dirty="0" smtClean="0"/>
              <a:t>Наказ </a:t>
            </a:r>
            <a:r>
              <a:rPr lang="uk-UA" sz="2400" b="1" dirty="0"/>
              <a:t>№ 2542/5, Порядок № 2542/5</a:t>
            </a:r>
            <a:r>
              <a:rPr lang="uk-UA" sz="2400" dirty="0"/>
              <a:t>), </a:t>
            </a:r>
            <a:r>
              <a:rPr lang="uk-UA" sz="2400" b="1" dirty="0">
                <a:solidFill>
                  <a:srgbClr val="0070C0"/>
                </a:solidFill>
              </a:rPr>
              <a:t>було відкладено</a:t>
            </a:r>
            <a:r>
              <a:rPr lang="uk-UA" sz="2400" dirty="0">
                <a:solidFill>
                  <a:srgbClr val="0070C0"/>
                </a:solidFill>
              </a:rPr>
              <a:t> </a:t>
            </a:r>
            <a:r>
              <a:rPr lang="uk-UA" sz="2400" b="1" dirty="0">
                <a:solidFill>
                  <a:srgbClr val="0070C0"/>
                </a:solidFill>
              </a:rPr>
              <a:t>до </a:t>
            </a:r>
            <a:r>
              <a:rPr lang="uk-UA" sz="2400" b="1" dirty="0" smtClean="0">
                <a:solidFill>
                  <a:srgbClr val="0070C0"/>
                </a:solidFill>
              </a:rPr>
              <a:t>01.09.2024 </a:t>
            </a:r>
            <a:r>
              <a:rPr lang="uk-UA" sz="2400" dirty="0" smtClean="0"/>
              <a:t>(п</a:t>
            </a:r>
            <a:r>
              <a:rPr lang="uk-UA" sz="2400" dirty="0"/>
              <a:t>. 3 Наказу № </a:t>
            </a:r>
            <a:r>
              <a:rPr lang="uk-UA" sz="2400" dirty="0" smtClean="0"/>
              <a:t>2542/5)</a:t>
            </a:r>
            <a:endParaRPr lang="uk-UA" sz="2400" dirty="0"/>
          </a:p>
          <a:p>
            <a:pPr marL="0" indent="0">
              <a:lnSpc>
                <a:spcPct val="100000"/>
              </a:lnSpc>
              <a:spcBef>
                <a:spcPts val="1200"/>
              </a:spcBef>
              <a:buNone/>
              <a:defRPr/>
            </a:pPr>
            <a:endParaRPr lang="uk-UA" sz="24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ПОДАННЯ ВІДОМОСТЕЙ ПРО БЕНЕФІЦІАРІВ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32</a:t>
            </a:fld>
            <a:endParaRPr lang="uk-UA"/>
          </a:p>
        </p:txBody>
      </p:sp>
    </p:spTree>
    <p:extLst>
      <p:ext uri="{BB962C8B-B14F-4D97-AF65-F5344CB8AC3E}">
        <p14:creationId xmlns:p14="http://schemas.microsoft.com/office/powerpoint/2010/main" val="14524308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824536"/>
          </a:xfrm>
          <a:prstGeom prst="rect">
            <a:avLst/>
          </a:prstGeom>
          <a:ln>
            <a:noFill/>
          </a:ln>
        </p:spPr>
        <p:txBody>
          <a:bodyPr>
            <a:noAutofit/>
          </a:bodyPr>
          <a:lstStyle/>
          <a:p>
            <a:pPr marL="0" indent="0">
              <a:lnSpc>
                <a:spcPct val="100000"/>
              </a:lnSpc>
              <a:spcBef>
                <a:spcPts val="1200"/>
              </a:spcBef>
              <a:buNone/>
              <a:defRPr/>
            </a:pPr>
            <a:r>
              <a:rPr lang="uk-UA" dirty="0" smtClean="0"/>
              <a:t>Порядок № 2542/5 визначає </a:t>
            </a:r>
            <a:r>
              <a:rPr lang="uk-UA" b="1" dirty="0" smtClean="0"/>
              <a:t>процедуру виявлення розбіжностей в інформації про бенефіціарів та структуру власності, зазначеній у ЄДР</a:t>
            </a:r>
            <a:r>
              <a:rPr lang="uk-UA" dirty="0" smtClean="0"/>
              <a:t>. </a:t>
            </a:r>
          </a:p>
          <a:p>
            <a:pPr marL="0" indent="0">
              <a:lnSpc>
                <a:spcPct val="100000"/>
              </a:lnSpc>
              <a:spcBef>
                <a:spcPts val="1200"/>
              </a:spcBef>
              <a:buNone/>
              <a:defRPr/>
            </a:pPr>
            <a:r>
              <a:rPr lang="uk-UA" dirty="0" smtClean="0"/>
              <a:t>Із </a:t>
            </a:r>
            <a:r>
              <a:rPr lang="uk-UA" dirty="0"/>
              <a:t>цією метою суб’єкти первинного фінансового моніторингу </a:t>
            </a:r>
            <a:r>
              <a:rPr lang="uk-UA" dirty="0" smtClean="0"/>
              <a:t>(СПФМ</a:t>
            </a:r>
            <a:r>
              <a:rPr lang="uk-UA" dirty="0"/>
              <a:t>) зобов’язані інформувати про виявлені розбіжності Мін’юст за затвердженою формою</a:t>
            </a:r>
            <a:r>
              <a:rPr lang="uk-UA" dirty="0" smtClean="0"/>
              <a:t>. </a:t>
            </a:r>
          </a:p>
          <a:p>
            <a:pPr marL="0" indent="0">
              <a:lnSpc>
                <a:spcPct val="100000"/>
              </a:lnSpc>
              <a:spcBef>
                <a:spcPts val="1200"/>
              </a:spcBef>
              <a:buNone/>
              <a:defRPr/>
            </a:pPr>
            <a:r>
              <a:rPr lang="uk-UA" dirty="0"/>
              <a:t> </a:t>
            </a:r>
            <a:r>
              <a:rPr lang="uk-UA" dirty="0" smtClean="0"/>
              <a:t>До СПФМ відносяться, зокрема, БАНКИ, страховики (</a:t>
            </a:r>
            <a:r>
              <a:rPr lang="uk-UA" dirty="0" err="1" smtClean="0"/>
              <a:t>перестраховики</a:t>
            </a:r>
            <a:r>
              <a:rPr lang="uk-UA" dirty="0" smtClean="0"/>
              <a:t>), страхові (перестрахові) брокери, кредитні спілки, ломбарди та інші фінансові установи; платіжні організації, учасники чи члени платіжних систем, нотаріуси</a:t>
            </a:r>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ПОДАННЯ ВІДОМОСТЕЙ ПРО БЕНЕФІЦІАРІВ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33</a:t>
            </a:fld>
            <a:endParaRPr lang="uk-UA"/>
          </a:p>
        </p:txBody>
      </p:sp>
    </p:spTree>
    <p:extLst>
      <p:ext uri="{BB962C8B-B14F-4D97-AF65-F5344CB8AC3E}">
        <p14:creationId xmlns:p14="http://schemas.microsoft.com/office/powerpoint/2010/main" val="3172207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824536"/>
          </a:xfrm>
          <a:prstGeom prst="rect">
            <a:avLst/>
          </a:prstGeom>
          <a:ln>
            <a:noFill/>
          </a:ln>
        </p:spPr>
        <p:txBody>
          <a:bodyPr>
            <a:noAutofit/>
          </a:bodyPr>
          <a:lstStyle/>
          <a:p>
            <a:pPr marL="0" indent="0">
              <a:lnSpc>
                <a:spcPct val="100000"/>
              </a:lnSpc>
              <a:spcBef>
                <a:spcPts val="1200"/>
              </a:spcBef>
              <a:buNone/>
              <a:defRPr/>
            </a:pPr>
            <a:r>
              <a:rPr lang="uk-UA" sz="2400" dirty="0" smtClean="0"/>
              <a:t>Мін’юст </a:t>
            </a:r>
            <a:r>
              <a:rPr lang="uk-UA" sz="2400" b="1" dirty="0">
                <a:solidFill>
                  <a:srgbClr val="0070C0"/>
                </a:solidFill>
              </a:rPr>
              <a:t>на підставі отриманих даних про розбіжності у відомостях </a:t>
            </a:r>
            <a:r>
              <a:rPr lang="uk-UA" sz="2400" dirty="0"/>
              <a:t>вживатиме заходи, передбачені законодавством, у тому числі притягуватиме юросіб-порушників до </a:t>
            </a:r>
            <a:r>
              <a:rPr lang="uk-UA" sz="2400" u="sng" dirty="0"/>
              <a:t>вищезгаданої </a:t>
            </a:r>
            <a:r>
              <a:rPr lang="uk-UA" sz="2400" u="sng" dirty="0" smtClean="0"/>
              <a:t>відповідальності </a:t>
            </a:r>
            <a:r>
              <a:rPr lang="uk-UA" sz="2400" dirty="0" smtClean="0"/>
              <a:t>відповідно </a:t>
            </a:r>
            <a:r>
              <a:rPr lang="uk-UA" sz="2400" dirty="0"/>
              <a:t>до </a:t>
            </a:r>
            <a:r>
              <a:rPr lang="uk-UA" sz="2400" b="1" dirty="0"/>
              <a:t>Порядку притягнення до відповідальності та порядку визначення розмірів штрафів за порушення у сфері державної реєстрації юридичних осіб, затвердженого наказом Мін’юсту від 13.09.2023 № 3258/5</a:t>
            </a:r>
            <a:r>
              <a:rPr lang="uk-UA" sz="2400" b="1" dirty="0" smtClean="0"/>
              <a:t>. </a:t>
            </a:r>
          </a:p>
          <a:p>
            <a:pPr marL="0" indent="0">
              <a:lnSpc>
                <a:spcPct val="100000"/>
              </a:lnSpc>
              <a:spcBef>
                <a:spcPts val="1200"/>
              </a:spcBef>
              <a:buNone/>
              <a:defRPr/>
            </a:pPr>
            <a:r>
              <a:rPr lang="ru-RU" sz="2400" dirty="0"/>
              <a:t>Таким чином, </a:t>
            </a:r>
            <a:r>
              <a:rPr lang="uk-UA" sz="2400" dirty="0" smtClean="0"/>
              <a:t>починаючи</a:t>
            </a:r>
            <a:r>
              <a:rPr lang="ru-RU" sz="2400" dirty="0" smtClean="0"/>
              <a:t> </a:t>
            </a:r>
            <a:r>
              <a:rPr lang="ru-RU" sz="2400" dirty="0"/>
              <a:t>з 01.09.2024 </a:t>
            </a:r>
            <a:r>
              <a:rPr lang="uk-UA" sz="2400" dirty="0" smtClean="0"/>
              <a:t>Мін’юст може штрафувати тих юросіб, які в установлений законодавством строк не внесли зміни до відомостей про своїх бенефіціарів. </a:t>
            </a:r>
          </a:p>
          <a:p>
            <a:pPr marL="0" indent="0">
              <a:lnSpc>
                <a:spcPct val="100000"/>
              </a:lnSpc>
              <a:spcBef>
                <a:spcPts val="1200"/>
              </a:spcBef>
              <a:buNone/>
              <a:defRPr/>
            </a:pPr>
            <a:r>
              <a:rPr lang="uk-UA" sz="2400" dirty="0" smtClean="0">
                <a:solidFill>
                  <a:srgbClr val="0070C0"/>
                </a:solidFill>
              </a:rPr>
              <a:t>Тому підприємству в нашому </a:t>
            </a:r>
            <a:r>
              <a:rPr lang="uk-UA" sz="2400" u="sng" dirty="0" smtClean="0">
                <a:solidFill>
                  <a:srgbClr val="0070C0"/>
                </a:solidFill>
              </a:rPr>
              <a:t>прикладі </a:t>
            </a:r>
            <a:r>
              <a:rPr lang="uk-UA" sz="2400" dirty="0" smtClean="0">
                <a:solidFill>
                  <a:srgbClr val="0070C0"/>
                </a:solidFill>
              </a:rPr>
              <a:t> слід вчасно  подати держреєстратору інформації про зміну бенефіціара</a:t>
            </a:r>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ПОДАННЯ ВІДОМОСТЕЙ ПРО БЕНЕФІЦІАРІВ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34</a:t>
            </a:fld>
            <a:endParaRPr lang="uk-UA"/>
          </a:p>
        </p:txBody>
      </p:sp>
    </p:spTree>
    <p:extLst>
      <p:ext uri="{BB962C8B-B14F-4D97-AF65-F5344CB8AC3E}">
        <p14:creationId xmlns:p14="http://schemas.microsoft.com/office/powerpoint/2010/main" val="2216237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968552"/>
          </a:xfrm>
          <a:prstGeom prst="rect">
            <a:avLst/>
          </a:prstGeom>
          <a:ln>
            <a:noFill/>
          </a:ln>
        </p:spPr>
        <p:txBody>
          <a:bodyPr>
            <a:noAutofit/>
          </a:bodyPr>
          <a:lstStyle/>
          <a:p>
            <a:pPr marL="0" indent="0" fontAlgn="base">
              <a:buNone/>
            </a:pPr>
            <a:r>
              <a:rPr lang="uk-UA" sz="2300" b="1" i="1" dirty="0" smtClean="0"/>
              <a:t>Документи, що  </a:t>
            </a:r>
            <a:r>
              <a:rPr lang="uk-UA" sz="2300" b="1" i="1" dirty="0"/>
              <a:t>потрібно подати держреєстратору для зміни відомостей у ЄДР про </a:t>
            </a:r>
            <a:r>
              <a:rPr lang="uk-UA" sz="2300" b="1" i="1" dirty="0" smtClean="0"/>
              <a:t>бенефіціарів</a:t>
            </a:r>
            <a:r>
              <a:rPr lang="uk-UA" sz="2300" dirty="0" smtClean="0"/>
              <a:t> </a:t>
            </a:r>
            <a:r>
              <a:rPr lang="uk-UA" sz="2300" dirty="0"/>
              <a:t>(ч. 4 ст. 17 Закону № 755):</a:t>
            </a:r>
          </a:p>
          <a:p>
            <a:pPr lvl="0" fontAlgn="base">
              <a:spcBef>
                <a:spcPts val="600"/>
              </a:spcBef>
            </a:pPr>
            <a:r>
              <a:rPr lang="uk-UA" sz="2300" b="1" dirty="0"/>
              <a:t>заява </a:t>
            </a:r>
            <a:r>
              <a:rPr lang="uk-UA" sz="2300" dirty="0"/>
              <a:t>про держреєстрацію змін до відомостей про юрособу, що містяться в ЄДР (</a:t>
            </a:r>
            <a:r>
              <a:rPr lang="uk-UA" sz="2300" b="1" dirty="0"/>
              <a:t>форма 2</a:t>
            </a:r>
            <a:r>
              <a:rPr lang="uk-UA" sz="2300" dirty="0"/>
              <a:t>, затверджена </a:t>
            </a:r>
            <a:r>
              <a:rPr lang="uk-UA" sz="2300" u="sng" dirty="0"/>
              <a:t>наказом Мін’юсту від 18.11.2016 № 3268/5</a:t>
            </a:r>
            <a:r>
              <a:rPr lang="uk-UA" sz="2300" dirty="0"/>
              <a:t>);</a:t>
            </a:r>
          </a:p>
          <a:p>
            <a:pPr lvl="0" fontAlgn="base">
              <a:spcBef>
                <a:spcPts val="600"/>
              </a:spcBef>
            </a:pPr>
            <a:r>
              <a:rPr lang="uk-UA" sz="2300" b="1" dirty="0"/>
              <a:t>структура власності </a:t>
            </a:r>
            <a:r>
              <a:rPr lang="uk-UA" sz="2300" dirty="0"/>
              <a:t>за формою та змістом, визначеним законодавством;</a:t>
            </a:r>
          </a:p>
          <a:p>
            <a:pPr lvl="0" fontAlgn="base">
              <a:spcBef>
                <a:spcPts val="600"/>
              </a:spcBef>
            </a:pPr>
            <a:r>
              <a:rPr lang="uk-UA" sz="2300" b="1" dirty="0"/>
              <a:t>виписка,</a:t>
            </a:r>
            <a:r>
              <a:rPr lang="uk-UA" sz="2300" dirty="0"/>
              <a:t> </a:t>
            </a:r>
            <a:r>
              <a:rPr lang="uk-UA" sz="2300" b="1" dirty="0"/>
              <a:t>витяг</a:t>
            </a:r>
            <a:r>
              <a:rPr lang="uk-UA" sz="2300" dirty="0"/>
              <a:t> </a:t>
            </a:r>
            <a:r>
              <a:rPr lang="uk-UA" sz="2300" b="1" dirty="0"/>
              <a:t>або інший документ із торгового, банківського, судового реєстру </a:t>
            </a:r>
            <a:r>
              <a:rPr lang="uk-UA" sz="2300" dirty="0"/>
              <a:t>тощо, що підтверджує реєстрацію юрособи-нерезидента в країні її місцезнаходження, якщо засновником підприємства є юрособа-нерезидент;</a:t>
            </a:r>
          </a:p>
          <a:p>
            <a:pPr lvl="0" fontAlgn="base">
              <a:spcBef>
                <a:spcPts val="600"/>
              </a:spcBef>
            </a:pPr>
            <a:r>
              <a:rPr lang="uk-UA" sz="2300" b="1" dirty="0"/>
              <a:t>копія документа, що засвідчує особу та підтверджує громадянство </a:t>
            </a:r>
            <a:r>
              <a:rPr lang="uk-UA" sz="2300" dirty="0"/>
              <a:t>(підданство) </a:t>
            </a:r>
            <a:r>
              <a:rPr lang="uk-UA" sz="2300" b="1" dirty="0"/>
              <a:t>особи, яка є бенефіціаром </a:t>
            </a:r>
            <a:r>
              <a:rPr lang="uk-UA" sz="2300" dirty="0"/>
              <a:t>юрособи (нотаріально посвідчена або засвідчена кваліфікованим електронним підписом особи, уповноваженої на подання документів для держреєстрації, крім випадків, якщо такий документ оформлений із застосуванням засобів Єдиного державного демографічного </a:t>
            </a:r>
            <a:r>
              <a:rPr lang="uk-UA" sz="2300" dirty="0" err="1"/>
              <a:t>реєстра</a:t>
            </a:r>
            <a:r>
              <a:rPr lang="uk-UA" sz="2300" dirty="0"/>
              <a:t> – для громадян України</a:t>
            </a:r>
            <a:r>
              <a:rPr lang="uk-UA" sz="2300" dirty="0" smtClean="0"/>
              <a:t>)</a:t>
            </a:r>
            <a:endParaRPr lang="uk-UA" sz="2300" dirty="0"/>
          </a:p>
          <a:p>
            <a:pPr marL="0" indent="0">
              <a:lnSpc>
                <a:spcPct val="100000"/>
              </a:lnSpc>
              <a:spcBef>
                <a:spcPts val="1200"/>
              </a:spcBef>
              <a:buNone/>
              <a:defRPr/>
            </a:pPr>
            <a:endParaRPr lang="uk-UA" sz="2400" dirty="0" smtClean="0">
              <a:solidFill>
                <a:srgbClr val="0070C0"/>
              </a:solidFill>
            </a:endParaRPr>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ПОДАННЯ ВІДОМОСТЕЙ ПРО БЕНЕФІЦІАРІВ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35</a:t>
            </a:fld>
            <a:endParaRPr lang="uk-UA"/>
          </a:p>
        </p:txBody>
      </p:sp>
    </p:spTree>
    <p:extLst>
      <p:ext uri="{BB962C8B-B14F-4D97-AF65-F5344CB8AC3E}">
        <p14:creationId xmlns:p14="http://schemas.microsoft.com/office/powerpoint/2010/main" val="35345221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968552"/>
          </a:xfrm>
          <a:prstGeom prst="rect">
            <a:avLst/>
          </a:prstGeom>
          <a:ln>
            <a:noFill/>
          </a:ln>
        </p:spPr>
        <p:txBody>
          <a:bodyPr>
            <a:noAutofit/>
          </a:bodyPr>
          <a:lstStyle/>
          <a:p>
            <a:pPr marL="0" indent="0" fontAlgn="base">
              <a:buNone/>
            </a:pPr>
            <a:r>
              <a:rPr lang="uk-UA" sz="2400" b="1" i="1" dirty="0" smtClean="0"/>
              <a:t>Як </a:t>
            </a:r>
            <a:r>
              <a:rPr lang="uk-UA" sz="2400" b="1" i="1" dirty="0"/>
              <a:t>має бути складена структура власності для подання цього документа держреєстратору?</a:t>
            </a:r>
            <a:endParaRPr lang="uk-UA" sz="2400" dirty="0"/>
          </a:p>
          <a:p>
            <a:pPr marL="0" indent="0" fontAlgn="base">
              <a:buNone/>
            </a:pPr>
            <a:r>
              <a:rPr lang="uk-UA" sz="2400" dirty="0"/>
              <a:t>Під час складання структури власності, а також визначення бенефіціарів слід керуватися:</a:t>
            </a:r>
          </a:p>
          <a:p>
            <a:pPr lvl="0" fontAlgn="base"/>
            <a:r>
              <a:rPr lang="uk-UA" sz="2400" dirty="0"/>
              <a:t>Положенням про форму та зміст структури власності, затвердженим наказом Мінфіну від 19.03.2021 № </a:t>
            </a:r>
            <a:r>
              <a:rPr lang="uk-UA" sz="2400" dirty="0" smtClean="0"/>
              <a:t>163;</a:t>
            </a:r>
            <a:endParaRPr lang="uk-UA" sz="2400" dirty="0"/>
          </a:p>
          <a:p>
            <a:pPr lvl="0" fontAlgn="base"/>
            <a:r>
              <a:rPr lang="uk-UA" sz="2400" dirty="0"/>
              <a:t>Методологією визначення юридичною особою кінцевого бенефіціарного власника, затвердженою постановою КМУ та НБУ від 19.09.2023 № 1011.</a:t>
            </a:r>
          </a:p>
          <a:p>
            <a:pPr marL="0" indent="0" fontAlgn="base">
              <a:buNone/>
            </a:pPr>
            <a:r>
              <a:rPr lang="uk-UA" sz="2400" b="1" dirty="0" smtClean="0"/>
              <a:t>Зразки</a:t>
            </a:r>
            <a:r>
              <a:rPr lang="uk-UA" sz="2400" b="1" dirty="0"/>
              <a:t> </a:t>
            </a:r>
            <a:r>
              <a:rPr lang="uk-UA" sz="2400" dirty="0"/>
              <a:t>складання структури власності можна знайти на сайті </a:t>
            </a:r>
            <a:r>
              <a:rPr lang="uk-UA" sz="2400" dirty="0" smtClean="0"/>
              <a:t>Мінфіну за посиланням </a:t>
            </a:r>
            <a:r>
              <a:rPr lang="en-US" sz="2400" dirty="0">
                <a:hlinkClick r:id="rId2"/>
              </a:rPr>
              <a:t>https://</a:t>
            </a:r>
            <a:r>
              <a:rPr lang="en-US" sz="2400" dirty="0" smtClean="0">
                <a:hlinkClick r:id="rId2"/>
              </a:rPr>
              <a:t>mof.gov.ua/uk/struktura_vlasnosti_iuridichnoi_osobi-517</a:t>
            </a:r>
            <a:r>
              <a:rPr lang="uk-UA" sz="2400" dirty="0" smtClean="0"/>
              <a:t> </a:t>
            </a:r>
            <a:endParaRPr lang="uk-UA" sz="2400" dirty="0"/>
          </a:p>
          <a:p>
            <a:pPr marL="0" indent="0" fontAlgn="base">
              <a:buNone/>
            </a:pPr>
            <a:r>
              <a:rPr lang="uk-UA" sz="2300" dirty="0" smtClean="0"/>
              <a:t>Також Мінфін інформує, що стосовно практичних питань застосування Положення № 163 можна подати йому електронне звернення за адресою: </a:t>
            </a:r>
            <a:r>
              <a:rPr lang="uk-UA" sz="2300" dirty="0" smtClean="0">
                <a:hlinkClick r:id="rId3"/>
              </a:rPr>
              <a:t>infomf@minfin.gov.ua</a:t>
            </a:r>
            <a:r>
              <a:rPr lang="uk-UA" sz="2300" dirty="0" smtClean="0"/>
              <a:t> </a:t>
            </a:r>
          </a:p>
          <a:p>
            <a:pPr marL="0" indent="0">
              <a:lnSpc>
                <a:spcPct val="100000"/>
              </a:lnSpc>
              <a:spcBef>
                <a:spcPts val="1200"/>
              </a:spcBef>
              <a:buNone/>
              <a:defRPr/>
            </a:pPr>
            <a:endParaRPr lang="uk-UA" sz="2400" dirty="0" smtClean="0">
              <a:solidFill>
                <a:srgbClr val="0070C0"/>
              </a:solidFill>
            </a:endParaRPr>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smtClean="0">
                <a:solidFill>
                  <a:srgbClr val="0070C0"/>
                </a:solidFill>
                <a:latin typeface="Arial" panose="020B0604020202020204" pitchFamily="34" charset="0"/>
                <a:cs typeface="Arial" panose="020B0604020202020204" pitchFamily="34" charset="0"/>
              </a:rPr>
              <a:t>ПОДАННЯ ВІДОМОСТЕЙ ПРО БЕНЕФІЦІАРІВ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36</a:t>
            </a:fld>
            <a:endParaRPr lang="uk-UA"/>
          </a:p>
        </p:txBody>
      </p:sp>
    </p:spTree>
    <p:extLst>
      <p:ext uri="{BB962C8B-B14F-4D97-AF65-F5344CB8AC3E}">
        <p14:creationId xmlns:p14="http://schemas.microsoft.com/office/powerpoint/2010/main" val="3489447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7804" y="2581901"/>
            <a:ext cx="11360800" cy="1927219"/>
          </a:xfrm>
          <a:prstGeom prst="rect">
            <a:avLst/>
          </a:prstGeom>
        </p:spPr>
        <p:txBody>
          <a:bodyPr spcFirstLastPara="1" vert="horz" wrap="square" lIns="121900" tIns="121900" rIns="121900" bIns="121900" rtlCol="0" anchor="t" anchorCtr="0">
            <a:noAutofit/>
          </a:bodyPr>
          <a:lstStyle/>
          <a:p>
            <a:pPr lvl="0" algn="ctr"/>
            <a:r>
              <a:rPr lang="ru-RU" sz="4800" dirty="0"/>
              <a:t>ДПС буде створено </a:t>
            </a:r>
            <a:r>
              <a:rPr lang="uk-UA" sz="4800" dirty="0" smtClean="0"/>
              <a:t>перелік платників з найвищими податковими ризиками</a:t>
            </a:r>
            <a:endParaRPr lang="uk-UA" sz="4800" dirty="0"/>
          </a:p>
        </p:txBody>
      </p:sp>
      <p:sp>
        <p:nvSpPr>
          <p:cNvPr id="2" name="Прямоугольник 1"/>
          <p:cNvSpPr/>
          <p:nvPr/>
        </p:nvSpPr>
        <p:spPr>
          <a:xfrm>
            <a:off x="6661264" y="116111"/>
            <a:ext cx="6129251" cy="1884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chemeClr val="bg1"/>
                </a:solidFill>
              </a:rPr>
              <a:t>www.webbuh.com  +38 067 618 26 18</a:t>
            </a:r>
            <a:endParaRPr lang="ru-RU" sz="2400" dirty="0">
              <a:solidFill>
                <a:schemeClr val="bg1"/>
              </a:solidFill>
            </a:endParaRPr>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600" y="33253"/>
            <a:ext cx="809107" cy="354140"/>
          </a:xfrm>
          <a:prstGeom prst="rect">
            <a:avLst/>
          </a:prstGeom>
        </p:spPr>
      </p:pic>
      <p:sp>
        <p:nvSpPr>
          <p:cNvPr id="4" name="Номер слайда 3"/>
          <p:cNvSpPr>
            <a:spLocks noGrp="1"/>
          </p:cNvSpPr>
          <p:nvPr>
            <p:ph type="sldNum" idx="12"/>
          </p:nvPr>
        </p:nvSpPr>
        <p:spPr/>
        <p:txBody>
          <a:bodyPr/>
          <a:lstStyle/>
          <a:p>
            <a:fld id="{00000000-1234-1234-1234-123412341234}" type="slidenum">
              <a:rPr lang="ru" smtClean="0"/>
              <a:pPr/>
              <a:t>37</a:t>
            </a:fld>
            <a:endParaRPr lang="ru"/>
          </a:p>
        </p:txBody>
      </p:sp>
    </p:spTree>
    <p:extLst>
      <p:ext uri="{BB962C8B-B14F-4D97-AF65-F5344CB8AC3E}">
        <p14:creationId xmlns:p14="http://schemas.microsoft.com/office/powerpoint/2010/main" val="35018256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79376" y="1124744"/>
            <a:ext cx="11064773" cy="4320480"/>
          </a:xfrm>
          <a:prstGeom prst="rect">
            <a:avLst/>
          </a:prstGeom>
          <a:ln>
            <a:noFill/>
          </a:ln>
        </p:spPr>
        <p:txBody>
          <a:bodyPr>
            <a:noAutofit/>
          </a:bodyPr>
          <a:lstStyle/>
          <a:p>
            <a:pPr marL="0" indent="0">
              <a:lnSpc>
                <a:spcPct val="100000"/>
              </a:lnSpc>
              <a:spcBef>
                <a:spcPts val="1200"/>
              </a:spcBef>
              <a:buNone/>
              <a:defRPr/>
            </a:pPr>
            <a:r>
              <a:rPr lang="uk-UA" b="1" dirty="0" smtClean="0">
                <a:solidFill>
                  <a:srgbClr val="FF0000"/>
                </a:solidFill>
              </a:rPr>
              <a:t>Комплаєнс </a:t>
            </a:r>
            <a:r>
              <a:rPr lang="uk-UA" dirty="0"/>
              <a:t>(</a:t>
            </a:r>
            <a:r>
              <a:rPr lang="uk-UA" b="1" i="1" dirty="0"/>
              <a:t>від. англ. </a:t>
            </a:r>
            <a:r>
              <a:rPr lang="uk-UA" b="1" i="1" dirty="0" smtClean="0"/>
              <a:t>– </a:t>
            </a:r>
            <a:r>
              <a:rPr lang="en-US" b="1" i="1" dirty="0" smtClean="0"/>
              <a:t>compliance</a:t>
            </a:r>
            <a:r>
              <a:rPr lang="uk-UA" b="1" i="1" dirty="0" smtClean="0"/>
              <a:t> -  відповідність</a:t>
            </a:r>
            <a:r>
              <a:rPr lang="ru-RU" b="1" i="1" dirty="0" smtClean="0"/>
              <a:t> </a:t>
            </a:r>
            <a:r>
              <a:rPr lang="uk-UA" b="1" i="1" dirty="0" smtClean="0"/>
              <a:t>будь-яким внутрішнім або зовнішнім вимогам чи нормам) </a:t>
            </a:r>
            <a:r>
              <a:rPr lang="uk-UA" dirty="0" smtClean="0"/>
              <a:t>- це ступінь виконання платниками податків своїх зобов'язань </a:t>
            </a:r>
            <a:r>
              <a:rPr lang="uk-UA" b="1" dirty="0" smtClean="0"/>
              <a:t>добровільно або через зусилля податкової адміністрації, </a:t>
            </a:r>
            <a:r>
              <a:rPr lang="uk-UA" dirty="0" smtClean="0"/>
              <a:t>спрямовані на забезпечення виконання зобов'язань платниками податків.</a:t>
            </a:r>
          </a:p>
          <a:p>
            <a:pPr marL="0" indent="0">
              <a:lnSpc>
                <a:spcPct val="100000"/>
              </a:lnSpc>
              <a:spcBef>
                <a:spcPts val="1200"/>
              </a:spcBef>
              <a:buNone/>
              <a:defRPr/>
            </a:pPr>
            <a:r>
              <a:rPr lang="uk-UA" dirty="0" smtClean="0"/>
              <a:t>Високий рівень комплаєнсу напряму пов'язаний з рівнем довіри </a:t>
            </a:r>
            <a:r>
              <a:rPr lang="uk-UA" dirty="0"/>
              <a:t>населення до податкової системи та її адміністрування. Рівень податкового комплаєнсу, який спостерігають адміністрації, </a:t>
            </a:r>
            <a:r>
              <a:rPr lang="uk-UA" u="sng" dirty="0"/>
              <a:t>є загальним результатом поведінки платників </a:t>
            </a:r>
            <a:r>
              <a:rPr lang="uk-UA" u="sng" dirty="0" smtClean="0"/>
              <a:t>податків</a:t>
            </a:r>
          </a:p>
        </p:txBody>
      </p:sp>
      <p:sp>
        <p:nvSpPr>
          <p:cNvPr id="6" name="Заголовок 1"/>
          <p:cNvSpPr txBox="1">
            <a:spLocks/>
          </p:cNvSpPr>
          <p:nvPr/>
        </p:nvSpPr>
        <p:spPr bwMode="auto">
          <a:xfrm>
            <a:off x="0"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a:solidFill>
                  <a:srgbClr val="0070C0"/>
                </a:solidFill>
                <a:latin typeface="Arial" panose="020B0604020202020204" pitchFamily="34" charset="0"/>
                <a:cs typeface="Arial" panose="020B0604020202020204" pitchFamily="34" charset="0"/>
              </a:rPr>
              <a:t>ЩО ТАКЕ </a:t>
            </a:r>
            <a:r>
              <a:rPr lang="uk-UA" sz="2800" b="1" dirty="0" smtClean="0">
                <a:solidFill>
                  <a:srgbClr val="0070C0"/>
                </a:solidFill>
                <a:latin typeface="Arial" panose="020B0604020202020204" pitchFamily="34" charset="0"/>
                <a:cs typeface="Arial" panose="020B0604020202020204" pitchFamily="34" charset="0"/>
              </a:rPr>
              <a:t>КОМПЛАЄНС</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38</a:t>
            </a:fld>
            <a:endParaRPr lang="uk-UA"/>
          </a:p>
        </p:txBody>
      </p:sp>
    </p:spTree>
    <p:extLst>
      <p:ext uri="{BB962C8B-B14F-4D97-AF65-F5344CB8AC3E}">
        <p14:creationId xmlns:p14="http://schemas.microsoft.com/office/powerpoint/2010/main" val="23310804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79376" y="1268760"/>
            <a:ext cx="11064773" cy="4680520"/>
          </a:xfrm>
          <a:prstGeom prst="rect">
            <a:avLst/>
          </a:prstGeom>
          <a:ln>
            <a:noFill/>
          </a:ln>
        </p:spPr>
        <p:txBody>
          <a:bodyPr>
            <a:noAutofit/>
          </a:bodyPr>
          <a:lstStyle/>
          <a:p>
            <a:pPr>
              <a:lnSpc>
                <a:spcPct val="100000"/>
              </a:lnSpc>
              <a:spcBef>
                <a:spcPts val="1200"/>
              </a:spcBef>
              <a:defRPr/>
            </a:pPr>
            <a:r>
              <a:rPr lang="uk-UA" dirty="0" smtClean="0"/>
              <a:t>Більшість </a:t>
            </a:r>
            <a:r>
              <a:rPr lang="uk-UA" dirty="0"/>
              <a:t>платників податків </a:t>
            </a:r>
            <a:r>
              <a:rPr lang="uk-UA" i="1" dirty="0"/>
              <a:t>хочуть виконувати вимоги і зроблять це, якщо їм нададуть інформацію, необхідну для повного виконання</a:t>
            </a:r>
            <a:r>
              <a:rPr lang="uk-UA" dirty="0"/>
              <a:t>. </a:t>
            </a:r>
            <a:endParaRPr lang="uk-UA" dirty="0" smtClean="0"/>
          </a:p>
          <a:p>
            <a:pPr>
              <a:lnSpc>
                <a:spcPct val="100000"/>
              </a:lnSpc>
              <a:spcBef>
                <a:spcPts val="1200"/>
              </a:spcBef>
              <a:defRPr/>
            </a:pPr>
            <a:r>
              <a:rPr lang="uk-UA" dirty="0" smtClean="0"/>
              <a:t>Менша </a:t>
            </a:r>
            <a:r>
              <a:rPr lang="uk-UA" dirty="0"/>
              <a:t>частка платників податків </a:t>
            </a:r>
            <a:r>
              <a:rPr lang="uk-UA" i="1" dirty="0"/>
              <a:t>вирішить не дотримуватися існуючих вимог податкового законодавства, </a:t>
            </a:r>
            <a:r>
              <a:rPr lang="uk-UA" dirty="0"/>
              <a:t>але навмисне ухилення від сплати податків не є єдиною причиною недотримання існуючих вимог / </a:t>
            </a:r>
            <a:r>
              <a:rPr lang="uk-UA" dirty="0">
                <a:solidFill>
                  <a:srgbClr val="FF0000"/>
                </a:solidFill>
              </a:rPr>
              <a:t>некомплаєнсу (</a:t>
            </a:r>
            <a:r>
              <a:rPr lang="en-US" dirty="0">
                <a:solidFill>
                  <a:srgbClr val="FF0000"/>
                </a:solidFill>
              </a:rPr>
              <a:t>noncompliance). </a:t>
            </a:r>
            <a:r>
              <a:rPr lang="uk-UA" dirty="0"/>
              <a:t>Необачність, незнання існуючих вимог щодо податкових зобов'язань та їх неправильне розуміння також сприяють поширенню спотвореної звітності. Недоліки в організації податкової системи та погане адміністрування також призводять до </a:t>
            </a:r>
            <a:r>
              <a:rPr lang="uk-UA" dirty="0" smtClean="0">
                <a:solidFill>
                  <a:srgbClr val="FF0000"/>
                </a:solidFill>
              </a:rPr>
              <a:t>некомплаєнсу</a:t>
            </a:r>
            <a:endParaRPr lang="uk-UA" dirty="0">
              <a:solidFill>
                <a:srgbClr val="FF0000"/>
              </a:solidFill>
            </a:endParaRPr>
          </a:p>
        </p:txBody>
      </p:sp>
      <p:sp>
        <p:nvSpPr>
          <p:cNvPr id="6" name="Заголовок 1"/>
          <p:cNvSpPr txBox="1">
            <a:spLocks/>
          </p:cNvSpPr>
          <p:nvPr/>
        </p:nvSpPr>
        <p:spPr bwMode="auto">
          <a:xfrm>
            <a:off x="0"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dirty="0">
                <a:solidFill>
                  <a:srgbClr val="0070C0"/>
                </a:solidFill>
                <a:latin typeface="Arial" panose="020B0604020202020204" pitchFamily="34" charset="0"/>
                <a:cs typeface="Arial" panose="020B0604020202020204" pitchFamily="34" charset="0"/>
              </a:rPr>
              <a:t>ЩО ТАКЕ </a:t>
            </a:r>
            <a:r>
              <a:rPr lang="uk-UA" sz="2800" b="1" dirty="0" smtClean="0">
                <a:solidFill>
                  <a:srgbClr val="0070C0"/>
                </a:solidFill>
                <a:latin typeface="Arial" panose="020B0604020202020204" pitchFamily="34" charset="0"/>
                <a:cs typeface="Arial" panose="020B0604020202020204" pitchFamily="34" charset="0"/>
              </a:rPr>
              <a:t>КОМПЛАЄНС</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39</a:t>
            </a:fld>
            <a:endParaRPr lang="uk-UA"/>
          </a:p>
        </p:txBody>
      </p:sp>
    </p:spTree>
    <p:extLst>
      <p:ext uri="{BB962C8B-B14F-4D97-AF65-F5344CB8AC3E}">
        <p14:creationId xmlns:p14="http://schemas.microsoft.com/office/powerpoint/2010/main" val="62229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7804" y="2581901"/>
            <a:ext cx="11360800" cy="847099"/>
          </a:xfrm>
          <a:prstGeom prst="rect">
            <a:avLst/>
          </a:prstGeom>
        </p:spPr>
        <p:txBody>
          <a:bodyPr spcFirstLastPara="1" vert="horz" wrap="square" lIns="121900" tIns="121900" rIns="121900" bIns="121900" rtlCol="0" anchor="t" anchorCtr="0">
            <a:noAutofit/>
          </a:bodyPr>
          <a:lstStyle/>
          <a:p>
            <a:pPr lvl="0" algn="ctr"/>
            <a:r>
              <a:rPr lang="uk-UA" sz="5333" dirty="0"/>
              <a:t>П</a:t>
            </a:r>
            <a:r>
              <a:rPr lang="uk-UA" sz="5333" dirty="0" smtClean="0"/>
              <a:t>ідвищення податків з 1 жовтня</a:t>
            </a:r>
            <a:endParaRPr lang="uk-UA" sz="5333" dirty="0"/>
          </a:p>
        </p:txBody>
      </p:sp>
      <p:sp>
        <p:nvSpPr>
          <p:cNvPr id="2" name="Прямоугольник 1"/>
          <p:cNvSpPr/>
          <p:nvPr/>
        </p:nvSpPr>
        <p:spPr>
          <a:xfrm>
            <a:off x="6661264" y="116111"/>
            <a:ext cx="6129251" cy="1884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chemeClr val="bg1"/>
                </a:solidFill>
              </a:rPr>
              <a:t>www.webbuh.com  +38 067 618 26 18</a:t>
            </a:r>
            <a:endParaRPr lang="ru-RU" sz="2400" dirty="0">
              <a:solidFill>
                <a:schemeClr val="bg1"/>
              </a:solidFill>
            </a:endParaRPr>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600" y="33253"/>
            <a:ext cx="809107" cy="354140"/>
          </a:xfrm>
          <a:prstGeom prst="rect">
            <a:avLst/>
          </a:prstGeom>
        </p:spPr>
      </p:pic>
      <p:sp>
        <p:nvSpPr>
          <p:cNvPr id="4" name="Номер слайда 3"/>
          <p:cNvSpPr>
            <a:spLocks noGrp="1"/>
          </p:cNvSpPr>
          <p:nvPr>
            <p:ph type="sldNum" idx="12"/>
          </p:nvPr>
        </p:nvSpPr>
        <p:spPr/>
        <p:txBody>
          <a:bodyPr/>
          <a:lstStyle/>
          <a:p>
            <a:fld id="{00000000-1234-1234-1234-123412341234}" type="slidenum">
              <a:rPr lang="ru" smtClean="0"/>
              <a:pPr/>
              <a:t>4</a:t>
            </a:fld>
            <a:endParaRPr lang="ru"/>
          </a:p>
        </p:txBody>
      </p:sp>
    </p:spTree>
    <p:extLst>
      <p:ext uri="{BB962C8B-B14F-4D97-AF65-F5344CB8AC3E}">
        <p14:creationId xmlns:p14="http://schemas.microsoft.com/office/powerpoint/2010/main" val="36194276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4"/>
            <a:ext cx="11064773" cy="4678797"/>
          </a:xfrm>
          <a:prstGeom prst="rect">
            <a:avLst/>
          </a:prstGeom>
          <a:ln>
            <a:noFill/>
          </a:ln>
        </p:spPr>
        <p:txBody>
          <a:bodyPr>
            <a:noAutofit/>
          </a:bodyPr>
          <a:lstStyle/>
          <a:p>
            <a:pPr marL="0" indent="0">
              <a:lnSpc>
                <a:spcPct val="100000"/>
              </a:lnSpc>
              <a:spcBef>
                <a:spcPts val="1200"/>
              </a:spcBef>
              <a:buNone/>
              <a:defRPr/>
            </a:pPr>
            <a:r>
              <a:rPr lang="uk-UA" sz="2667" dirty="0" smtClean="0"/>
              <a:t>Між</a:t>
            </a:r>
            <a:r>
              <a:rPr lang="uk-UA" sz="2667" dirty="0" smtClean="0"/>
              <a:t>народні докум</a:t>
            </a:r>
            <a:r>
              <a:rPr lang="uk-UA" sz="2667" dirty="0" smtClean="0"/>
              <a:t>енти щодо податкового </a:t>
            </a:r>
            <a:r>
              <a:rPr lang="uk-UA" sz="2667" dirty="0" err="1" smtClean="0"/>
              <a:t>комплаенсу</a:t>
            </a:r>
            <a:endParaRPr lang="uk-UA" sz="2667" dirty="0" smtClean="0"/>
          </a:p>
          <a:p>
            <a:pPr>
              <a:lnSpc>
                <a:spcPct val="100000"/>
              </a:lnSpc>
              <a:spcBef>
                <a:spcPts val="1200"/>
              </a:spcBef>
              <a:defRPr/>
            </a:pPr>
            <a:r>
              <a:rPr lang="uk-UA" sz="2667" dirty="0" smtClean="0"/>
              <a:t>Практичне керівництво </a:t>
            </a:r>
            <a:r>
              <a:rPr lang="uk-UA" sz="2667" dirty="0"/>
              <a:t>ОЕСР 2004 року «Управління </a:t>
            </a:r>
            <a:r>
              <a:rPr lang="uk-UA" sz="2667" dirty="0" err="1"/>
              <a:t>комплаєнс</a:t>
            </a:r>
            <a:r>
              <a:rPr lang="uk-UA" sz="2667" dirty="0"/>
              <a:t>-ризиками, управління та розвиток комплаєнсу» (</a:t>
            </a:r>
            <a:r>
              <a:rPr lang="en-US" sz="2667" dirty="0"/>
              <a:t>OECD Guidance Note. 2004. «Compliance Risk Management, Managing and Improving Compliance». Forum on Tax Administration Compliance Sub-group, Paris</a:t>
            </a:r>
            <a:r>
              <a:rPr lang="en-US" sz="2667" dirty="0" smtClean="0"/>
              <a:t>)</a:t>
            </a:r>
            <a:endParaRPr lang="uk-UA" sz="2667" dirty="0" smtClean="0"/>
          </a:p>
          <a:p>
            <a:pPr>
              <a:lnSpc>
                <a:spcPct val="100000"/>
              </a:lnSpc>
              <a:spcBef>
                <a:spcPts val="1200"/>
              </a:spcBef>
              <a:defRPr/>
            </a:pPr>
            <a:r>
              <a:rPr lang="uk-UA" sz="2667" dirty="0" smtClean="0"/>
              <a:t>Технічна записка </a:t>
            </a:r>
            <a:r>
              <a:rPr lang="uk-UA" sz="2667" dirty="0"/>
              <a:t>МВФ 2022 року «Адміністрування доходів: Структура (Система) управління </a:t>
            </a:r>
            <a:r>
              <a:rPr lang="uk-UA" sz="2667" dirty="0" err="1"/>
              <a:t>комплаєнс</a:t>
            </a:r>
            <a:r>
              <a:rPr lang="uk-UA" sz="2667" dirty="0"/>
              <a:t>-ризиками для підвищення ефективності надходження доходів» (</a:t>
            </a:r>
            <a:r>
              <a:rPr lang="en-US" sz="2667" dirty="0"/>
              <a:t>IMF. 2022. «Revenue Administration: Compliance Risk Management Framework to Drive Revenue Performance». TNM/2022/005).</a:t>
            </a:r>
            <a:endParaRPr lang="uk-UA" sz="2667"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МІЖНАРОДНІ ДОКУМЕНТИ ЩОДО ПОДАТКОВОГО КОМПЛАЕНСУ</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40</a:t>
            </a:fld>
            <a:endParaRPr lang="uk-UA"/>
          </a:p>
        </p:txBody>
      </p:sp>
    </p:spTree>
    <p:extLst>
      <p:ext uri="{BB962C8B-B14F-4D97-AF65-F5344CB8AC3E}">
        <p14:creationId xmlns:p14="http://schemas.microsoft.com/office/powerpoint/2010/main" val="12556629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31827" y="1700808"/>
            <a:ext cx="11064773" cy="4392488"/>
          </a:xfrm>
          <a:prstGeom prst="rect">
            <a:avLst/>
          </a:prstGeom>
          <a:ln>
            <a:noFill/>
          </a:ln>
        </p:spPr>
        <p:txBody>
          <a:bodyPr>
            <a:noAutofit/>
          </a:bodyPr>
          <a:lstStyle/>
          <a:p>
            <a:pPr marL="0" indent="0">
              <a:lnSpc>
                <a:spcPct val="100000"/>
              </a:lnSpc>
              <a:spcBef>
                <a:spcPts val="1200"/>
              </a:spcBef>
              <a:buNone/>
              <a:defRPr/>
            </a:pPr>
            <a:r>
              <a:rPr lang="uk-UA" sz="2667" dirty="0" smtClean="0"/>
              <a:t>На </a:t>
            </a:r>
            <a:r>
              <a:rPr lang="uk-UA" sz="2667" dirty="0"/>
              <a:t>виконання Національної стратегії доходів до 2030 року </a:t>
            </a:r>
            <a:r>
              <a:rPr lang="uk-UA" sz="2667" dirty="0" smtClean="0">
                <a:solidFill>
                  <a:srgbClr val="0070C0"/>
                </a:solidFill>
              </a:rPr>
              <a:t>постановою КМУ від </a:t>
            </a:r>
            <a:r>
              <a:rPr lang="uk-UA" sz="2667" dirty="0">
                <a:solidFill>
                  <a:srgbClr val="0070C0"/>
                </a:solidFill>
              </a:rPr>
              <a:t>25.07.2024 № </a:t>
            </a:r>
            <a:r>
              <a:rPr lang="uk-UA" sz="2667" dirty="0" smtClean="0">
                <a:solidFill>
                  <a:srgbClr val="0070C0"/>
                </a:solidFill>
              </a:rPr>
              <a:t>854 </a:t>
            </a:r>
            <a:r>
              <a:rPr lang="uk-UA" sz="2667" dirty="0" smtClean="0"/>
              <a:t>затверджено </a:t>
            </a:r>
            <a:r>
              <a:rPr lang="uk-UA" sz="2667" b="1" dirty="0" smtClean="0"/>
              <a:t>Порядок реалізації </a:t>
            </a:r>
            <a:r>
              <a:rPr lang="uk-UA" sz="2667" b="1" dirty="0"/>
              <a:t>експериментального проєкту щодо функціонування системи управління податковими ризиками (</a:t>
            </a:r>
            <a:r>
              <a:rPr lang="uk-UA" sz="2667" b="1" dirty="0" err="1"/>
              <a:t>комплаєнс</a:t>
            </a:r>
            <a:r>
              <a:rPr lang="uk-UA" sz="2667" b="1" dirty="0"/>
              <a:t>-ризиками) в </a:t>
            </a:r>
            <a:r>
              <a:rPr lang="uk-UA" sz="2667" b="1" dirty="0" smtClean="0"/>
              <a:t>ДПС.</a:t>
            </a:r>
          </a:p>
          <a:p>
            <a:pPr marL="0" indent="0">
              <a:lnSpc>
                <a:spcPct val="100000"/>
              </a:lnSpc>
              <a:spcBef>
                <a:spcPts val="1200"/>
              </a:spcBef>
              <a:buNone/>
              <a:defRPr/>
            </a:pPr>
            <a:r>
              <a:rPr lang="uk-UA" sz="2667" dirty="0" smtClean="0"/>
              <a:t>Зазначений Порядок </a:t>
            </a:r>
            <a:r>
              <a:rPr lang="uk-UA" sz="2667" dirty="0"/>
              <a:t>передбачає впровадження в організацію та діяльність </a:t>
            </a:r>
            <a:r>
              <a:rPr lang="uk-UA" sz="2667" dirty="0" smtClean="0"/>
              <a:t>ДПС </a:t>
            </a:r>
            <a:r>
              <a:rPr lang="uk-UA" sz="2667" dirty="0"/>
              <a:t>міжнародних підходів до управління, що ґрунтуються на управлінні податковими ризиками (комплаєнс-ризиками), з метою підвищення рівня дотримання платниками податків своїх податкових </a:t>
            </a:r>
            <a:r>
              <a:rPr lang="uk-UA" sz="2667" dirty="0" smtClean="0"/>
              <a:t>обов’язків</a:t>
            </a:r>
          </a:p>
          <a:p>
            <a:pPr marL="0" indent="0">
              <a:lnSpc>
                <a:spcPct val="100000"/>
              </a:lnSpc>
              <a:spcBef>
                <a:spcPts val="1200"/>
              </a:spcBef>
              <a:buNone/>
              <a:defRPr/>
            </a:pPr>
            <a:r>
              <a:rPr lang="ru-RU" sz="2667" dirty="0"/>
              <a:t>Координатором </a:t>
            </a:r>
            <a:r>
              <a:rPr lang="ru-RU" sz="2667" dirty="0" err="1"/>
              <a:t>експериментального</a:t>
            </a:r>
            <a:r>
              <a:rPr lang="ru-RU" sz="2667" dirty="0"/>
              <a:t> проекту є </a:t>
            </a:r>
            <a:r>
              <a:rPr lang="ru-RU" sz="2667" dirty="0" err="1" smtClean="0"/>
              <a:t>Мінфін</a:t>
            </a:r>
            <a:endParaRPr lang="uk-UA" sz="2667"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2600" b="1" dirty="0" smtClean="0">
                <a:solidFill>
                  <a:srgbClr val="0070C0"/>
                </a:solidFill>
                <a:latin typeface="Arial" panose="020B0604020202020204" pitchFamily="34" charset="0"/>
                <a:cs typeface="Arial" panose="020B0604020202020204" pitchFamily="34" charset="0"/>
              </a:rPr>
              <a:t>СИСТЕМУ</a:t>
            </a:r>
            <a:r>
              <a:rPr lang="uk-UA" sz="2600" b="1" dirty="0" smtClean="0">
                <a:solidFill>
                  <a:srgbClr val="0070C0"/>
                </a:solidFill>
                <a:latin typeface="Arial" panose="020B0604020202020204" pitchFamily="34" charset="0"/>
                <a:cs typeface="Arial" panose="020B0604020202020204" pitchFamily="34" charset="0"/>
              </a:rPr>
              <a:t> УПРАВЛІННЯ ПОДАТКОВИМИ РИЗИКАМИ В ДПС</a:t>
            </a:r>
            <a:endParaRPr lang="uk-UA" sz="26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41</a:t>
            </a:fld>
            <a:endParaRPr lang="uk-UA"/>
          </a:p>
        </p:txBody>
      </p:sp>
    </p:spTree>
    <p:extLst>
      <p:ext uri="{BB962C8B-B14F-4D97-AF65-F5344CB8AC3E}">
        <p14:creationId xmlns:p14="http://schemas.microsoft.com/office/powerpoint/2010/main" val="284856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4"/>
            <a:ext cx="11064773" cy="4678797"/>
          </a:xfrm>
          <a:prstGeom prst="rect">
            <a:avLst/>
          </a:prstGeom>
          <a:ln>
            <a:noFill/>
          </a:ln>
        </p:spPr>
        <p:txBody>
          <a:bodyPr>
            <a:noAutofit/>
          </a:bodyPr>
          <a:lstStyle/>
          <a:p>
            <a:pPr marL="0" indent="0">
              <a:lnSpc>
                <a:spcPct val="100000"/>
              </a:lnSpc>
              <a:spcBef>
                <a:spcPts val="1200"/>
              </a:spcBef>
              <a:buNone/>
              <a:defRPr/>
            </a:pPr>
            <a:r>
              <a:rPr lang="uk-UA" sz="2500" dirty="0" smtClean="0"/>
              <a:t>Використання </a:t>
            </a:r>
            <a:r>
              <a:rPr lang="uk-UA" sz="2500" dirty="0"/>
              <a:t>управління комплаєнс-ризиками (</a:t>
            </a:r>
            <a:r>
              <a:rPr lang="en-US" sz="2500" dirty="0"/>
              <a:t>Compliance Risk Management; CRM/</a:t>
            </a:r>
            <a:r>
              <a:rPr lang="uk-UA" sz="2500" dirty="0"/>
              <a:t>УКР) дозволяє країні оптимізувати збір доходів шляхом </a:t>
            </a:r>
            <a:r>
              <a:rPr lang="uk-UA" sz="2500" b="1" dirty="0"/>
              <a:t>виявлення та зосередження ресурсів на найбільш істотних ризиках бази оподаткування</a:t>
            </a:r>
            <a:r>
              <a:rPr lang="uk-UA" sz="2500" dirty="0" smtClean="0"/>
              <a:t>.</a:t>
            </a:r>
          </a:p>
          <a:p>
            <a:pPr marL="0" indent="0" algn="ctr">
              <a:lnSpc>
                <a:spcPct val="100000"/>
              </a:lnSpc>
              <a:spcBef>
                <a:spcPts val="1200"/>
              </a:spcBef>
              <a:buNone/>
              <a:defRPr/>
            </a:pPr>
            <a:r>
              <a:rPr lang="uk-UA" sz="2500" b="1" dirty="0" smtClean="0">
                <a:solidFill>
                  <a:srgbClr val="0070C0"/>
                </a:solidFill>
              </a:rPr>
              <a:t>Основи комплаєнсу -  це чотири ключових зобов'язань платників </a:t>
            </a:r>
          </a:p>
          <a:p>
            <a:pPr marL="457200" indent="-457200">
              <a:lnSpc>
                <a:spcPct val="100000"/>
              </a:lnSpc>
              <a:spcBef>
                <a:spcPts val="1200"/>
              </a:spcBef>
              <a:buFont typeface="+mj-lt"/>
              <a:buAutoNum type="arabicPeriod"/>
              <a:defRPr/>
            </a:pPr>
            <a:r>
              <a:rPr lang="uk-UA" sz="2500" dirty="0" smtClean="0"/>
              <a:t>реєстрація/ </a:t>
            </a:r>
            <a:r>
              <a:rPr lang="uk-UA" sz="2500" dirty="0"/>
              <a:t>взяття на облік, </a:t>
            </a:r>
            <a:endParaRPr lang="uk-UA" sz="2500" dirty="0" smtClean="0"/>
          </a:p>
          <a:p>
            <a:pPr marL="457200" indent="-457200">
              <a:lnSpc>
                <a:spcPct val="100000"/>
              </a:lnSpc>
              <a:spcBef>
                <a:spcPts val="1200"/>
              </a:spcBef>
              <a:buFont typeface="+mj-lt"/>
              <a:buAutoNum type="arabicPeriod"/>
              <a:defRPr/>
            </a:pPr>
            <a:r>
              <a:rPr lang="uk-UA" sz="2500" dirty="0" smtClean="0"/>
              <a:t>вчасне </a:t>
            </a:r>
            <a:r>
              <a:rPr lang="uk-UA" sz="2500" dirty="0"/>
              <a:t>звітування, </a:t>
            </a:r>
            <a:endParaRPr lang="uk-UA" sz="2500" dirty="0" smtClean="0"/>
          </a:p>
          <a:p>
            <a:pPr marL="457200" indent="-457200">
              <a:lnSpc>
                <a:spcPct val="100000"/>
              </a:lnSpc>
              <a:spcBef>
                <a:spcPts val="1200"/>
              </a:spcBef>
              <a:buFont typeface="+mj-lt"/>
              <a:buAutoNum type="arabicPeriod"/>
              <a:defRPr/>
            </a:pPr>
            <a:r>
              <a:rPr lang="uk-UA" sz="2500" dirty="0" smtClean="0"/>
              <a:t>подання </a:t>
            </a:r>
            <a:r>
              <a:rPr lang="uk-UA" sz="2500" dirty="0"/>
              <a:t>правильних показників </a:t>
            </a:r>
            <a:r>
              <a:rPr lang="uk-UA" sz="2500" dirty="0" smtClean="0"/>
              <a:t>звітності</a:t>
            </a:r>
          </a:p>
          <a:p>
            <a:pPr marL="457200" indent="-457200">
              <a:lnSpc>
                <a:spcPct val="100000"/>
              </a:lnSpc>
              <a:spcBef>
                <a:spcPts val="1200"/>
              </a:spcBef>
              <a:buFont typeface="+mj-lt"/>
              <a:buAutoNum type="arabicPeriod"/>
              <a:defRPr/>
            </a:pPr>
            <a:r>
              <a:rPr lang="uk-UA" sz="2500" dirty="0" smtClean="0"/>
              <a:t>своєчасна сплата </a:t>
            </a:r>
            <a:r>
              <a:rPr lang="uk-UA" sz="2500" dirty="0"/>
              <a:t>податкових </a:t>
            </a:r>
            <a:r>
              <a:rPr lang="uk-UA" sz="2500" dirty="0" smtClean="0"/>
              <a:t>зобов'язань</a:t>
            </a:r>
            <a:endParaRPr lang="uk-UA" sz="25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УПРАВЛІННЯ </a:t>
            </a:r>
            <a:r>
              <a:rPr lang="ru-RU" sz="2800" b="1" cap="all" dirty="0" smtClean="0">
                <a:solidFill>
                  <a:srgbClr val="0070C0"/>
                </a:solidFill>
                <a:latin typeface="Arial" panose="020B0604020202020204" pitchFamily="34" charset="0"/>
                <a:cs typeface="Arial" panose="020B0604020202020204" pitchFamily="34" charset="0"/>
              </a:rPr>
              <a:t>Комплаєнс-</a:t>
            </a:r>
            <a:r>
              <a:rPr lang="ru-RU" sz="2800" b="1" cap="all" dirty="0" err="1" smtClean="0">
                <a:solidFill>
                  <a:srgbClr val="0070C0"/>
                </a:solidFill>
                <a:latin typeface="Arial" panose="020B0604020202020204" pitchFamily="34" charset="0"/>
                <a:cs typeface="Arial" panose="020B0604020202020204" pitchFamily="34" charset="0"/>
              </a:rPr>
              <a:t>ризиками</a:t>
            </a:r>
            <a:r>
              <a:rPr lang="ru-RU" sz="2800" b="1" cap="all" dirty="0" smtClean="0">
                <a:solidFill>
                  <a:srgbClr val="0070C0"/>
                </a:solidFill>
                <a:latin typeface="Arial" panose="020B0604020202020204" pitchFamily="34" charset="0"/>
                <a:cs typeface="Arial" panose="020B0604020202020204" pitchFamily="34" charset="0"/>
              </a:rPr>
              <a:t> в </a:t>
            </a:r>
            <a:r>
              <a:rPr lang="ru-RU" sz="2800" b="1" cap="all" dirty="0" err="1" smtClean="0">
                <a:solidFill>
                  <a:srgbClr val="0070C0"/>
                </a:solidFill>
                <a:latin typeface="Arial" panose="020B0604020202020204" pitchFamily="34" charset="0"/>
                <a:cs typeface="Arial" panose="020B0604020202020204" pitchFamily="34" charset="0"/>
              </a:rPr>
              <a:t>податковій</a:t>
            </a:r>
            <a:r>
              <a:rPr lang="ru-RU" sz="2800" b="1" cap="all" dirty="0" smtClean="0">
                <a:solidFill>
                  <a:srgbClr val="0070C0"/>
                </a:solidFill>
                <a:latin typeface="Arial" panose="020B0604020202020204" pitchFamily="34" charset="0"/>
                <a:cs typeface="Arial" panose="020B0604020202020204" pitchFamily="34" charset="0"/>
              </a:rPr>
              <a:t> </a:t>
            </a:r>
            <a:r>
              <a:rPr lang="ru-RU" sz="2800" b="1" cap="all" dirty="0" err="1" smtClean="0">
                <a:solidFill>
                  <a:srgbClr val="0070C0"/>
                </a:solidFill>
                <a:latin typeface="Arial" panose="020B0604020202020204" pitchFamily="34" charset="0"/>
                <a:cs typeface="Arial" panose="020B0604020202020204" pitchFamily="34" charset="0"/>
              </a:rPr>
              <a:t>сфері</a:t>
            </a:r>
            <a:endParaRPr lang="ru-RU" sz="2800" b="1" cap="all"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42</a:t>
            </a:fld>
            <a:endParaRPr lang="uk-UA"/>
          </a:p>
        </p:txBody>
      </p:sp>
    </p:spTree>
    <p:extLst>
      <p:ext uri="{BB962C8B-B14F-4D97-AF65-F5344CB8AC3E}">
        <p14:creationId xmlns:p14="http://schemas.microsoft.com/office/powerpoint/2010/main" val="16459529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6" name="Заголовок 1"/>
          <p:cNvSpPr txBox="1">
            <a:spLocks/>
          </p:cNvSpPr>
          <p:nvPr/>
        </p:nvSpPr>
        <p:spPr bwMode="auto">
          <a:xfrm>
            <a:off x="-35776" y="260648"/>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ОСНОВНІ ПОДАТКОВІ РИЗИКИ</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43</a:t>
            </a:fld>
            <a:endParaRPr lang="uk-UA"/>
          </a:p>
        </p:txBody>
      </p:sp>
      <p:sp>
        <p:nvSpPr>
          <p:cNvPr id="2" name="Прямоугольник 1"/>
          <p:cNvSpPr/>
          <p:nvPr/>
        </p:nvSpPr>
        <p:spPr>
          <a:xfrm>
            <a:off x="407368" y="1052736"/>
            <a:ext cx="11089232" cy="5047536"/>
          </a:xfrm>
          <a:prstGeom prst="rect">
            <a:avLst/>
          </a:prstGeom>
        </p:spPr>
        <p:txBody>
          <a:bodyPr wrap="square">
            <a:spAutoFit/>
          </a:bodyPr>
          <a:lstStyle/>
          <a:p>
            <a:r>
              <a:rPr lang="uk-UA" sz="2300" b="1" dirty="0" smtClean="0">
                <a:solidFill>
                  <a:srgbClr val="FF0000"/>
                </a:solidFill>
              </a:rPr>
              <a:t>Податковий ризик </a:t>
            </a:r>
            <a:r>
              <a:rPr lang="uk-UA" sz="2300" b="1" dirty="0" smtClean="0">
                <a:solidFill>
                  <a:srgbClr val="323842"/>
                </a:solidFill>
              </a:rPr>
              <a:t>- </a:t>
            </a:r>
            <a:r>
              <a:rPr lang="uk-UA" sz="2300" dirty="0" smtClean="0">
                <a:solidFill>
                  <a:srgbClr val="323842"/>
                </a:solidFill>
              </a:rPr>
              <a:t>ймовірність настання певних подій, що призведе до невиконання платником податків вимог податкового законодавства, іншого законодавства, контроль за дотриманням якого покладено на податкові органи</a:t>
            </a:r>
          </a:p>
          <a:p>
            <a:pPr marL="457200" indent="-457200">
              <a:buFont typeface="+mj-lt"/>
              <a:buAutoNum type="arabicPeriod"/>
            </a:pPr>
            <a:r>
              <a:rPr lang="uk-UA" sz="2300" b="1" dirty="0" smtClean="0">
                <a:solidFill>
                  <a:srgbClr val="323842"/>
                </a:solidFill>
              </a:rPr>
              <a:t>Ризик реєстрації</a:t>
            </a:r>
            <a:r>
              <a:rPr lang="uk-UA" sz="2300" dirty="0" smtClean="0">
                <a:solidFill>
                  <a:srgbClr val="323842"/>
                </a:solidFill>
              </a:rPr>
              <a:t> — коли особи, які зобов’язані стати на облік у податковому органі або зареєструватися платниками окремих податків, не перебувають на обліку у податковому органі або не зареєстровані платниками відповідних податків;</a:t>
            </a:r>
          </a:p>
          <a:p>
            <a:pPr marL="457200" indent="-457200">
              <a:buFont typeface="+mj-lt"/>
              <a:buAutoNum type="arabicPeriod"/>
            </a:pPr>
            <a:r>
              <a:rPr lang="uk-UA" sz="2300" b="1" dirty="0">
                <a:solidFill>
                  <a:srgbClr val="323842"/>
                </a:solidFill>
              </a:rPr>
              <a:t>Р</a:t>
            </a:r>
            <a:r>
              <a:rPr lang="uk-UA" sz="2300" b="1" dirty="0" smtClean="0">
                <a:solidFill>
                  <a:srgbClr val="323842"/>
                </a:solidFill>
              </a:rPr>
              <a:t>изик звітності</a:t>
            </a:r>
            <a:r>
              <a:rPr lang="uk-UA" sz="2300" dirty="0" smtClean="0">
                <a:solidFill>
                  <a:srgbClr val="323842"/>
                </a:solidFill>
              </a:rPr>
              <a:t> — коли платники подають податкову звітність із запізненням або не подають її взагалі;</a:t>
            </a:r>
          </a:p>
          <a:p>
            <a:pPr marL="457200" indent="-457200">
              <a:buFont typeface="+mj-lt"/>
              <a:buAutoNum type="arabicPeriod"/>
            </a:pPr>
            <a:r>
              <a:rPr lang="uk-UA" sz="2300" b="1" dirty="0">
                <a:solidFill>
                  <a:srgbClr val="323842"/>
                </a:solidFill>
              </a:rPr>
              <a:t>Р</a:t>
            </a:r>
            <a:r>
              <a:rPr lang="uk-UA" sz="2300" b="1" dirty="0" smtClean="0">
                <a:solidFill>
                  <a:srgbClr val="323842"/>
                </a:solidFill>
              </a:rPr>
              <a:t>изик сплати</a:t>
            </a:r>
            <a:r>
              <a:rPr lang="uk-UA" sz="2300" dirty="0" smtClean="0">
                <a:solidFill>
                  <a:srgbClr val="323842"/>
                </a:solidFill>
              </a:rPr>
              <a:t> — коли платники сплачують податки, збори, платежі із запізненням або у неповному обсязі, або не сплачують зовсім, що зумовлює виникнення або накопичення податкового боргу;</a:t>
            </a:r>
          </a:p>
          <a:p>
            <a:pPr marL="457200" indent="-457200">
              <a:buFont typeface="+mj-lt"/>
              <a:buAutoNum type="arabicPeriod"/>
            </a:pPr>
            <a:r>
              <a:rPr lang="uk-UA" sz="2300" b="1" dirty="0">
                <a:solidFill>
                  <a:srgbClr val="323842"/>
                </a:solidFill>
              </a:rPr>
              <a:t>Р</a:t>
            </a:r>
            <a:r>
              <a:rPr lang="uk-UA" sz="2300" b="1" dirty="0" smtClean="0">
                <a:solidFill>
                  <a:srgbClr val="323842"/>
                </a:solidFill>
              </a:rPr>
              <a:t>изик декларування</a:t>
            </a:r>
            <a:r>
              <a:rPr lang="uk-UA" sz="2300" dirty="0" smtClean="0">
                <a:solidFill>
                  <a:srgbClr val="323842"/>
                </a:solidFill>
              </a:rPr>
              <a:t> — коли податкові надходження зменшуються або можуть зменшуватися внаслідок неправильного відображення даних у звітності (помилково чи умисно) (п. 10 Порядку № 854)</a:t>
            </a:r>
            <a:endParaRPr lang="uk-UA" sz="2300" b="0" i="0" dirty="0">
              <a:solidFill>
                <a:srgbClr val="323842"/>
              </a:solidFill>
              <a:effectLst/>
            </a:endParaRPr>
          </a:p>
        </p:txBody>
      </p:sp>
    </p:spTree>
    <p:extLst>
      <p:ext uri="{BB962C8B-B14F-4D97-AF65-F5344CB8AC3E}">
        <p14:creationId xmlns:p14="http://schemas.microsoft.com/office/powerpoint/2010/main" val="6084613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6" name="Заголовок 1"/>
          <p:cNvSpPr txBox="1">
            <a:spLocks/>
          </p:cNvSpPr>
          <p:nvPr/>
        </p:nvSpPr>
        <p:spPr bwMode="auto">
          <a:xfrm>
            <a:off x="-35776" y="260648"/>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en-US" sz="2800" b="1" dirty="0" smtClean="0">
                <a:solidFill>
                  <a:srgbClr val="0070C0"/>
                </a:solidFill>
                <a:latin typeface="Arial" panose="020B0604020202020204" pitchFamily="34" charset="0"/>
                <a:cs typeface="Arial" panose="020B0604020202020204" pitchFamily="34" charset="0"/>
              </a:rPr>
              <a:t>ДАНІ ТА УПРАВЛІННЯ ДАНИМИ</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44</a:t>
            </a:fld>
            <a:endParaRPr lang="uk-UA"/>
          </a:p>
        </p:txBody>
      </p:sp>
      <p:sp>
        <p:nvSpPr>
          <p:cNvPr id="2" name="Прямоугольник 1"/>
          <p:cNvSpPr/>
          <p:nvPr/>
        </p:nvSpPr>
        <p:spPr>
          <a:xfrm>
            <a:off x="407368" y="908720"/>
            <a:ext cx="11089232" cy="5401479"/>
          </a:xfrm>
          <a:prstGeom prst="rect">
            <a:avLst/>
          </a:prstGeom>
        </p:spPr>
        <p:txBody>
          <a:bodyPr wrap="square">
            <a:spAutoFit/>
          </a:bodyPr>
          <a:lstStyle/>
          <a:p>
            <a:r>
              <a:rPr lang="uk-UA" sz="2300" dirty="0" smtClean="0">
                <a:solidFill>
                  <a:srgbClr val="323842"/>
                </a:solidFill>
              </a:rPr>
              <a:t>Інформація</a:t>
            </a:r>
            <a:r>
              <a:rPr lang="uk-UA" sz="2300" dirty="0">
                <a:solidFill>
                  <a:srgbClr val="323842"/>
                </a:solidFill>
              </a:rPr>
              <a:t>, зібрана через податкові декларації та іншу звітність, буде важливим джерелом даних для аналізу ризиків</a:t>
            </a:r>
            <a:r>
              <a:rPr lang="uk-UA" sz="2300" dirty="0" smtClean="0">
                <a:solidFill>
                  <a:srgbClr val="323842"/>
                </a:solidFill>
              </a:rPr>
              <a:t>.</a:t>
            </a:r>
          </a:p>
          <a:p>
            <a:r>
              <a:rPr lang="uk-UA" sz="2300" dirty="0">
                <a:solidFill>
                  <a:srgbClr val="323842"/>
                </a:solidFill>
              </a:rPr>
              <a:t>Зовнішні джерела даних, які також корисні для </a:t>
            </a:r>
            <a:r>
              <a:rPr lang="en-US" sz="2300" dirty="0">
                <a:solidFill>
                  <a:srgbClr val="323842"/>
                </a:solidFill>
              </a:rPr>
              <a:t>CRM/</a:t>
            </a:r>
            <a:r>
              <a:rPr lang="uk-UA" sz="2300" dirty="0">
                <a:solidFill>
                  <a:srgbClr val="323842"/>
                </a:solidFill>
              </a:rPr>
              <a:t>УКР, включають банківські відомості, інформацію з реєстрів компаній (реєстраційні дані), а також різноманітну митну інформацію про </a:t>
            </a:r>
            <a:r>
              <a:rPr lang="uk-UA" sz="2300" dirty="0" smtClean="0">
                <a:solidFill>
                  <a:srgbClr val="323842"/>
                </a:solidFill>
              </a:rPr>
              <a:t>імпортно /експортні операції</a:t>
            </a:r>
          </a:p>
          <a:p>
            <a:r>
              <a:rPr lang="uk-UA" sz="2300" dirty="0" smtClean="0">
                <a:solidFill>
                  <a:srgbClr val="323842"/>
                </a:solidFill>
              </a:rPr>
              <a:t>Простим </a:t>
            </a:r>
            <a:r>
              <a:rPr lang="uk-UA" sz="2300" dirty="0">
                <a:solidFill>
                  <a:srgbClr val="323842"/>
                </a:solidFill>
              </a:rPr>
              <a:t>способом розпочати аналіз наявних даних є </a:t>
            </a:r>
            <a:r>
              <a:rPr lang="uk-UA" sz="2300" u="sng" dirty="0">
                <a:solidFill>
                  <a:srgbClr val="323842"/>
                </a:solidFill>
              </a:rPr>
              <a:t>зіставлення даних</a:t>
            </a:r>
            <a:r>
              <a:rPr lang="uk-UA" sz="2300" u="sng" dirty="0" smtClean="0">
                <a:solidFill>
                  <a:srgbClr val="323842"/>
                </a:solidFill>
              </a:rPr>
              <a:t>.</a:t>
            </a:r>
          </a:p>
          <a:p>
            <a:r>
              <a:rPr lang="uk-UA" sz="2300" dirty="0" smtClean="0">
                <a:solidFill>
                  <a:srgbClr val="323842"/>
                </a:solidFill>
              </a:rPr>
              <a:t> </a:t>
            </a:r>
            <a:r>
              <a:rPr lang="uk-UA" sz="2300" dirty="0">
                <a:solidFill>
                  <a:srgbClr val="323842"/>
                </a:solidFill>
              </a:rPr>
              <a:t>Так, </a:t>
            </a:r>
            <a:r>
              <a:rPr lang="uk-UA" sz="2300" b="1" dirty="0">
                <a:solidFill>
                  <a:srgbClr val="FF0000"/>
                </a:solidFill>
              </a:rPr>
              <a:t>Загальний ідентифікатор, такий як ідентифікаційний номер платника податків </a:t>
            </a:r>
            <a:r>
              <a:rPr lang="uk-UA" sz="2300" dirty="0">
                <a:solidFill>
                  <a:srgbClr val="323842"/>
                </a:solidFill>
              </a:rPr>
              <a:t>(</a:t>
            </a:r>
            <a:r>
              <a:rPr lang="en-US" sz="2300" dirty="0">
                <a:solidFill>
                  <a:srgbClr val="323842"/>
                </a:solidFill>
              </a:rPr>
              <a:t>Taxpayer Identification Number; TIN/</a:t>
            </a:r>
            <a:r>
              <a:rPr lang="uk-UA" sz="2300" dirty="0">
                <a:solidFill>
                  <a:srgbClr val="323842"/>
                </a:solidFill>
              </a:rPr>
              <a:t>ЄДРПОУ), який використовується повсюдно, є важливим інструментом, що сприяє зіставленню даних, щоб можна було легко порівнювати дані з різних джерел. </a:t>
            </a:r>
            <a:endParaRPr lang="uk-UA" sz="2300" dirty="0" smtClean="0">
              <a:solidFill>
                <a:srgbClr val="323842"/>
              </a:solidFill>
            </a:endParaRPr>
          </a:p>
          <a:p>
            <a:pPr marL="342900" indent="-342900">
              <a:buFont typeface="Arial" panose="020B0604020202020204" pitchFamily="34" charset="0"/>
              <a:buChar char="•"/>
            </a:pPr>
            <a:r>
              <a:rPr lang="uk-UA" sz="2300" u="sng" dirty="0" smtClean="0">
                <a:solidFill>
                  <a:srgbClr val="323842"/>
                </a:solidFill>
              </a:rPr>
              <a:t>Порівняння </a:t>
            </a:r>
            <a:r>
              <a:rPr lang="uk-UA" sz="2300" u="sng" dirty="0">
                <a:solidFill>
                  <a:srgbClr val="323842"/>
                </a:solidFill>
              </a:rPr>
              <a:t>митних даних із податковими деклараціями є одним із прикладів зіставлення даних, яке часто виявляє розбіжності, які можуть свідчити про наявність комплаєнс-ризику</a:t>
            </a:r>
            <a:r>
              <a:rPr lang="uk-UA" sz="2300" u="sng" dirty="0" smtClean="0">
                <a:solidFill>
                  <a:srgbClr val="323842"/>
                </a:solidFill>
              </a:rPr>
              <a:t>.</a:t>
            </a:r>
          </a:p>
          <a:p>
            <a:pPr marL="342900" indent="-342900">
              <a:buFont typeface="Arial" panose="020B0604020202020204" pitchFamily="34" charset="0"/>
              <a:buChar char="•"/>
            </a:pPr>
            <a:r>
              <a:rPr lang="uk-UA" sz="2300" dirty="0" smtClean="0">
                <a:solidFill>
                  <a:srgbClr val="323842"/>
                </a:solidFill>
              </a:rPr>
              <a:t>Інші приклади: Декларація платника ЄП (ФОП) та Додаток 4ДФ, Декларація з податку на прибуток та фінзвітність</a:t>
            </a:r>
            <a:endParaRPr lang="uk-UA" sz="2300" b="0" i="0" dirty="0">
              <a:solidFill>
                <a:srgbClr val="323842"/>
              </a:solidFill>
              <a:effectLst/>
            </a:endParaRPr>
          </a:p>
        </p:txBody>
      </p:sp>
    </p:spTree>
    <p:extLst>
      <p:ext uri="{BB962C8B-B14F-4D97-AF65-F5344CB8AC3E}">
        <p14:creationId xmlns:p14="http://schemas.microsoft.com/office/powerpoint/2010/main" val="11822546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79376" y="1052736"/>
            <a:ext cx="11064773" cy="5112568"/>
          </a:xfrm>
          <a:prstGeom prst="rect">
            <a:avLst/>
          </a:prstGeom>
          <a:ln>
            <a:noFill/>
          </a:ln>
        </p:spPr>
        <p:txBody>
          <a:bodyPr>
            <a:noAutofit/>
          </a:bodyPr>
          <a:lstStyle/>
          <a:p>
            <a:pPr marL="0" indent="0">
              <a:buNone/>
            </a:pPr>
            <a:r>
              <a:rPr lang="uk-UA" sz="2400" dirty="0" smtClean="0"/>
              <a:t>На </a:t>
            </a:r>
            <a:r>
              <a:rPr lang="uk-UA" sz="2400" b="1" dirty="0"/>
              <a:t>тактичному рівні </a:t>
            </a:r>
            <a:r>
              <a:rPr lang="uk-UA" sz="2400" dirty="0"/>
              <a:t>управління податковими ризиками здійснюють</a:t>
            </a:r>
          </a:p>
          <a:p>
            <a:pPr marL="0" indent="0">
              <a:buNone/>
            </a:pPr>
            <a:r>
              <a:rPr lang="uk-UA" sz="2400" dirty="0"/>
              <a:t>структурний </a:t>
            </a:r>
            <a:r>
              <a:rPr lang="uk-UA" sz="2400" dirty="0" smtClean="0"/>
              <a:t>підрозділ ДПС, </a:t>
            </a:r>
            <a:r>
              <a:rPr lang="uk-UA" sz="2400" dirty="0"/>
              <a:t>відповідальний за впровадження комплаєнсу в податковій сфері (далі - </a:t>
            </a:r>
            <a:r>
              <a:rPr lang="uk-UA" sz="2400" b="1" dirty="0"/>
              <a:t>структурний підрозділ з впровадження</a:t>
            </a:r>
            <a:endParaRPr lang="uk-UA" sz="2400" dirty="0"/>
          </a:p>
          <a:p>
            <a:pPr marL="0" indent="0">
              <a:buNone/>
            </a:pPr>
            <a:r>
              <a:rPr lang="uk-UA" sz="2400" b="1" dirty="0"/>
              <a:t>комплаєнсу</a:t>
            </a:r>
            <a:r>
              <a:rPr lang="uk-UA" sz="2400" dirty="0"/>
              <a:t>), та в межах функціональних повноважень інші структурні підрозділи.</a:t>
            </a:r>
          </a:p>
          <a:p>
            <a:pPr marL="0" indent="0">
              <a:buNone/>
            </a:pPr>
            <a:r>
              <a:rPr lang="uk-UA" sz="2400" dirty="0"/>
              <a:t>Структурний підрозділ з впровадження комплаєнсу: &lt;…&gt;</a:t>
            </a:r>
          </a:p>
          <a:p>
            <a:pPr marL="0" indent="0">
              <a:buNone/>
            </a:pPr>
            <a:r>
              <a:rPr lang="uk-UA" sz="2400" dirty="0"/>
              <a:t>на підставі погоджених </a:t>
            </a:r>
            <a:r>
              <a:rPr lang="uk-UA" sz="2400" b="1" dirty="0"/>
              <a:t>загального </a:t>
            </a:r>
            <a:r>
              <a:rPr lang="uk-UA" sz="2400" dirty="0"/>
              <a:t>плану, </a:t>
            </a:r>
            <a:r>
              <a:rPr lang="uk-UA" sz="2400" b="1" dirty="0"/>
              <a:t>операційного </a:t>
            </a:r>
            <a:r>
              <a:rPr lang="uk-UA" sz="2400" dirty="0"/>
              <a:t>плану</a:t>
            </a:r>
            <a:r>
              <a:rPr lang="uk-UA" sz="2400" dirty="0" smtClean="0"/>
              <a:t>, </a:t>
            </a:r>
            <a:r>
              <a:rPr lang="uk-UA" sz="2400" b="1" dirty="0" smtClean="0"/>
              <a:t>сегментарних </a:t>
            </a:r>
            <a:r>
              <a:rPr lang="uk-UA" sz="2400" dirty="0"/>
              <a:t>та </a:t>
            </a:r>
            <a:r>
              <a:rPr lang="uk-UA" sz="2400" b="1" dirty="0"/>
              <a:t>секторальних </a:t>
            </a:r>
            <a:r>
              <a:rPr lang="uk-UA" sz="2400" dirty="0"/>
              <a:t>планів </a:t>
            </a:r>
            <a:r>
              <a:rPr lang="uk-UA" sz="2400" dirty="0">
                <a:solidFill>
                  <a:srgbClr val="0070C0"/>
                </a:solidFill>
              </a:rPr>
              <a:t>формує </a:t>
            </a:r>
            <a:r>
              <a:rPr lang="uk-UA" sz="2400" b="1" dirty="0">
                <a:solidFill>
                  <a:srgbClr val="0070C0"/>
                </a:solidFill>
              </a:rPr>
              <a:t>проект переліку платників, які мають найвищі податкові ризики</a:t>
            </a:r>
            <a:r>
              <a:rPr lang="uk-UA" sz="2400" dirty="0">
                <a:solidFill>
                  <a:srgbClr val="0070C0"/>
                </a:solidFill>
              </a:rPr>
              <a:t>,</a:t>
            </a:r>
            <a:r>
              <a:rPr lang="uk-UA" sz="2400" dirty="0"/>
              <a:t> інформаційно-аналітичні матеріали щодо податкових ризиків платників податків та </a:t>
            </a:r>
            <a:r>
              <a:rPr lang="uk-UA" sz="2400" b="1" dirty="0"/>
              <a:t>подає їх експертній комісії для розгляду та схвалення; </a:t>
            </a:r>
            <a:r>
              <a:rPr lang="uk-UA" sz="2400" dirty="0"/>
              <a:t>&lt;…&gt;</a:t>
            </a:r>
          </a:p>
          <a:p>
            <a:pPr marL="0" indent="0" algn="r">
              <a:buNone/>
            </a:pPr>
            <a:r>
              <a:rPr lang="uk-UA" sz="2400" i="1" dirty="0"/>
              <a:t>П.16 </a:t>
            </a:r>
            <a:r>
              <a:rPr lang="uk-UA" sz="2400" i="1" dirty="0" smtClean="0"/>
              <a:t>Порядку </a:t>
            </a:r>
            <a:r>
              <a:rPr lang="uk-UA" sz="2400" i="1" dirty="0"/>
              <a:t>№ </a:t>
            </a:r>
            <a:r>
              <a:rPr lang="uk-UA" sz="2400" i="1" dirty="0" smtClean="0"/>
              <a:t>854</a:t>
            </a:r>
          </a:p>
          <a:p>
            <a:pPr marL="0" indent="0" algn="ctr">
              <a:buNone/>
            </a:pPr>
            <a:r>
              <a:rPr lang="uk-UA" sz="2400" b="1" dirty="0" smtClean="0">
                <a:solidFill>
                  <a:srgbClr val="FF0000"/>
                </a:solidFill>
              </a:rPr>
              <a:t>Схвалювати податкові ризики буде спеціально створена експертна комісія із числа керівників структурних підрозділів центрального апарату ДПС, а погоджувати – Голова ДПС</a:t>
            </a:r>
            <a:endParaRPr lang="uk-UA" sz="2400" b="1" dirty="0">
              <a:solidFill>
                <a:srgbClr val="FF0000"/>
              </a:solidFill>
            </a:endParaRPr>
          </a:p>
        </p:txBody>
      </p:sp>
      <p:sp>
        <p:nvSpPr>
          <p:cNvPr id="6" name="Заголовок 1"/>
          <p:cNvSpPr txBox="1">
            <a:spLocks/>
          </p:cNvSpPr>
          <p:nvPr/>
        </p:nvSpPr>
        <p:spPr bwMode="auto">
          <a:xfrm>
            <a:off x="62696" y="332656"/>
            <a:ext cx="12095312"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uk-UA" sz="2800" b="1" cap="all" dirty="0" smtClean="0">
                <a:solidFill>
                  <a:srgbClr val="0070C0"/>
                </a:solidFill>
                <a:latin typeface="Arial" panose="020B0604020202020204" pitchFamily="34" charset="0"/>
                <a:cs typeface="Arial" panose="020B0604020202020204" pitchFamily="34" charset="0"/>
              </a:rPr>
              <a:t>Хто визначатиме податкові ризики</a:t>
            </a:r>
            <a:endParaRPr lang="uk-UA" sz="2800" b="1" cap="all"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45</a:t>
            </a:fld>
            <a:endParaRPr lang="uk-UA"/>
          </a:p>
        </p:txBody>
      </p:sp>
    </p:spTree>
    <p:extLst>
      <p:ext uri="{BB962C8B-B14F-4D97-AF65-F5344CB8AC3E}">
        <p14:creationId xmlns:p14="http://schemas.microsoft.com/office/powerpoint/2010/main" val="27970695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263352" y="1484784"/>
            <a:ext cx="11064773" cy="4392488"/>
          </a:xfrm>
          <a:prstGeom prst="rect">
            <a:avLst/>
          </a:prstGeom>
          <a:ln>
            <a:noFill/>
          </a:ln>
        </p:spPr>
        <p:txBody>
          <a:bodyPr>
            <a:noAutofit/>
          </a:bodyPr>
          <a:lstStyle/>
          <a:p>
            <a:pPr marL="0" indent="0" algn="just">
              <a:buNone/>
            </a:pPr>
            <a:r>
              <a:rPr lang="ru-RU" sz="2400" dirty="0"/>
              <a:t>На </a:t>
            </a:r>
            <a:r>
              <a:rPr lang="uk-UA" sz="2400" dirty="0" smtClean="0"/>
              <a:t>думку  Н. </a:t>
            </a:r>
            <a:r>
              <a:rPr lang="uk-UA" sz="2400" dirty="0" err="1" smtClean="0"/>
              <a:t>Южаніної</a:t>
            </a:r>
            <a:r>
              <a:rPr lang="uk-UA" sz="2400" dirty="0" smtClean="0"/>
              <a:t>, з якою вона </a:t>
            </a:r>
            <a:r>
              <a:rPr lang="uk-UA" sz="2400" dirty="0" smtClean="0">
                <a:hlinkClick r:id="rId2"/>
              </a:rPr>
              <a:t>поділилася</a:t>
            </a:r>
            <a:r>
              <a:rPr lang="uk-UA" sz="2400" dirty="0" smtClean="0"/>
              <a:t> у своєму Телеграм-каналі:</a:t>
            </a:r>
          </a:p>
          <a:p>
            <a:pPr marL="0" indent="0">
              <a:buNone/>
            </a:pPr>
            <a:r>
              <a:rPr lang="uk-UA" sz="2400" b="1" dirty="0" smtClean="0"/>
              <a:t>1.</a:t>
            </a:r>
            <a:r>
              <a:rPr lang="uk-UA" sz="2400" dirty="0" smtClean="0"/>
              <a:t> Мінфін усунули (чи то він сам </a:t>
            </a:r>
            <a:r>
              <a:rPr lang="uk-UA" sz="2400" dirty="0" err="1" smtClean="0"/>
              <a:t>усунувся</a:t>
            </a:r>
            <a:r>
              <a:rPr lang="uk-UA" sz="2400" dirty="0" smtClean="0"/>
              <a:t>) від визначення податкових ризиків.</a:t>
            </a:r>
          </a:p>
          <a:p>
            <a:pPr marL="0" indent="0">
              <a:buNone/>
            </a:pPr>
            <a:r>
              <a:rPr lang="uk-UA" sz="2400" dirty="0" smtClean="0"/>
              <a:t>Схвалювати податкові ризики буде спеціально створена експертна комісія із числа керівників структурних підрозділів центрального апарату ДПС, а погоджувати – Голова ДПС.</a:t>
            </a:r>
          </a:p>
          <a:p>
            <a:pPr marL="0" indent="0">
              <a:buNone/>
            </a:pPr>
            <a:r>
              <a:rPr lang="uk-UA" sz="2400" dirty="0" smtClean="0"/>
              <a:t>Отже, порушується основний принцип роботи ЦОВВ – міністерство встановлює правила, служба – виконує.</a:t>
            </a:r>
          </a:p>
          <a:p>
            <a:pPr marL="0" indent="0">
              <a:buNone/>
            </a:pPr>
            <a:r>
              <a:rPr lang="uk-UA" sz="2400" dirty="0" smtClean="0"/>
              <a:t>Южаніна нагадала,  що в</a:t>
            </a:r>
            <a:r>
              <a:rPr lang="uk-UA" sz="2400" dirty="0" smtClean="0">
                <a:solidFill>
                  <a:srgbClr val="000000"/>
                </a:solidFill>
              </a:rPr>
              <a:t>ідповідно до Податкового кодексу України (</a:t>
            </a:r>
            <a:r>
              <a:rPr lang="uk-UA" sz="2400" dirty="0" smtClean="0"/>
              <a:t>стаття 77) </a:t>
            </a:r>
            <a:r>
              <a:rPr lang="uk-UA" sz="2400" dirty="0" smtClean="0">
                <a:solidFill>
                  <a:srgbClr val="000000"/>
                </a:solidFill>
              </a:rPr>
              <a:t>ризик-орієнтований підхід використовується для  формування плану-графіка проведення документальних планових перевірок і саме Мінфін встановлює порядок формування плану-графіка та перелік ризиків та їх поділ за ступенями</a:t>
            </a:r>
            <a:endParaRPr lang="uk-UA" sz="2400" dirty="0">
              <a:solidFill>
                <a:srgbClr val="000000"/>
              </a:solidFill>
            </a:endParaRPr>
          </a:p>
        </p:txBody>
      </p:sp>
      <p:sp>
        <p:nvSpPr>
          <p:cNvPr id="6" name="Заголовок 1"/>
          <p:cNvSpPr txBox="1">
            <a:spLocks/>
          </p:cNvSpPr>
          <p:nvPr/>
        </p:nvSpPr>
        <p:spPr bwMode="auto">
          <a:xfrm>
            <a:off x="34304" y="548680"/>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ПРОБЛЕМИ ВПРОВАДЖЕННЯ</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46</a:t>
            </a:fld>
            <a:endParaRPr lang="uk-UA"/>
          </a:p>
        </p:txBody>
      </p:sp>
    </p:spTree>
    <p:extLst>
      <p:ext uri="{BB962C8B-B14F-4D97-AF65-F5344CB8AC3E}">
        <p14:creationId xmlns:p14="http://schemas.microsoft.com/office/powerpoint/2010/main" val="11619224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263352" y="1196752"/>
            <a:ext cx="11064773" cy="5040560"/>
          </a:xfrm>
          <a:prstGeom prst="rect">
            <a:avLst/>
          </a:prstGeom>
          <a:ln>
            <a:noFill/>
          </a:ln>
        </p:spPr>
        <p:txBody>
          <a:bodyPr>
            <a:noAutofit/>
          </a:bodyPr>
          <a:lstStyle/>
          <a:p>
            <a:pPr marL="0" indent="0" algn="just">
              <a:spcBef>
                <a:spcPts val="600"/>
              </a:spcBef>
              <a:buNone/>
            </a:pPr>
            <a:r>
              <a:rPr lang="uk-UA" sz="2400" dirty="0">
                <a:solidFill>
                  <a:srgbClr val="000000"/>
                </a:solidFill>
              </a:rPr>
              <a:t>2</a:t>
            </a:r>
            <a:r>
              <a:rPr lang="uk-UA" sz="2400" dirty="0">
                <a:solidFill>
                  <a:srgbClr val="000000"/>
                </a:solidFill>
              </a:rPr>
              <a:t>. Податківці створюють черговий перелік – тепер вже Перелік платників податків, які мають найвищі податкові ризики!</a:t>
            </a:r>
          </a:p>
          <a:p>
            <a:pPr marL="0" indent="0" algn="just">
              <a:spcBef>
                <a:spcPts val="600"/>
              </a:spcBef>
              <a:buNone/>
            </a:pPr>
            <a:r>
              <a:rPr lang="uk-UA" sz="2400" dirty="0">
                <a:solidFill>
                  <a:srgbClr val="000000"/>
                </a:solidFill>
              </a:rPr>
              <a:t>До цього Переліку включаються платники податків, які мають найвищі податкові ризики, визначені у загальному плані, операційному плані, сегментарних та секторальних планах.</a:t>
            </a:r>
          </a:p>
          <a:p>
            <a:pPr marL="0" indent="0" algn="just">
              <a:spcBef>
                <a:spcPts val="600"/>
              </a:spcBef>
              <a:buNone/>
            </a:pPr>
            <a:r>
              <a:rPr lang="uk-UA" sz="2400" dirty="0">
                <a:solidFill>
                  <a:srgbClr val="000000"/>
                </a:solidFill>
              </a:rPr>
              <a:t>3. Порядок так і не дає відповіді на запитання – як система управління податковими ризиками функціонуватиме поряд з існуючими процесами.</a:t>
            </a:r>
          </a:p>
          <a:p>
            <a:pPr marL="0" indent="0" algn="just">
              <a:spcBef>
                <a:spcPts val="600"/>
              </a:spcBef>
              <a:buNone/>
            </a:pPr>
            <a:r>
              <a:rPr lang="uk-UA" sz="2400" dirty="0">
                <a:solidFill>
                  <a:srgbClr val="000000"/>
                </a:solidFill>
              </a:rPr>
              <a:t>Є норми Податкового кодексу, де визначені усі основні правила взаємодії податкової з платниками податків, зокрема формування плану-графіка планових перевірок, підстави для позапланових перевірок, підстави для арешту майна, для застосування фінансових санкцій тощо.</a:t>
            </a:r>
          </a:p>
          <a:p>
            <a:pPr marL="0" indent="0" algn="just">
              <a:spcBef>
                <a:spcPts val="600"/>
              </a:spcBef>
              <a:buNone/>
            </a:pPr>
            <a:r>
              <a:rPr lang="uk-UA" sz="2400" dirty="0">
                <a:solidFill>
                  <a:srgbClr val="000000"/>
                </a:solidFill>
              </a:rPr>
              <a:t>Як усе це одночасно працюватиме – покаже </a:t>
            </a:r>
            <a:r>
              <a:rPr lang="uk-UA" sz="2400" dirty="0" smtClean="0">
                <a:solidFill>
                  <a:srgbClr val="000000"/>
                </a:solidFill>
              </a:rPr>
              <a:t>час. Бо </a:t>
            </a:r>
            <a:r>
              <a:rPr lang="uk-UA" sz="2400" dirty="0">
                <a:solidFill>
                  <a:srgbClr val="000000"/>
                </a:solidFill>
              </a:rPr>
              <a:t>в Порядку немає ні етапності експерименту (етапність запровадження системи має визначити Мінфін), ні критеріїв його успішності/неуспішності</a:t>
            </a:r>
            <a:r>
              <a:rPr lang="uk-UA" sz="2400" dirty="0" smtClean="0">
                <a:solidFill>
                  <a:srgbClr val="000000"/>
                </a:solidFill>
              </a:rPr>
              <a:t>.</a:t>
            </a:r>
            <a:endParaRPr lang="uk-UA" sz="2400" dirty="0">
              <a:solidFill>
                <a:srgbClr val="000000"/>
              </a:solidFill>
            </a:endParaRPr>
          </a:p>
        </p:txBody>
      </p:sp>
      <p:sp>
        <p:nvSpPr>
          <p:cNvPr id="6" name="Заголовок 1"/>
          <p:cNvSpPr txBox="1">
            <a:spLocks/>
          </p:cNvSpPr>
          <p:nvPr/>
        </p:nvSpPr>
        <p:spPr bwMode="auto">
          <a:xfrm>
            <a:off x="47328"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ПРОБЛЕМИ ВПРОВАДЖЕННЯ</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47</a:t>
            </a:fld>
            <a:endParaRPr lang="uk-UA"/>
          </a:p>
        </p:txBody>
      </p:sp>
    </p:spTree>
    <p:extLst>
      <p:ext uri="{BB962C8B-B14F-4D97-AF65-F5344CB8AC3E}">
        <p14:creationId xmlns:p14="http://schemas.microsoft.com/office/powerpoint/2010/main" val="8684416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7804" y="2581901"/>
            <a:ext cx="11360800" cy="1927219"/>
          </a:xfrm>
          <a:prstGeom prst="rect">
            <a:avLst/>
          </a:prstGeom>
        </p:spPr>
        <p:txBody>
          <a:bodyPr spcFirstLastPara="1" vert="horz" wrap="square" lIns="121900" tIns="121900" rIns="121900" bIns="121900" rtlCol="0" anchor="t" anchorCtr="0">
            <a:noAutofit/>
          </a:bodyPr>
          <a:lstStyle/>
          <a:p>
            <a:pPr lvl="0" algn="ctr"/>
            <a:r>
              <a:rPr lang="uk-UA" sz="4800" dirty="0" smtClean="0"/>
              <a:t>Типові помилки платників податків в огляді практики Верховного суду</a:t>
            </a:r>
            <a:endParaRPr lang="uk-UA" sz="4800" dirty="0"/>
          </a:p>
        </p:txBody>
      </p:sp>
      <p:sp>
        <p:nvSpPr>
          <p:cNvPr id="2" name="Прямоугольник 1"/>
          <p:cNvSpPr/>
          <p:nvPr/>
        </p:nvSpPr>
        <p:spPr>
          <a:xfrm>
            <a:off x="6661264" y="116111"/>
            <a:ext cx="6129251" cy="1884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chemeClr val="bg1"/>
                </a:solidFill>
              </a:rPr>
              <a:t>www.webbuh.com  +38 067 618 26 18</a:t>
            </a:r>
            <a:endParaRPr lang="ru-RU" sz="2400" dirty="0">
              <a:solidFill>
                <a:schemeClr val="bg1"/>
              </a:solidFill>
            </a:endParaRPr>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600" y="33253"/>
            <a:ext cx="809107" cy="354140"/>
          </a:xfrm>
          <a:prstGeom prst="rect">
            <a:avLst/>
          </a:prstGeom>
        </p:spPr>
      </p:pic>
      <p:sp>
        <p:nvSpPr>
          <p:cNvPr id="4" name="Номер слайда 3"/>
          <p:cNvSpPr>
            <a:spLocks noGrp="1"/>
          </p:cNvSpPr>
          <p:nvPr>
            <p:ph type="sldNum" idx="12"/>
          </p:nvPr>
        </p:nvSpPr>
        <p:spPr/>
        <p:txBody>
          <a:bodyPr/>
          <a:lstStyle/>
          <a:p>
            <a:fld id="{00000000-1234-1234-1234-123412341234}" type="slidenum">
              <a:rPr lang="ru" smtClean="0"/>
              <a:pPr/>
              <a:t>48</a:t>
            </a:fld>
            <a:endParaRPr lang="ru"/>
          </a:p>
        </p:txBody>
      </p:sp>
    </p:spTree>
    <p:extLst>
      <p:ext uri="{BB962C8B-B14F-4D97-AF65-F5344CB8AC3E}">
        <p14:creationId xmlns:p14="http://schemas.microsoft.com/office/powerpoint/2010/main" val="17970625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5"/>
            <a:ext cx="11064773" cy="3941560"/>
          </a:xfrm>
          <a:prstGeom prst="rect">
            <a:avLst/>
          </a:prstGeom>
          <a:ln>
            <a:noFill/>
          </a:ln>
        </p:spPr>
        <p:txBody>
          <a:bodyPr>
            <a:noAutofit/>
          </a:bodyPr>
          <a:lstStyle/>
          <a:p>
            <a:pPr marL="0" indent="0">
              <a:lnSpc>
                <a:spcPct val="100000"/>
              </a:lnSpc>
              <a:spcBef>
                <a:spcPts val="1200"/>
              </a:spcBef>
              <a:buNone/>
              <a:defRPr/>
            </a:pPr>
            <a:r>
              <a:rPr lang="uk-UA" sz="2667" dirty="0" smtClean="0"/>
              <a:t>До 01.01.2021 у пп. 4.1.4 ПКУ було встановлено презумпцію правомірності рішень платника податку.</a:t>
            </a:r>
          </a:p>
          <a:p>
            <a:pPr marL="0" indent="0">
              <a:lnSpc>
                <a:spcPct val="100000"/>
              </a:lnSpc>
              <a:spcBef>
                <a:spcPts val="1200"/>
              </a:spcBef>
              <a:buNone/>
              <a:defRPr/>
            </a:pPr>
            <a:r>
              <a:rPr lang="uk-UA" sz="2667" dirty="0" smtClean="0"/>
              <a:t>Якщо норма закону чи іншого нормативно-правового акта, виданого на підставі закону, або коли норми різних законів чи різних нормативно-правових актів припускають неоднозначне (множинне) трактування прав та обов’язків платників податків або контролюючих органів, унаслідок чого є можливість прийняти рішення на користь як платника податків, так і контролюючого органу, — </a:t>
            </a:r>
            <a:r>
              <a:rPr lang="uk-UA" sz="2667" b="1" dirty="0" smtClean="0"/>
              <a:t>рішення приймається на користь платника податків</a:t>
            </a:r>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ПРЕЗУМПЦІЯ ПРАВОМІРНОСТІ РІШЕНЬ ПЛАТНИКА ПОДАТКІВ</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49</a:t>
            </a:fld>
            <a:endParaRPr lang="uk-UA"/>
          </a:p>
        </p:txBody>
      </p:sp>
    </p:spTree>
    <p:extLst>
      <p:ext uri="{BB962C8B-B14F-4D97-AF65-F5344CB8AC3E}">
        <p14:creationId xmlns:p14="http://schemas.microsoft.com/office/powerpoint/2010/main" val="4160902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980728"/>
            <a:ext cx="11064773" cy="720080"/>
          </a:xfrm>
          <a:prstGeom prst="rect">
            <a:avLst/>
          </a:prstGeom>
          <a:ln>
            <a:noFill/>
          </a:ln>
        </p:spPr>
        <p:txBody>
          <a:bodyPr>
            <a:noAutofit/>
          </a:bodyPr>
          <a:lstStyle/>
          <a:p>
            <a:pPr marL="0" indent="0">
              <a:lnSpc>
                <a:spcPct val="100000"/>
              </a:lnSpc>
              <a:spcBef>
                <a:spcPts val="0"/>
              </a:spcBef>
              <a:spcAft>
                <a:spcPts val="600"/>
              </a:spcAft>
              <a:buNone/>
              <a:defRPr/>
            </a:pPr>
            <a:r>
              <a:rPr lang="uk-UA" sz="1700" b="1" dirty="0" smtClean="0">
                <a:solidFill>
                  <a:srgbClr val="0070C0"/>
                </a:solidFill>
                <a:latin typeface="Arial" panose="020B0604020202020204" pitchFamily="34" charset="0"/>
                <a:cs typeface="Arial" panose="020B0604020202020204" pitchFamily="34" charset="0"/>
              </a:rPr>
              <a:t>Військовий збір (п.16-1 підр. 10 </a:t>
            </a:r>
            <a:r>
              <a:rPr lang="uk-UA" sz="1700" b="1" dirty="0" err="1" smtClean="0">
                <a:solidFill>
                  <a:srgbClr val="0070C0"/>
                </a:solidFill>
                <a:latin typeface="Arial" panose="020B0604020202020204" pitchFamily="34" charset="0"/>
                <a:cs typeface="Arial" panose="020B0604020202020204" pitchFamily="34" charset="0"/>
              </a:rPr>
              <a:t>р.ХХ</a:t>
            </a:r>
            <a:r>
              <a:rPr lang="uk-UA" sz="1700" b="1" dirty="0" smtClean="0">
                <a:solidFill>
                  <a:srgbClr val="0070C0"/>
                </a:solidFill>
                <a:latin typeface="Arial" panose="020B0604020202020204" pitchFamily="34" charset="0"/>
                <a:cs typeface="Arial" panose="020B0604020202020204" pitchFamily="34" charset="0"/>
              </a:rPr>
              <a:t> ПКУ) </a:t>
            </a:r>
            <a:r>
              <a:rPr lang="uk-UA" sz="1700" b="1" dirty="0" smtClean="0">
                <a:latin typeface="Arial" panose="020B0604020202020204" pitchFamily="34" charset="0"/>
                <a:cs typeface="Arial" panose="020B0604020202020204" pitchFamily="34" charset="0"/>
              </a:rPr>
              <a:t>Тимчасово, до набрання чинності рішенням Верховної Ради України </a:t>
            </a:r>
            <a:r>
              <a:rPr lang="uk-UA" sz="1700" b="1" u="sng" dirty="0" smtClean="0">
                <a:latin typeface="Arial" panose="020B0604020202020204" pitchFamily="34" charset="0"/>
                <a:cs typeface="Arial" panose="020B0604020202020204" pitchFamily="34" charset="0"/>
              </a:rPr>
              <a:t>про завершення реформи Збройних Сил України</a:t>
            </a:r>
            <a:r>
              <a:rPr lang="uk-UA" sz="1700" b="1" dirty="0" smtClean="0">
                <a:latin typeface="Arial" panose="020B0604020202020204" pitchFamily="34" charset="0"/>
                <a:cs typeface="Arial" panose="020B0604020202020204" pitchFamily="34" charset="0"/>
              </a:rPr>
              <a:t>, встановлюється військовий збір</a:t>
            </a:r>
          </a:p>
        </p:txBody>
      </p:sp>
      <p:sp>
        <p:nvSpPr>
          <p:cNvPr id="6" name="Заголовок 1"/>
          <p:cNvSpPr txBox="1">
            <a:spLocks/>
          </p:cNvSpPr>
          <p:nvPr/>
        </p:nvSpPr>
        <p:spPr bwMode="auto">
          <a:xfrm>
            <a:off x="0"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ЗАКОНОПРОЕКТ № 11416-д</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5</a:t>
            </a:fld>
            <a:endParaRPr lang="uk-UA"/>
          </a:p>
        </p:txBody>
      </p:sp>
      <p:graphicFrame>
        <p:nvGraphicFramePr>
          <p:cNvPr id="2" name="Таблица 1"/>
          <p:cNvGraphicFramePr>
            <a:graphicFrameLocks noGrp="1"/>
          </p:cNvGraphicFramePr>
          <p:nvPr>
            <p:extLst>
              <p:ext uri="{D42A27DB-BD31-4B8C-83A1-F6EECF244321}">
                <p14:modId xmlns:p14="http://schemas.microsoft.com/office/powerpoint/2010/main" val="205943123"/>
              </p:ext>
            </p:extLst>
          </p:nvPr>
        </p:nvGraphicFramePr>
        <p:xfrm>
          <a:off x="335360" y="1772816"/>
          <a:ext cx="11161241" cy="2931160"/>
        </p:xfrm>
        <a:graphic>
          <a:graphicData uri="http://schemas.openxmlformats.org/drawingml/2006/table">
            <a:tbl>
              <a:tblPr firstRow="1" bandRow="1">
                <a:tableStyleId>{5940675A-B579-460E-94D1-54222C63F5DA}</a:tableStyleId>
              </a:tblPr>
              <a:tblGrid>
                <a:gridCol w="3744416"/>
                <a:gridCol w="3312368"/>
                <a:gridCol w="1604803"/>
                <a:gridCol w="2499654"/>
              </a:tblGrid>
              <a:tr h="370840">
                <a:tc>
                  <a:txBody>
                    <a:bodyPr/>
                    <a:lstStyle/>
                    <a:p>
                      <a:pPr algn="ctr"/>
                      <a:r>
                        <a:rPr lang="uk-UA" b="1" dirty="0" smtClean="0"/>
                        <a:t>Категорія платників</a:t>
                      </a:r>
                      <a:endParaRPr lang="uk-UA" b="1" dirty="0"/>
                    </a:p>
                  </a:txBody>
                  <a:tcPr/>
                </a:tc>
                <a:tc>
                  <a:txBody>
                    <a:bodyPr/>
                    <a:lstStyle/>
                    <a:p>
                      <a:pPr algn="ctr"/>
                      <a:r>
                        <a:rPr lang="uk-UA" b="1" dirty="0" smtClean="0"/>
                        <a:t>Об'єкт</a:t>
                      </a:r>
                      <a:r>
                        <a:rPr lang="uk-UA" b="1" baseline="0" dirty="0" smtClean="0"/>
                        <a:t> оподаткування </a:t>
                      </a:r>
                      <a:endParaRPr lang="uk-UA" b="1" dirty="0"/>
                    </a:p>
                  </a:txBody>
                  <a:tcPr/>
                </a:tc>
                <a:tc>
                  <a:txBody>
                    <a:bodyPr/>
                    <a:lstStyle/>
                    <a:p>
                      <a:pPr algn="ctr"/>
                      <a:r>
                        <a:rPr lang="uk-UA" b="1" dirty="0" smtClean="0"/>
                        <a:t>Ставка</a:t>
                      </a:r>
                      <a:endParaRPr lang="uk-UA" b="1" dirty="0"/>
                    </a:p>
                  </a:txBody>
                  <a:tcPr/>
                </a:tc>
                <a:tc>
                  <a:txBody>
                    <a:bodyPr/>
                    <a:lstStyle/>
                    <a:p>
                      <a:pPr algn="ctr"/>
                      <a:r>
                        <a:rPr lang="uk-UA" b="1" dirty="0" smtClean="0"/>
                        <a:t>Повернення  до</a:t>
                      </a:r>
                      <a:r>
                        <a:rPr lang="uk-UA" b="1" baseline="0" dirty="0" smtClean="0"/>
                        <a:t> 1,5%</a:t>
                      </a:r>
                      <a:endParaRPr lang="uk-UA" b="1" dirty="0"/>
                    </a:p>
                  </a:txBody>
                  <a:tcPr/>
                </a:tc>
              </a:tr>
              <a:tr h="370840">
                <a:tc>
                  <a:txBody>
                    <a:bodyPr/>
                    <a:lstStyle/>
                    <a:p>
                      <a:r>
                        <a:rPr lang="uk-UA" noProof="0" dirty="0" smtClean="0"/>
                        <a:t>особи, визначені п. 162.1 (фізособи-резиденти, фізособи-нерезиденти,</a:t>
                      </a:r>
                      <a:r>
                        <a:rPr lang="uk-UA" baseline="0" noProof="0" dirty="0" smtClean="0"/>
                        <a:t> що отримують дохід із джерела походження в Україні, фізособи, що володіють /користуються земельними ділянками у частині МПЗ), податкові агенти </a:t>
                      </a:r>
                      <a:r>
                        <a:rPr lang="uk-UA" baseline="0" noProof="0" dirty="0" smtClean="0">
                          <a:solidFill>
                            <a:srgbClr val="FF0000"/>
                          </a:solidFill>
                        </a:rPr>
                        <a:t>(пп.1)</a:t>
                      </a:r>
                      <a:endParaRPr lang="uk-UA" noProof="0" dirty="0">
                        <a:solidFill>
                          <a:srgbClr val="FF0000"/>
                        </a:solidFill>
                      </a:endParaRPr>
                    </a:p>
                  </a:txBody>
                  <a:tcPr/>
                </a:tc>
                <a:tc>
                  <a:txBody>
                    <a:bodyPr/>
                    <a:lstStyle/>
                    <a:p>
                      <a:r>
                        <a:rPr lang="uk-UA" b="1" noProof="0" dirty="0" smtClean="0">
                          <a:solidFill>
                            <a:srgbClr val="FF0000"/>
                          </a:solidFill>
                        </a:rPr>
                        <a:t>Доходи, визначені ст.</a:t>
                      </a:r>
                      <a:r>
                        <a:rPr lang="uk-UA" b="1" baseline="0" noProof="0" dirty="0" smtClean="0">
                          <a:solidFill>
                            <a:srgbClr val="FF0000"/>
                          </a:solidFill>
                        </a:rPr>
                        <a:t> 163 </a:t>
                      </a:r>
                      <a:r>
                        <a:rPr lang="uk-UA" baseline="0" noProof="0" dirty="0" smtClean="0"/>
                        <a:t>(загальний місячний оподатковуваний дохід), а що входить до такого доходу, визначено, в </a:t>
                      </a:r>
                      <a:r>
                        <a:rPr lang="uk-UA" b="1" baseline="0" noProof="0" dirty="0" smtClean="0"/>
                        <a:t>п.164.2 ПКУ </a:t>
                      </a:r>
                      <a:r>
                        <a:rPr lang="uk-UA" baseline="0" noProof="0" dirty="0" smtClean="0"/>
                        <a:t>(зарплата, ЦПД, операції з майном, оренда, додаткове благо  та інше)</a:t>
                      </a:r>
                    </a:p>
                    <a:p>
                      <a:endParaRPr lang="uk-UA" noProof="0" dirty="0"/>
                    </a:p>
                  </a:txBody>
                  <a:tcPr/>
                </a:tc>
                <a:tc>
                  <a:txBody>
                    <a:bodyPr/>
                    <a:lstStyle/>
                    <a:p>
                      <a:pPr algn="ctr"/>
                      <a:r>
                        <a:rPr lang="uk-UA" b="1" noProof="0" dirty="0" smtClean="0">
                          <a:solidFill>
                            <a:srgbClr val="FF0000"/>
                          </a:solidFill>
                        </a:rPr>
                        <a:t>5%</a:t>
                      </a:r>
                      <a:endParaRPr lang="uk-UA" b="1" noProof="0" dirty="0">
                        <a:solidFill>
                          <a:srgbClr val="FF0000"/>
                        </a:solidFill>
                      </a:endParaRPr>
                    </a:p>
                  </a:txBody>
                  <a:tcPr/>
                </a:tc>
                <a:tc>
                  <a:txBody>
                    <a:bodyPr/>
                    <a:lstStyle/>
                    <a:p>
                      <a:r>
                        <a:rPr lang="uk-UA" noProof="0" dirty="0" smtClean="0"/>
                        <a:t>З 1 січня року, наступного за роком, у якому буде припинено або скасовано ВС</a:t>
                      </a:r>
                      <a:endParaRPr lang="uk-UA" noProof="0" dirty="0"/>
                    </a:p>
                  </a:txBody>
                  <a:tcPr/>
                </a:tc>
              </a:tr>
            </a:tbl>
          </a:graphicData>
        </a:graphic>
      </p:graphicFrame>
      <p:sp>
        <p:nvSpPr>
          <p:cNvPr id="4" name="Прямоугольник 3"/>
          <p:cNvSpPr/>
          <p:nvPr/>
        </p:nvSpPr>
        <p:spPr>
          <a:xfrm>
            <a:off x="335360" y="4869160"/>
            <a:ext cx="10945216" cy="1754326"/>
          </a:xfrm>
          <a:prstGeom prst="rect">
            <a:avLst/>
          </a:prstGeom>
        </p:spPr>
        <p:txBody>
          <a:bodyPr wrap="square">
            <a:spAutoFit/>
          </a:bodyPr>
          <a:lstStyle/>
          <a:p>
            <a:r>
              <a:rPr lang="uk-UA" dirty="0" smtClean="0"/>
              <a:t> </a:t>
            </a:r>
            <a:r>
              <a:rPr lang="uk-UA" b="1" dirty="0" smtClean="0">
                <a:solidFill>
                  <a:srgbClr val="0070C0"/>
                </a:solidFill>
              </a:rPr>
              <a:t>ФОП на загальній системі: </a:t>
            </a:r>
            <a:r>
              <a:rPr lang="uk-UA" dirty="0" smtClean="0"/>
              <a:t>відповідно </a:t>
            </a:r>
            <a:r>
              <a:rPr lang="uk-UA" dirty="0"/>
              <a:t>до п.п. 164.1.3 </a:t>
            </a:r>
            <a:r>
              <a:rPr lang="uk-UA" dirty="0" smtClean="0"/>
              <a:t>ПКУ </a:t>
            </a:r>
            <a:r>
              <a:rPr lang="uk-UA" dirty="0"/>
              <a:t>загальний річний оподатковуваний дохід дорівнює сумі загальних місячних оподатковуваних доходів, іноземних доходів, отриманих протягом такого звітного податкового року, доходів, отриманих </a:t>
            </a:r>
            <a:r>
              <a:rPr lang="uk-UA" dirty="0" smtClean="0"/>
              <a:t>ФОП від </a:t>
            </a:r>
            <a:r>
              <a:rPr lang="uk-UA" dirty="0"/>
              <a:t>провадження господарської діяльності згідно із ст. 177 ПКУ.</a:t>
            </a:r>
          </a:p>
          <a:p>
            <a:r>
              <a:rPr lang="uk-UA" dirty="0" smtClean="0"/>
              <a:t>Об’єктом </a:t>
            </a:r>
            <a:r>
              <a:rPr lang="uk-UA" dirty="0"/>
              <a:t>оподаткування ФОП є чистий оподатковуваний дохід, тобто різниця між загальним оподатковуваним доходом (виручка у грошовій та негрошовій формі) і документально підтвердженими витратами, пов’язаними з господарською діяльністю такої ФОП (п. 177.2 ст. 177 ПКУ).</a:t>
            </a:r>
          </a:p>
        </p:txBody>
      </p:sp>
    </p:spTree>
    <p:extLst>
      <p:ext uri="{BB962C8B-B14F-4D97-AF65-F5344CB8AC3E}">
        <p14:creationId xmlns:p14="http://schemas.microsoft.com/office/powerpoint/2010/main" val="35656220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268760"/>
            <a:ext cx="11064773" cy="4678797"/>
          </a:xfrm>
          <a:prstGeom prst="rect">
            <a:avLst/>
          </a:prstGeom>
          <a:ln>
            <a:noFill/>
          </a:ln>
        </p:spPr>
        <p:txBody>
          <a:bodyPr>
            <a:noAutofit/>
          </a:bodyPr>
          <a:lstStyle/>
          <a:p>
            <a:pPr marL="0" indent="0">
              <a:buNone/>
            </a:pPr>
            <a:r>
              <a:rPr lang="uk-UA" sz="2400" u="sng" dirty="0"/>
              <a:t>Законом від 16.01.2020 № 466-</a:t>
            </a:r>
            <a:r>
              <a:rPr lang="en-US" sz="2400" u="sng" dirty="0" smtClean="0"/>
              <a:t>IX</a:t>
            </a:r>
            <a:r>
              <a:rPr lang="uk-UA" sz="2400" dirty="0"/>
              <a:t> </a:t>
            </a:r>
            <a:r>
              <a:rPr lang="uk-UA" sz="2400" dirty="0" smtClean="0"/>
              <a:t> з 01.01.2021 р. запроваджено </a:t>
            </a:r>
            <a:r>
              <a:rPr lang="uk-UA" sz="2400" dirty="0"/>
              <a:t>нову концепцію притягнення до відповідальності платника податків за податкові правопорушення </a:t>
            </a:r>
            <a:r>
              <a:rPr lang="uk-UA" sz="2400" b="1" dirty="0"/>
              <a:t>за умови доведення його вини</a:t>
            </a:r>
            <a:r>
              <a:rPr lang="uk-UA" sz="2400" dirty="0"/>
              <a:t>.</a:t>
            </a:r>
          </a:p>
          <a:p>
            <a:pPr marL="0" indent="0">
              <a:buNone/>
            </a:pPr>
            <a:r>
              <a:rPr lang="uk-UA" sz="2400" dirty="0" smtClean="0"/>
              <a:t>Зокрема</a:t>
            </a:r>
            <a:r>
              <a:rPr lang="uk-UA" sz="2400" dirty="0"/>
              <a:t>, діяння вважаються вчиненими умисно, </a:t>
            </a:r>
            <a:r>
              <a:rPr lang="uk-UA" sz="2400" dirty="0">
                <a:solidFill>
                  <a:srgbClr val="FF0000"/>
                </a:solidFill>
              </a:rPr>
              <a:t>якщо є доведені контролюючим органом обставини</a:t>
            </a:r>
            <a:r>
              <a:rPr lang="uk-UA" sz="2400" dirty="0"/>
              <a:t>, які свідчать, що платник податків удавано, цілеспрямовано створив умови, які не можуть мати іншої мети, крім як невиконання або неналежне виконання вимог, установлених цим Кодексом та іншим законодавством, контроль за дотриманням якого покладено на контролюючі органи (п. 109.1 ПКУ</a:t>
            </a:r>
            <a:r>
              <a:rPr lang="uk-UA" sz="2400" dirty="0" smtClean="0"/>
              <a:t>). Установлено </a:t>
            </a:r>
            <a:r>
              <a:rPr lang="uk-UA" sz="2400" dirty="0"/>
              <a:t>й умови, необхідні для притягнення до фінансової відповідальності, та обставини, що пом’якшують її (ст. 112 ПКУ</a:t>
            </a:r>
            <a:r>
              <a:rPr lang="uk-UA" sz="2400" dirty="0" smtClean="0"/>
              <a:t>)</a:t>
            </a:r>
            <a:endParaRPr lang="uk-UA" sz="2400" dirty="0"/>
          </a:p>
          <a:p>
            <a:pPr marL="0" indent="0" fontAlgn="base">
              <a:buNone/>
            </a:pPr>
            <a:r>
              <a:rPr lang="uk-UA" sz="2000" i="1" dirty="0" smtClean="0">
                <a:solidFill>
                  <a:srgbClr val="0070C0"/>
                </a:solidFill>
              </a:rPr>
              <a:t>Стаття</a:t>
            </a:r>
            <a:r>
              <a:rPr lang="ru-RU" sz="2000" i="1" dirty="0" smtClean="0">
                <a:solidFill>
                  <a:srgbClr val="0070C0"/>
                </a:solidFill>
              </a:rPr>
              <a:t> </a:t>
            </a:r>
            <a:r>
              <a:rPr lang="ru-RU" sz="2000" i="1" dirty="0">
                <a:solidFill>
                  <a:srgbClr val="0070C0"/>
                </a:solidFill>
              </a:rPr>
              <a:t>123 </a:t>
            </a:r>
            <a:r>
              <a:rPr lang="ru-RU" sz="2000" i="1" dirty="0" smtClean="0">
                <a:solidFill>
                  <a:srgbClr val="0070C0"/>
                </a:solidFill>
              </a:rPr>
              <a:t>ПКУ </a:t>
            </a:r>
            <a:r>
              <a:rPr lang="uk-UA" sz="2000" i="1" dirty="0" smtClean="0">
                <a:solidFill>
                  <a:srgbClr val="0070C0"/>
                </a:solidFill>
              </a:rPr>
              <a:t>передбачає, що якщо вину не доведуть, то штраф становитиме 10% до нарахованої суми. Якщо доведуть, що податки приховали навмисно, оштрафують на 25% від донарахованої суми. При повторному умисному порушенні, штраф становитиме вже 50%.</a:t>
            </a:r>
            <a:endParaRPr lang="uk-UA" sz="2000" i="1" dirty="0">
              <a:solidFill>
                <a:srgbClr val="0070C0"/>
              </a:solidFill>
            </a:endParaRPr>
          </a:p>
        </p:txBody>
      </p:sp>
      <p:sp>
        <p:nvSpPr>
          <p:cNvPr id="6" name="Заголовок 1"/>
          <p:cNvSpPr txBox="1">
            <a:spLocks/>
          </p:cNvSpPr>
          <p:nvPr/>
        </p:nvSpPr>
        <p:spPr bwMode="auto">
          <a:xfrm>
            <a:off x="-96688"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УМИСНІСТЬ ЯК ОЗНАКА ПОДАТКОВОГО ПРАВОПОРУШЕННЯ </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50</a:t>
            </a:fld>
            <a:endParaRPr lang="uk-UA"/>
          </a:p>
        </p:txBody>
      </p:sp>
    </p:spTree>
    <p:extLst>
      <p:ext uri="{BB962C8B-B14F-4D97-AF65-F5344CB8AC3E}">
        <p14:creationId xmlns:p14="http://schemas.microsoft.com/office/powerpoint/2010/main" val="32170184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4"/>
            <a:ext cx="11064773" cy="3797543"/>
          </a:xfrm>
          <a:prstGeom prst="rect">
            <a:avLst/>
          </a:prstGeom>
          <a:ln>
            <a:noFill/>
          </a:ln>
        </p:spPr>
        <p:txBody>
          <a:bodyPr>
            <a:noAutofit/>
          </a:bodyPr>
          <a:lstStyle/>
          <a:p>
            <a:pPr marL="0" indent="0">
              <a:buNone/>
            </a:pPr>
            <a:r>
              <a:rPr lang="uk-UA" dirty="0"/>
              <a:t>Водночас </a:t>
            </a:r>
            <a:r>
              <a:rPr lang="uk-UA" u="sng" dirty="0"/>
              <a:t>у разі неможливості органів ДПС встановити вину платника податків</a:t>
            </a:r>
            <a:r>
              <a:rPr lang="uk-UA" dirty="0"/>
              <a:t> у вчиненні податкового правопорушення притягнення особи до фінансової відповідальності за порушення податкового законодавства значно </a:t>
            </a:r>
            <a:r>
              <a:rPr lang="uk-UA" dirty="0" smtClean="0"/>
              <a:t>ускладнюється. </a:t>
            </a:r>
          </a:p>
          <a:p>
            <a:pPr marL="0" indent="0">
              <a:buNone/>
            </a:pPr>
            <a:r>
              <a:rPr lang="uk-UA" dirty="0" smtClean="0"/>
              <a:t>При </a:t>
            </a:r>
            <a:r>
              <a:rPr lang="uk-UA" dirty="0"/>
              <a:t>цьому всі сумніви щодо наявності обставин, за яких особа може бути притягнута до відповідальності за порушення податкового законодавства та іншого законодавства, контроль за яким покладено на контролюючий орган, трактуються на користь такої особи (пп. 4.1.4, 56.21 ПКУ</a:t>
            </a:r>
            <a:r>
              <a:rPr lang="uk-UA" dirty="0" smtClean="0"/>
              <a:t>)</a:t>
            </a:r>
            <a:endParaRPr lang="uk-UA" dirty="0"/>
          </a:p>
          <a:p>
            <a:pPr marL="0" indent="0" fontAlgn="base">
              <a:buNone/>
            </a:pPr>
            <a:endParaRPr lang="uk-UA" dirty="0" smtClean="0">
              <a:solidFill>
                <a:srgbClr val="555555"/>
              </a:solidFill>
            </a:endParaRPr>
          </a:p>
        </p:txBody>
      </p:sp>
      <p:sp>
        <p:nvSpPr>
          <p:cNvPr id="6" name="Заголовок 1"/>
          <p:cNvSpPr txBox="1">
            <a:spLocks/>
          </p:cNvSpPr>
          <p:nvPr/>
        </p:nvSpPr>
        <p:spPr bwMode="auto">
          <a:xfrm>
            <a:off x="-96688"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УМИСНІСТЬ ЯК ОЗНАКА ПОДАТКОВОГО ПРАВОПОРУШЕННЯ </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51</a:t>
            </a:fld>
            <a:endParaRPr lang="uk-UA"/>
          </a:p>
        </p:txBody>
      </p:sp>
    </p:spTree>
    <p:extLst>
      <p:ext uri="{BB962C8B-B14F-4D97-AF65-F5344CB8AC3E}">
        <p14:creationId xmlns:p14="http://schemas.microsoft.com/office/powerpoint/2010/main" val="33509265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4"/>
            <a:ext cx="11064773" cy="4678797"/>
          </a:xfrm>
          <a:prstGeom prst="rect">
            <a:avLst/>
          </a:prstGeom>
          <a:ln>
            <a:noFill/>
          </a:ln>
        </p:spPr>
        <p:txBody>
          <a:bodyPr>
            <a:noAutofit/>
          </a:bodyPr>
          <a:lstStyle/>
          <a:p>
            <a:pPr marL="0" indent="0">
              <a:buNone/>
            </a:pPr>
            <a:r>
              <a:rPr lang="uk-UA" dirty="0" smtClean="0"/>
              <a:t>Комплексній </a:t>
            </a:r>
            <a:r>
              <a:rPr lang="uk-UA" dirty="0"/>
              <a:t>оцінці </a:t>
            </a:r>
            <a:r>
              <a:rPr lang="uk-UA" dirty="0" smtClean="0"/>
              <a:t>щодо наявності вини  платника </a:t>
            </a:r>
            <a:r>
              <a:rPr lang="uk-UA" dirty="0"/>
              <a:t>підлягають фактичні обставини на підставі сукупності відповідних даних податкових декларацій та електронних систем і реєстрів у контексті удаваного, цілеспрямованого створення платником умов, які не можуть мати іншої мети, крім як невиконання або неналежне виконання вимог податкового законодавства.</a:t>
            </a:r>
          </a:p>
          <a:p>
            <a:pPr marL="0" indent="0">
              <a:buNone/>
            </a:pPr>
            <a:r>
              <a:rPr lang="uk-UA" dirty="0"/>
              <a:t>Проте доволі часто податківці </a:t>
            </a:r>
            <a:r>
              <a:rPr lang="uk-UA" dirty="0" smtClean="0"/>
              <a:t>спочатку </a:t>
            </a:r>
            <a:r>
              <a:rPr lang="uk-UA" dirty="0"/>
              <a:t>застосовують великий штраф, а потім платникові податків доводиться, ще й через суд, цей штраф скасовувати. </a:t>
            </a:r>
            <a:endParaRPr lang="uk-UA" dirty="0" smtClean="0"/>
          </a:p>
          <a:p>
            <a:pPr marL="0" indent="0">
              <a:buNone/>
            </a:pPr>
            <a:r>
              <a:rPr lang="uk-UA" dirty="0" smtClean="0"/>
              <a:t>При </a:t>
            </a:r>
            <a:r>
              <a:rPr lang="uk-UA" dirty="0"/>
              <a:t>цьому абсолютна більшість такий штраф сплачує до початку розгляду справи, не ризикуючи штрафом та пенею у разі програшу.</a:t>
            </a:r>
          </a:p>
          <a:p>
            <a:pPr marL="0" indent="0">
              <a:buNone/>
            </a:pPr>
            <a:endParaRPr lang="uk-UA" sz="2000" dirty="0" smtClean="0">
              <a:solidFill>
                <a:srgbClr val="555555"/>
              </a:solidFill>
            </a:endParaRPr>
          </a:p>
        </p:txBody>
      </p:sp>
      <p:sp>
        <p:nvSpPr>
          <p:cNvPr id="6" name="Заголовок 1"/>
          <p:cNvSpPr txBox="1">
            <a:spLocks/>
          </p:cNvSpPr>
          <p:nvPr/>
        </p:nvSpPr>
        <p:spPr bwMode="auto">
          <a:xfrm>
            <a:off x="-96688"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УМИСНІСТЬ ЯК ОЗНАКА ПОДАТКОВОГО ПРАВОПОРУШЕННЯ </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52</a:t>
            </a:fld>
            <a:endParaRPr lang="uk-UA"/>
          </a:p>
        </p:txBody>
      </p:sp>
    </p:spTree>
    <p:extLst>
      <p:ext uri="{BB962C8B-B14F-4D97-AF65-F5344CB8AC3E}">
        <p14:creationId xmlns:p14="http://schemas.microsoft.com/office/powerpoint/2010/main" val="37614649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124744"/>
            <a:ext cx="11064773" cy="5112568"/>
          </a:xfrm>
          <a:prstGeom prst="rect">
            <a:avLst/>
          </a:prstGeom>
          <a:ln>
            <a:noFill/>
          </a:ln>
        </p:spPr>
        <p:txBody>
          <a:bodyPr>
            <a:noAutofit/>
          </a:bodyPr>
          <a:lstStyle/>
          <a:p>
            <a:pPr marL="0" indent="0" fontAlgn="base">
              <a:buNone/>
            </a:pPr>
            <a:r>
              <a:rPr lang="uk-UA" sz="2200" i="1" dirty="0" smtClean="0"/>
              <a:t>Чи вправі контролюючий орган за наслідками камеральної перевірки приймати рішення про умисне вчинення податкового правопорушення, якщо висновку про умисність немає в акті камеральної перевірки, а підтвердження наявності умислу отримано контролюючим органом до прийняття рішення за наслідками перевірки?</a:t>
            </a:r>
            <a:endParaRPr lang="uk-UA" sz="2200" dirty="0" smtClean="0"/>
          </a:p>
          <a:p>
            <a:pPr marL="0" indent="0" fontAlgn="base">
              <a:buNone/>
            </a:pPr>
            <a:r>
              <a:rPr lang="uk-UA" sz="2200" b="1" dirty="0" smtClean="0"/>
              <a:t>Помилкова відповідь: </a:t>
            </a:r>
            <a:r>
              <a:rPr lang="uk-UA" sz="2200" dirty="0" smtClean="0"/>
              <a:t>так.</a:t>
            </a:r>
          </a:p>
          <a:p>
            <a:pPr marL="0" indent="0" fontAlgn="base">
              <a:buNone/>
            </a:pPr>
            <a:r>
              <a:rPr lang="uk-UA" sz="2200" b="1" dirty="0" smtClean="0"/>
              <a:t>Відповідь з огляду на позицію Верховного Суду:</a:t>
            </a:r>
            <a:r>
              <a:rPr lang="uk-UA" sz="2200" dirty="0" smtClean="0"/>
              <a:t> ні. Адже </a:t>
            </a:r>
            <a:r>
              <a:rPr lang="uk-UA" sz="2200" u="sng" dirty="0" smtClean="0"/>
              <a:t>висновок про умисність має підтверджуватися актом камеральної перевірки, який є носієм доказової інформації щодо виявленого порушення, </a:t>
            </a:r>
            <a:r>
              <a:rPr lang="uk-UA" sz="2200" dirty="0" smtClean="0"/>
              <a:t>а його висновки можуть бути спростовані шляхом подання до контролюючого органу заперечень на акт перевірки.</a:t>
            </a:r>
          </a:p>
          <a:p>
            <a:pPr marL="0" indent="0" fontAlgn="base">
              <a:buNone/>
            </a:pPr>
            <a:r>
              <a:rPr lang="uk-UA" sz="2200" b="1" dirty="0" smtClean="0"/>
              <a:t>Позиція Верховного Суду</a:t>
            </a:r>
            <a:r>
              <a:rPr lang="uk-UA" sz="2200" dirty="0" smtClean="0"/>
              <a:t> (у складі колегії суддів Касаційного адміністративного суду):</a:t>
            </a:r>
          </a:p>
          <a:p>
            <a:pPr marL="0" indent="0" fontAlgn="base">
              <a:buNone/>
            </a:pPr>
            <a:r>
              <a:rPr lang="uk-UA" sz="2200" i="1" dirty="0" smtClean="0"/>
              <a:t>Відсутність в акті камеральної перевірки обставин, які характеризують таку ознаку виявленого діяння, як умисність, вказують на необґрунтованість прийняття в подальшому рішення про умисне вчинення податкового правопорушення</a:t>
            </a:r>
            <a:endParaRPr lang="uk-UA" sz="2200" dirty="0" smtClean="0"/>
          </a:p>
          <a:p>
            <a:pPr marL="0" indent="0" algn="r" fontAlgn="base">
              <a:buNone/>
            </a:pPr>
            <a:r>
              <a:rPr lang="uk-UA" sz="2200" i="1" dirty="0" smtClean="0">
                <a:hlinkClick r:id="rId2"/>
              </a:rPr>
              <a:t>постанова Верховного Суду від 13.06.2024 у справі № 440/7130/22</a:t>
            </a:r>
            <a:endParaRPr lang="uk-UA" sz="2200" dirty="0" smtClean="0"/>
          </a:p>
        </p:txBody>
      </p:sp>
      <p:sp>
        <p:nvSpPr>
          <p:cNvPr id="6" name="Заголовок 1"/>
          <p:cNvSpPr txBox="1">
            <a:spLocks/>
          </p:cNvSpPr>
          <p:nvPr/>
        </p:nvSpPr>
        <p:spPr bwMode="auto">
          <a:xfrm>
            <a:off x="-96688"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УМИСНІСТЬ ЯК ОЗНАКА ПОДАТКОВОГО ПРАВОПОРУШЕННЯ </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53</a:t>
            </a:fld>
            <a:endParaRPr lang="uk-UA"/>
          </a:p>
        </p:txBody>
      </p:sp>
    </p:spTree>
    <p:extLst>
      <p:ext uri="{BB962C8B-B14F-4D97-AF65-F5344CB8AC3E}">
        <p14:creationId xmlns:p14="http://schemas.microsoft.com/office/powerpoint/2010/main" val="18013489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7804" y="2581901"/>
            <a:ext cx="11360800" cy="991115"/>
          </a:xfrm>
          <a:prstGeom prst="rect">
            <a:avLst/>
          </a:prstGeom>
        </p:spPr>
        <p:txBody>
          <a:bodyPr spcFirstLastPara="1" vert="horz" wrap="square" lIns="121900" tIns="121900" rIns="121900" bIns="121900" rtlCol="0" anchor="t" anchorCtr="0">
            <a:noAutofit/>
          </a:bodyPr>
          <a:lstStyle/>
          <a:p>
            <a:pPr lvl="0" algn="ctr"/>
            <a:r>
              <a:rPr lang="uk-UA" sz="4800" dirty="0" smtClean="0"/>
              <a:t>Зміни до ПН та Декларації з ПДВ</a:t>
            </a:r>
            <a:endParaRPr lang="uk-UA" sz="4800" dirty="0"/>
          </a:p>
        </p:txBody>
      </p:sp>
      <p:sp>
        <p:nvSpPr>
          <p:cNvPr id="2" name="Прямоугольник 1"/>
          <p:cNvSpPr/>
          <p:nvPr/>
        </p:nvSpPr>
        <p:spPr>
          <a:xfrm>
            <a:off x="6661264" y="116111"/>
            <a:ext cx="6129251" cy="1884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chemeClr val="bg1"/>
                </a:solidFill>
              </a:rPr>
              <a:t>www.webbuh.com  +38 067 618 26 18</a:t>
            </a:r>
            <a:endParaRPr lang="ru-RU" sz="2400" dirty="0">
              <a:solidFill>
                <a:schemeClr val="bg1"/>
              </a:solidFill>
            </a:endParaRPr>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600" y="33253"/>
            <a:ext cx="809107" cy="354140"/>
          </a:xfrm>
          <a:prstGeom prst="rect">
            <a:avLst/>
          </a:prstGeom>
        </p:spPr>
      </p:pic>
      <p:sp>
        <p:nvSpPr>
          <p:cNvPr id="4" name="Номер слайда 3"/>
          <p:cNvSpPr>
            <a:spLocks noGrp="1"/>
          </p:cNvSpPr>
          <p:nvPr>
            <p:ph type="sldNum" idx="12"/>
          </p:nvPr>
        </p:nvSpPr>
        <p:spPr/>
        <p:txBody>
          <a:bodyPr/>
          <a:lstStyle/>
          <a:p>
            <a:fld id="{00000000-1234-1234-1234-123412341234}" type="slidenum">
              <a:rPr lang="ru" smtClean="0"/>
              <a:pPr/>
              <a:t>54</a:t>
            </a:fld>
            <a:endParaRPr lang="ru"/>
          </a:p>
        </p:txBody>
      </p:sp>
    </p:spTree>
    <p:extLst>
      <p:ext uri="{BB962C8B-B14F-4D97-AF65-F5344CB8AC3E}">
        <p14:creationId xmlns:p14="http://schemas.microsoft.com/office/powerpoint/2010/main" val="14924333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4"/>
            <a:ext cx="11064773" cy="4301599"/>
          </a:xfrm>
          <a:prstGeom prst="rect">
            <a:avLst/>
          </a:prstGeom>
          <a:ln>
            <a:noFill/>
          </a:ln>
        </p:spPr>
        <p:txBody>
          <a:bodyPr>
            <a:noAutofit/>
          </a:bodyPr>
          <a:lstStyle/>
          <a:p>
            <a:pPr marL="0" indent="0" fontAlgn="base">
              <a:buNone/>
            </a:pPr>
            <a:r>
              <a:rPr lang="uk-UA" sz="2400" dirty="0" smtClean="0"/>
              <a:t>Мінфін </a:t>
            </a:r>
            <a:r>
              <a:rPr lang="uk-UA" sz="2400" dirty="0" smtClean="0">
                <a:hlinkClick r:id="rId2"/>
              </a:rPr>
              <a:t>наказом “Про внесення змін до деяких нормативно-правових актів Міністерства фінансів України» від 09.08.2024 р. № 400</a:t>
            </a:r>
            <a:r>
              <a:rPr lang="uk-UA" sz="2400" dirty="0" smtClean="0"/>
              <a:t> (далі - наказ) затвердив зміни до: </a:t>
            </a:r>
          </a:p>
          <a:p>
            <a:pPr fontAlgn="base"/>
            <a:r>
              <a:rPr lang="uk-UA" sz="2400" dirty="0" smtClean="0"/>
              <a:t>форми податкової накладної, виклавши її в новій редакції;  </a:t>
            </a:r>
          </a:p>
          <a:p>
            <a:pPr fontAlgn="base"/>
            <a:r>
              <a:rPr lang="uk-UA" sz="2400" dirty="0" smtClean="0"/>
              <a:t>форми податкової декларації з ПДВ, виклавши її в новій редакції;  </a:t>
            </a:r>
          </a:p>
          <a:p>
            <a:pPr fontAlgn="base"/>
            <a:r>
              <a:rPr lang="uk-UA" sz="2400" dirty="0" smtClean="0"/>
              <a:t>форми уточнюючого розрахунку податкових зобов’язань ПДВ у зв’язку з виправленням самостійно виявлених помилок; </a:t>
            </a:r>
          </a:p>
          <a:p>
            <a:pPr fontAlgn="base"/>
            <a:r>
              <a:rPr lang="uk-UA" sz="2400" dirty="0" smtClean="0"/>
              <a:t>форми розрахунку податкових зобов’язань, нарахованих отримувачем послуг, не зареєстрованим як платник податку на додану вартість, які постачаються нерезидентами, у тому числі їх постійними представництвами, не зареєстрованими платниками податків, на митній території України. </a:t>
            </a:r>
          </a:p>
          <a:p>
            <a:pPr marL="0" indent="0">
              <a:lnSpc>
                <a:spcPct val="100000"/>
              </a:lnSpc>
              <a:spcBef>
                <a:spcPts val="1200"/>
              </a:spcBef>
              <a:buNone/>
              <a:defRPr/>
            </a:pPr>
            <a:endParaRPr lang="uk-UA" sz="2667" b="1" dirty="0" smtClean="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ПН/РК  ТА ПДВ-ЗВІТНОСТІ</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55</a:t>
            </a:fld>
            <a:endParaRPr lang="uk-UA"/>
          </a:p>
        </p:txBody>
      </p:sp>
    </p:spTree>
    <p:extLst>
      <p:ext uri="{BB962C8B-B14F-4D97-AF65-F5344CB8AC3E}">
        <p14:creationId xmlns:p14="http://schemas.microsoft.com/office/powerpoint/2010/main" val="16327856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4"/>
            <a:ext cx="11064773" cy="4301599"/>
          </a:xfrm>
          <a:prstGeom prst="rect">
            <a:avLst/>
          </a:prstGeom>
          <a:ln>
            <a:noFill/>
          </a:ln>
        </p:spPr>
        <p:txBody>
          <a:bodyPr>
            <a:noAutofit/>
          </a:bodyPr>
          <a:lstStyle/>
          <a:p>
            <a:pPr marL="0" indent="0" fontAlgn="base">
              <a:buNone/>
            </a:pPr>
            <a:r>
              <a:rPr lang="uk-UA" sz="2400" b="1" i="1" dirty="0" smtClean="0"/>
              <a:t>Якщо </a:t>
            </a:r>
            <a:r>
              <a:rPr lang="uk-UA" sz="2400" b="1" i="1" dirty="0"/>
              <a:t>з 1 жовтня буде діяти вже нова форма ПН, за якою формою складати ПН за вересень?</a:t>
            </a:r>
            <a:endParaRPr lang="uk-UA" sz="2400" dirty="0"/>
          </a:p>
          <a:p>
            <a:pPr marL="0" indent="0" fontAlgn="base">
              <a:buNone/>
            </a:pPr>
            <a:r>
              <a:rPr lang="uk-UA" sz="2400" dirty="0"/>
              <a:t>Якщо ПН за вересень будуть реєструватися в ЄРПН у жовтні вже </a:t>
            </a:r>
            <a:r>
              <a:rPr lang="uk-UA" sz="2400" b="1" dirty="0"/>
              <a:t>після початку застосування нової форми</a:t>
            </a:r>
            <a:r>
              <a:rPr lang="uk-UA" sz="2400" dirty="0"/>
              <a:t>, то вони мають бути складені за формою, </a:t>
            </a:r>
            <a:r>
              <a:rPr lang="uk-UA" sz="2400" u="sng" dirty="0"/>
              <a:t>що діє на дату їх реєстрації</a:t>
            </a:r>
            <a:r>
              <a:rPr lang="uk-UA" sz="2400" dirty="0"/>
              <a:t> (п. 3 Порядку № 1307). Тобто за новою формою.</a:t>
            </a:r>
          </a:p>
          <a:p>
            <a:pPr marL="0" indent="0" fontAlgn="base">
              <a:buNone/>
            </a:pPr>
            <a:endParaRPr lang="uk-UA" sz="2667" b="1" dirty="0" smtClean="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ПН/РК  ТА ПДВ-ЗВІТНОСТІ</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56</a:t>
            </a:fld>
            <a:endParaRPr lang="uk-UA"/>
          </a:p>
        </p:txBody>
      </p:sp>
    </p:spTree>
    <p:extLst>
      <p:ext uri="{BB962C8B-B14F-4D97-AF65-F5344CB8AC3E}">
        <p14:creationId xmlns:p14="http://schemas.microsoft.com/office/powerpoint/2010/main" val="42310875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07368" y="1412776"/>
            <a:ext cx="11064773" cy="4661640"/>
          </a:xfrm>
          <a:prstGeom prst="rect">
            <a:avLst/>
          </a:prstGeom>
          <a:ln>
            <a:noFill/>
          </a:ln>
        </p:spPr>
        <p:txBody>
          <a:bodyPr>
            <a:noAutofit/>
          </a:bodyPr>
          <a:lstStyle/>
          <a:p>
            <a:pPr marL="0" indent="0" fontAlgn="base">
              <a:lnSpc>
                <a:spcPts val="1875"/>
              </a:lnSpc>
              <a:spcBef>
                <a:spcPts val="600"/>
              </a:spcBef>
              <a:spcAft>
                <a:spcPts val="0"/>
              </a:spcAft>
              <a:buNone/>
            </a:pPr>
            <a:r>
              <a:rPr lang="uk-UA" sz="2200" b="1" dirty="0" smtClean="0">
                <a:ea typeface="Times New Roman" panose="02020603050405020304" pitchFamily="18" charset="0"/>
                <a:cs typeface="Times New Roman" panose="02020603050405020304" pitchFamily="18" charset="0"/>
              </a:rPr>
              <a:t>Оформлення </a:t>
            </a:r>
            <a:r>
              <a:rPr lang="uk-UA" sz="2200" b="1" dirty="0">
                <a:ea typeface="Times New Roman" panose="02020603050405020304" pitchFamily="18" charset="0"/>
                <a:cs typeface="Times New Roman" panose="02020603050405020304" pitchFamily="18" charset="0"/>
              </a:rPr>
              <a:t>ПН/РК на експорт</a:t>
            </a:r>
            <a:endParaRPr lang="uk-UA" sz="2200" dirty="0">
              <a:ea typeface="Calibri" panose="020F0502020204030204" pitchFamily="34" charset="0"/>
              <a:cs typeface="Times New Roman" panose="02020603050405020304" pitchFamily="18" charset="0"/>
            </a:endParaRPr>
          </a:p>
          <a:p>
            <a:pPr marL="0" indent="0" fontAlgn="base">
              <a:lnSpc>
                <a:spcPct val="107000"/>
              </a:lnSpc>
              <a:spcBef>
                <a:spcPts val="600"/>
              </a:spcBef>
              <a:spcAft>
                <a:spcPts val="0"/>
              </a:spcAft>
              <a:buNone/>
            </a:pPr>
            <a:r>
              <a:rPr lang="uk-UA" sz="2200" dirty="0">
                <a:ea typeface="Times New Roman" panose="02020603050405020304" pitchFamily="18" charset="0"/>
                <a:cs typeface="Times New Roman" panose="02020603050405020304" pitchFamily="18" charset="0"/>
              </a:rPr>
              <a:t>Законом № 3706 було внесено </a:t>
            </a:r>
            <a:r>
              <a:rPr lang="uk-UA" sz="2200" b="1" dirty="0">
                <a:ea typeface="Times New Roman" panose="02020603050405020304" pitchFamily="18" charset="0"/>
                <a:cs typeface="Times New Roman" panose="02020603050405020304" pitchFamily="18" charset="0"/>
              </a:rPr>
              <a:t>зміни до п. 201.1 </a:t>
            </a:r>
            <a:r>
              <a:rPr lang="uk-UA" sz="2200" b="1" dirty="0" smtClean="0">
                <a:ea typeface="Times New Roman" panose="02020603050405020304" pitchFamily="18" charset="0"/>
                <a:cs typeface="Times New Roman" panose="02020603050405020304" pitchFamily="18" charset="0"/>
              </a:rPr>
              <a:t>ПКУ</a:t>
            </a:r>
            <a:r>
              <a:rPr lang="uk-UA" sz="2200" dirty="0">
                <a:ea typeface="Times New Roman" panose="02020603050405020304" pitchFamily="18" charset="0"/>
                <a:cs typeface="Times New Roman" panose="02020603050405020304" pitchFamily="18" charset="0"/>
              </a:rPr>
              <a:t> стосовно </a:t>
            </a:r>
            <a:r>
              <a:rPr lang="uk-UA" sz="2200" b="1" dirty="0">
                <a:ea typeface="Times New Roman" panose="02020603050405020304" pitchFamily="18" charset="0"/>
                <a:cs typeface="Times New Roman" panose="02020603050405020304" pitchFamily="18" charset="0"/>
              </a:rPr>
              <a:t>обов’язкових реквізитів ПН, а саме:</a:t>
            </a:r>
            <a:endParaRPr lang="uk-UA" sz="2200" dirty="0">
              <a:ea typeface="Calibri" panose="020F0502020204030204" pitchFamily="34" charset="0"/>
              <a:cs typeface="Times New Roman" panose="02020603050405020304" pitchFamily="18" charset="0"/>
            </a:endParaRPr>
          </a:p>
          <a:p>
            <a:pPr marL="342900" lvl="0" indent="-342900" fontAlgn="base">
              <a:lnSpc>
                <a:spcPct val="107000"/>
              </a:lnSpc>
              <a:spcBef>
                <a:spcPts val="600"/>
              </a:spcBef>
              <a:spcAft>
                <a:spcPts val="0"/>
              </a:spcAft>
              <a:buSzPts val="1000"/>
              <a:buFont typeface="Symbol" panose="05050102010706020507" pitchFamily="18" charset="2"/>
              <a:buChar char=""/>
              <a:tabLst>
                <a:tab pos="457200" algn="l"/>
              </a:tabLst>
            </a:pPr>
            <a:r>
              <a:rPr lang="uk-UA" sz="2200" dirty="0">
                <a:ea typeface="Times New Roman" panose="02020603050405020304" pitchFamily="18" charset="0"/>
                <a:cs typeface="Times New Roman" panose="02020603050405020304" pitchFamily="18" charset="0"/>
              </a:rPr>
              <a:t>додано уточнення, що у ПН, яка складається у разі вивезення товарів за межі митної території України, зазначаються ті </a:t>
            </a:r>
            <a:r>
              <a:rPr lang="uk-UA" sz="2200" b="1" dirty="0">
                <a:ea typeface="Times New Roman" panose="02020603050405020304" pitchFamily="18" charset="0"/>
                <a:cs typeface="Times New Roman" panose="02020603050405020304" pitchFamily="18" charset="0"/>
              </a:rPr>
              <a:t>одиниці виміру</a:t>
            </a:r>
            <a:r>
              <a:rPr lang="uk-UA" sz="2200" dirty="0">
                <a:ea typeface="Times New Roman" panose="02020603050405020304" pitchFamily="18" charset="0"/>
                <a:cs typeface="Times New Roman" panose="02020603050405020304" pitchFamily="18" charset="0"/>
              </a:rPr>
              <a:t> товарів, які </a:t>
            </a:r>
            <a:r>
              <a:rPr lang="uk-UA" sz="2200" b="1" dirty="0">
                <a:ea typeface="Times New Roman" panose="02020603050405020304" pitchFamily="18" charset="0"/>
                <a:cs typeface="Times New Roman" panose="02020603050405020304" pitchFamily="18" charset="0"/>
              </a:rPr>
              <a:t>застосовуються при оформленні митної декларації </a:t>
            </a:r>
            <a:r>
              <a:rPr lang="uk-UA" sz="2200" dirty="0" smtClean="0">
                <a:ea typeface="Times New Roman" panose="02020603050405020304" pitchFamily="18" charset="0"/>
                <a:cs typeface="Times New Roman" panose="02020603050405020304" pitchFamily="18" charset="0"/>
              </a:rPr>
              <a:t>(МД</a:t>
            </a:r>
            <a:r>
              <a:rPr lang="uk-UA" sz="2200" dirty="0">
                <a:ea typeface="Times New Roman" panose="02020603050405020304" pitchFamily="18" charset="0"/>
                <a:cs typeface="Times New Roman" panose="02020603050405020304" pitchFamily="18" charset="0"/>
              </a:rPr>
              <a:t>)</a:t>
            </a:r>
            <a:r>
              <a:rPr lang="uk-UA" sz="2200" b="1" dirty="0">
                <a:ea typeface="Times New Roman" panose="02020603050405020304" pitchFamily="18" charset="0"/>
                <a:cs typeface="Times New Roman" panose="02020603050405020304" pitchFamily="18" charset="0"/>
              </a:rPr>
              <a:t> на такі товари</a:t>
            </a:r>
            <a:r>
              <a:rPr lang="uk-UA" sz="2200" dirty="0">
                <a:ea typeface="Times New Roman" panose="02020603050405020304" pitchFamily="18" charset="0"/>
                <a:cs typeface="Times New Roman" panose="02020603050405020304" pitchFamily="18" charset="0"/>
              </a:rPr>
              <a:t> (пп. «е»);</a:t>
            </a:r>
            <a:endParaRPr lang="uk-UA" sz="2200" dirty="0">
              <a:ea typeface="Calibri" panose="020F0502020204030204" pitchFamily="34" charset="0"/>
              <a:cs typeface="Times New Roman" panose="02020603050405020304" pitchFamily="18" charset="0"/>
            </a:endParaRPr>
          </a:p>
          <a:p>
            <a:pPr marL="342900" lvl="0" indent="-342900" fontAlgn="base">
              <a:lnSpc>
                <a:spcPct val="107000"/>
              </a:lnSpc>
              <a:spcBef>
                <a:spcPts val="600"/>
              </a:spcBef>
              <a:spcAft>
                <a:spcPts val="0"/>
              </a:spcAft>
              <a:buSzPts val="1000"/>
              <a:buFont typeface="Symbol" panose="05050102010706020507" pitchFamily="18" charset="2"/>
              <a:buChar char=""/>
              <a:tabLst>
                <a:tab pos="457200" algn="l"/>
              </a:tabLst>
            </a:pPr>
            <a:r>
              <a:rPr lang="uk-UA" sz="2200" dirty="0">
                <a:ea typeface="Times New Roman" panose="02020603050405020304" pitchFamily="18" charset="0"/>
                <a:cs typeface="Times New Roman" panose="02020603050405020304" pitchFamily="18" charset="0"/>
              </a:rPr>
              <a:t>форму ПН доповнено </a:t>
            </a:r>
            <a:r>
              <a:rPr lang="uk-UA" sz="2200" b="1" dirty="0">
                <a:ea typeface="Times New Roman" panose="02020603050405020304" pitchFamily="18" charset="0"/>
                <a:cs typeface="Times New Roman" panose="02020603050405020304" pitchFamily="18" charset="0"/>
              </a:rPr>
              <a:t>новими реквізитами, такими як:</a:t>
            </a:r>
            <a:endParaRPr lang="uk-UA" sz="2200" dirty="0">
              <a:ea typeface="Calibri" panose="020F0502020204030204" pitchFamily="34" charset="0"/>
              <a:cs typeface="Times New Roman" panose="02020603050405020304" pitchFamily="18" charset="0"/>
            </a:endParaRPr>
          </a:p>
          <a:p>
            <a:pPr marL="742950" lvl="1" indent="-285750" fontAlgn="base">
              <a:lnSpc>
                <a:spcPct val="107000"/>
              </a:lnSpc>
              <a:spcBef>
                <a:spcPts val="600"/>
              </a:spcBef>
              <a:spcAft>
                <a:spcPts val="0"/>
              </a:spcAft>
              <a:buSzPts val="1000"/>
              <a:buFont typeface="Courier New" panose="02070309020205020404" pitchFamily="49" charset="0"/>
              <a:buChar char="o"/>
              <a:tabLst>
                <a:tab pos="914400" algn="l"/>
              </a:tabLst>
            </a:pPr>
            <a:r>
              <a:rPr lang="uk-UA" sz="2200" dirty="0">
                <a:ea typeface="Times New Roman" panose="02020603050405020304" pitchFamily="18" charset="0"/>
                <a:cs typeface="Times New Roman" panose="02020603050405020304" pitchFamily="18" charset="0"/>
              </a:rPr>
              <a:t>дата та номер МД, оформленої при вивезенні товарів за межі митної території України (пп. «к»);</a:t>
            </a:r>
            <a:endParaRPr lang="uk-UA" sz="2200" dirty="0">
              <a:ea typeface="Calibri" panose="020F0502020204030204" pitchFamily="34" charset="0"/>
              <a:cs typeface="Times New Roman" panose="02020603050405020304" pitchFamily="18" charset="0"/>
            </a:endParaRPr>
          </a:p>
          <a:p>
            <a:pPr marL="742950" lvl="1" indent="-285750" fontAlgn="base">
              <a:lnSpc>
                <a:spcPct val="107000"/>
              </a:lnSpc>
              <a:spcBef>
                <a:spcPts val="600"/>
              </a:spcBef>
              <a:spcAft>
                <a:spcPts val="0"/>
              </a:spcAft>
              <a:buSzPts val="1000"/>
              <a:buFont typeface="Courier New" panose="02070309020205020404" pitchFamily="49" charset="0"/>
              <a:buChar char="o"/>
              <a:tabLst>
                <a:tab pos="914400" algn="l"/>
              </a:tabLst>
            </a:pPr>
            <a:r>
              <a:rPr lang="uk-UA" sz="2200" dirty="0">
                <a:ea typeface="Times New Roman" panose="02020603050405020304" pitchFamily="18" charset="0"/>
                <a:cs typeface="Times New Roman" panose="02020603050405020304" pitchFamily="18" charset="0"/>
              </a:rPr>
              <a:t>дата та номер договору (контракту) про експорт товарів. У ПН, що складається на підставі форвардного контракту, зазначається відповідна відмітка про форвардний контракт (пп. «л</a:t>
            </a:r>
            <a:r>
              <a:rPr lang="uk-UA" sz="2200" dirty="0" smtClean="0">
                <a:ea typeface="Times New Roman" panose="02020603050405020304" pitchFamily="18" charset="0"/>
                <a:cs typeface="Times New Roman" panose="02020603050405020304" pitchFamily="18" charset="0"/>
              </a:rPr>
              <a:t>»)</a:t>
            </a:r>
            <a:endParaRPr lang="uk-UA" sz="2200" dirty="0">
              <a:ea typeface="Calibri" panose="020F0502020204030204" pitchFamily="34" charset="0"/>
              <a:cs typeface="Times New Roman" panose="02020603050405020304" pitchFamily="18" charset="0"/>
            </a:endParaRPr>
          </a:p>
          <a:p>
            <a:pPr marL="0" indent="0" fontAlgn="base">
              <a:buNone/>
            </a:pPr>
            <a:endParaRPr lang="uk-UA" sz="2000" b="1" dirty="0" smtClean="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ПН/РК  ТА ПДВ-ЗВІТНОСТІ</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57</a:t>
            </a:fld>
            <a:endParaRPr lang="uk-UA"/>
          </a:p>
        </p:txBody>
      </p:sp>
    </p:spTree>
    <p:extLst>
      <p:ext uri="{BB962C8B-B14F-4D97-AF65-F5344CB8AC3E}">
        <p14:creationId xmlns:p14="http://schemas.microsoft.com/office/powerpoint/2010/main" val="17339827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79376" y="1268760"/>
            <a:ext cx="11064773" cy="4733648"/>
          </a:xfrm>
          <a:prstGeom prst="rect">
            <a:avLst/>
          </a:prstGeom>
          <a:ln>
            <a:noFill/>
          </a:ln>
        </p:spPr>
        <p:txBody>
          <a:bodyPr>
            <a:noAutofit/>
          </a:bodyPr>
          <a:lstStyle/>
          <a:p>
            <a:pPr marL="0" indent="0" fontAlgn="base">
              <a:buNone/>
            </a:pPr>
            <a:r>
              <a:rPr lang="uk-UA" sz="2200" b="1" i="1" dirty="0" smtClean="0">
                <a:solidFill>
                  <a:srgbClr val="002060"/>
                </a:solidFill>
              </a:rPr>
              <a:t>Закон </a:t>
            </a:r>
            <a:r>
              <a:rPr lang="uk-UA" sz="2200" b="1" i="1" dirty="0">
                <a:solidFill>
                  <a:srgbClr val="002060"/>
                </a:solidFill>
              </a:rPr>
              <a:t>№ 3706 набув чинності з 01.07.2024. Це означає, що починаючи з цієї дати одиниця виміру в ПН, що оформлена на вивезення товару у режимі експорту, має відповідати даним МД?</a:t>
            </a:r>
            <a:endParaRPr lang="uk-UA" sz="2200" dirty="0">
              <a:solidFill>
                <a:srgbClr val="002060"/>
              </a:solidFill>
            </a:endParaRPr>
          </a:p>
          <a:p>
            <a:pPr marL="0" indent="0" fontAlgn="base">
              <a:buNone/>
            </a:pPr>
            <a:r>
              <a:rPr lang="uk-UA" sz="2200" b="1" dirty="0" smtClean="0"/>
              <a:t>Так</a:t>
            </a:r>
            <a:r>
              <a:rPr lang="uk-UA" sz="2200" b="1" dirty="0"/>
              <a:t>, </a:t>
            </a:r>
            <a:r>
              <a:rPr lang="uk-UA" sz="2200" dirty="0"/>
              <a:t>адже зміни, внесені в п. 201.1 ПК, діють з 01.07.2024. І якщо відображення нових реквізитів (дата і номер ПН та ЗЕД-договору) потребує змін у формі ПН, то такий реквізит, як одиниця виміру, уже є у чинній формі ПН. Тому зазначені там дані мають відповідати даним МД.</a:t>
            </a:r>
          </a:p>
          <a:p>
            <a:pPr marL="0" indent="0" fontAlgn="base">
              <a:buNone/>
            </a:pPr>
            <a:r>
              <a:rPr lang="uk-UA" sz="2200" b="1" i="1" dirty="0" smtClean="0">
                <a:solidFill>
                  <a:srgbClr val="002060"/>
                </a:solidFill>
              </a:rPr>
              <a:t>Якщо </a:t>
            </a:r>
            <a:r>
              <a:rPr lang="uk-UA" sz="2200" b="1" i="1" dirty="0">
                <a:solidFill>
                  <a:srgbClr val="002060"/>
                </a:solidFill>
              </a:rPr>
              <a:t>одиницю виміру в ПН було зазначено за даними інвойсу і ці дані відрізняються від даних МД?</a:t>
            </a:r>
            <a:endParaRPr lang="uk-UA" sz="2200" dirty="0">
              <a:solidFill>
                <a:srgbClr val="002060"/>
              </a:solidFill>
            </a:endParaRPr>
          </a:p>
          <a:p>
            <a:pPr marL="0" indent="0" fontAlgn="base">
              <a:buNone/>
            </a:pPr>
            <a:r>
              <a:rPr lang="uk-UA" sz="2200" b="1" dirty="0"/>
              <a:t>У такому випадку</a:t>
            </a:r>
            <a:r>
              <a:rPr lang="uk-UA" sz="2200" dirty="0"/>
              <a:t> потрібно виправити таку помилку в ПН. Для цього </a:t>
            </a:r>
            <a:r>
              <a:rPr lang="uk-UA" sz="2200" b="1" dirty="0"/>
              <a:t>подається</a:t>
            </a:r>
            <a:r>
              <a:rPr lang="uk-UA" sz="2200" dirty="0"/>
              <a:t> </a:t>
            </a:r>
            <a:r>
              <a:rPr lang="uk-UA" sz="2200" b="1" dirty="0"/>
              <a:t>РК з причиною коригування «104»</a:t>
            </a:r>
            <a:r>
              <a:rPr lang="uk-UA" sz="2200" dirty="0"/>
              <a:t>. Результат коригування буде дорівнювати 0 (рядок з неправильною одиницею виміру зазначається зі знаком «–» по гр. 7 РК і додається рядок с правильними даними).</a:t>
            </a:r>
          </a:p>
          <a:p>
            <a:r>
              <a:rPr lang="uk-UA" sz="2200" dirty="0"/>
              <a:t>РК оформлюється на дату виявлення помилки, дані декларації уточненню </a:t>
            </a:r>
            <a:endParaRPr lang="uk-UA" sz="2200" b="1" dirty="0" smtClean="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ПН/РК  ТА ПДВ-ЗВІТНОСТІ</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58</a:t>
            </a:fld>
            <a:endParaRPr lang="uk-UA"/>
          </a:p>
        </p:txBody>
      </p:sp>
    </p:spTree>
    <p:extLst>
      <p:ext uri="{BB962C8B-B14F-4D97-AF65-F5344CB8AC3E}">
        <p14:creationId xmlns:p14="http://schemas.microsoft.com/office/powerpoint/2010/main" val="41232611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5"/>
            <a:ext cx="11064773" cy="3941560"/>
          </a:xfrm>
          <a:prstGeom prst="rect">
            <a:avLst/>
          </a:prstGeom>
          <a:ln>
            <a:noFill/>
          </a:ln>
        </p:spPr>
        <p:txBody>
          <a:bodyPr>
            <a:noAutofit/>
          </a:bodyPr>
          <a:lstStyle/>
          <a:p>
            <a:pPr marL="0" indent="0" fontAlgn="base">
              <a:buNone/>
            </a:pPr>
            <a:r>
              <a:rPr lang="uk-UA" sz="2400" b="1" i="1" dirty="0" smtClean="0">
                <a:solidFill>
                  <a:srgbClr val="002060"/>
                </a:solidFill>
              </a:rPr>
              <a:t>Нові </a:t>
            </a:r>
            <a:r>
              <a:rPr lang="uk-UA" sz="2400" b="1" i="1" dirty="0">
                <a:solidFill>
                  <a:srgbClr val="002060"/>
                </a:solidFill>
              </a:rPr>
              <a:t>реквізити –</a:t>
            </a:r>
            <a:r>
              <a:rPr lang="uk-UA" sz="2400" b="1" dirty="0">
                <a:solidFill>
                  <a:srgbClr val="002060"/>
                </a:solidFill>
              </a:rPr>
              <a:t> </a:t>
            </a:r>
            <a:r>
              <a:rPr lang="uk-UA" sz="2400" b="1" i="1" dirty="0">
                <a:solidFill>
                  <a:srgbClr val="002060"/>
                </a:solidFill>
              </a:rPr>
              <a:t>дата і номер МД та ЗЕД-договору зазначаються тільки в ПН, що оформлюється у разі вивезення за межі митної території України товарів, до яких застосовано режим експортного забезпечення?</a:t>
            </a:r>
            <a:endParaRPr lang="uk-UA" sz="2400" dirty="0">
              <a:solidFill>
                <a:srgbClr val="002060"/>
              </a:solidFill>
            </a:endParaRPr>
          </a:p>
          <a:p>
            <a:pPr marL="0" indent="0">
              <a:buNone/>
            </a:pPr>
            <a:r>
              <a:rPr lang="uk-UA" sz="2400" b="1" dirty="0"/>
              <a:t>Ні</a:t>
            </a:r>
            <a:r>
              <a:rPr lang="uk-UA" sz="2400" dirty="0"/>
              <a:t>, нові реквізити мають зазначатися </a:t>
            </a:r>
            <a:r>
              <a:rPr lang="uk-UA" sz="2400" b="1" dirty="0"/>
              <a:t>у ПН, що оформлені на операції з вивезення будь-яких товарів за межі України</a:t>
            </a:r>
            <a:r>
              <a:rPr lang="uk-UA" sz="2400" dirty="0"/>
              <a:t>. </a:t>
            </a:r>
            <a:endParaRPr lang="uk-UA" sz="2400" dirty="0"/>
          </a:p>
          <a:p>
            <a:pPr marL="0" indent="0">
              <a:buNone/>
            </a:pPr>
            <a:endParaRPr lang="uk-UA" sz="2400" b="1" i="1" dirty="0" smtClean="0">
              <a:solidFill>
                <a:srgbClr val="002060"/>
              </a:solidFill>
            </a:endParaRPr>
          </a:p>
          <a:p>
            <a:pPr marL="0" indent="0">
              <a:buNone/>
            </a:pPr>
            <a:r>
              <a:rPr lang="uk-UA" sz="2400" b="1" i="1" dirty="0" smtClean="0">
                <a:solidFill>
                  <a:srgbClr val="002060"/>
                </a:solidFill>
              </a:rPr>
              <a:t>Заповнення</a:t>
            </a:r>
            <a:r>
              <a:rPr lang="ru-RU" sz="2400" b="1" i="1" dirty="0" smtClean="0">
                <a:solidFill>
                  <a:srgbClr val="002060"/>
                </a:solidFill>
              </a:rPr>
              <a:t> </a:t>
            </a:r>
            <a:r>
              <a:rPr lang="ru-RU" sz="2400" b="1" i="1" dirty="0">
                <a:solidFill>
                  <a:srgbClr val="002060"/>
                </a:solidFill>
              </a:rPr>
              <a:t>ПН з типом причини </a:t>
            </a:r>
            <a:r>
              <a:rPr lang="ru-RU" sz="2400" b="1" i="1" dirty="0" smtClean="0">
                <a:solidFill>
                  <a:srgbClr val="002060"/>
                </a:solidFill>
              </a:rPr>
              <a:t>13 </a:t>
            </a:r>
            <a:r>
              <a:rPr lang="ru-RU" sz="2400" dirty="0" smtClean="0"/>
              <a:t>(</a:t>
            </a:r>
            <a:r>
              <a:rPr lang="uk-UA" sz="2400" dirty="0" smtClean="0"/>
              <a:t>що </a:t>
            </a:r>
            <a:r>
              <a:rPr lang="uk-UA" sz="2400" dirty="0"/>
              <a:t>складаються для нарахування так званих компенсуючих податкових зобов’язань відповідно до пп. «г» п. 198.5 ПК – у разі використання виробничих або невиробничих засобів, інших товарів/послуг не в господарській </a:t>
            </a:r>
            <a:r>
              <a:rPr lang="uk-UA" sz="2400" dirty="0" smtClean="0"/>
              <a:t>діяльності)</a:t>
            </a:r>
          </a:p>
          <a:p>
            <a:pPr marL="0" indent="0">
              <a:buNone/>
            </a:pPr>
            <a:endParaRPr lang="uk-UA" sz="24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a:t>
            </a:r>
            <a:r>
              <a:rPr lang="ru-RU" sz="2800" b="1" dirty="0">
                <a:solidFill>
                  <a:srgbClr val="0070C0"/>
                </a:solidFill>
                <a:latin typeface="Arial" panose="020B0604020202020204" pitchFamily="34" charset="0"/>
                <a:cs typeface="Arial" panose="020B0604020202020204" pitchFamily="34" charset="0"/>
              </a:rPr>
              <a:t>ДО ПН/РК  ТА ПДВ-ЗВІТНОСТІ</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59</a:t>
            </a:fld>
            <a:endParaRPr lang="uk-UA"/>
          </a:p>
        </p:txBody>
      </p:sp>
    </p:spTree>
    <p:extLst>
      <p:ext uri="{BB962C8B-B14F-4D97-AF65-F5344CB8AC3E}">
        <p14:creationId xmlns:p14="http://schemas.microsoft.com/office/powerpoint/2010/main" val="2618372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052736"/>
            <a:ext cx="11064773" cy="360040"/>
          </a:xfrm>
          <a:prstGeom prst="rect">
            <a:avLst/>
          </a:prstGeom>
          <a:ln>
            <a:noFill/>
          </a:ln>
        </p:spPr>
        <p:txBody>
          <a:bodyPr>
            <a:noAutofit/>
          </a:bodyPr>
          <a:lstStyle/>
          <a:p>
            <a:pPr marL="0" indent="0">
              <a:lnSpc>
                <a:spcPct val="100000"/>
              </a:lnSpc>
              <a:spcBef>
                <a:spcPts val="0"/>
              </a:spcBef>
              <a:spcAft>
                <a:spcPts val="600"/>
              </a:spcAft>
              <a:buNone/>
              <a:defRPr/>
            </a:pPr>
            <a:r>
              <a:rPr lang="uk-UA" sz="1700" b="1" dirty="0" smtClean="0">
                <a:solidFill>
                  <a:srgbClr val="0070C0"/>
                </a:solidFill>
                <a:latin typeface="Arial" panose="020B0604020202020204" pitchFamily="34" charset="0"/>
                <a:cs typeface="Arial" panose="020B0604020202020204" pitchFamily="34" charset="0"/>
              </a:rPr>
              <a:t>Військовий збір (п.16-1 підр. 10 </a:t>
            </a:r>
            <a:r>
              <a:rPr lang="uk-UA" sz="1700" b="1" dirty="0" err="1" smtClean="0">
                <a:solidFill>
                  <a:srgbClr val="0070C0"/>
                </a:solidFill>
                <a:latin typeface="Arial" panose="020B0604020202020204" pitchFamily="34" charset="0"/>
                <a:cs typeface="Arial" panose="020B0604020202020204" pitchFamily="34" charset="0"/>
              </a:rPr>
              <a:t>р.ХХ</a:t>
            </a:r>
            <a:r>
              <a:rPr lang="uk-UA" sz="1700" b="1" dirty="0" smtClean="0">
                <a:solidFill>
                  <a:srgbClr val="0070C0"/>
                </a:solidFill>
                <a:latin typeface="Arial" panose="020B0604020202020204" pitchFamily="34" charset="0"/>
                <a:cs typeface="Arial" panose="020B0604020202020204" pitchFamily="34" charset="0"/>
              </a:rPr>
              <a:t> ПКУ)</a:t>
            </a:r>
            <a:endParaRPr lang="uk-UA" sz="1700" b="1" dirty="0" smtClean="0">
              <a:latin typeface="Arial" panose="020B0604020202020204" pitchFamily="34" charset="0"/>
              <a:cs typeface="Arial" panose="020B0604020202020204" pitchFamily="34" charset="0"/>
            </a:endParaRPr>
          </a:p>
        </p:txBody>
      </p:sp>
      <p:sp>
        <p:nvSpPr>
          <p:cNvPr id="6" name="Заголовок 1"/>
          <p:cNvSpPr txBox="1">
            <a:spLocks/>
          </p:cNvSpPr>
          <p:nvPr/>
        </p:nvSpPr>
        <p:spPr bwMode="auto">
          <a:xfrm>
            <a:off x="0"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ЗАКОНОПРОЕКТ № 11416-д</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6</a:t>
            </a:fld>
            <a:endParaRPr lang="uk-UA"/>
          </a:p>
        </p:txBody>
      </p:sp>
      <p:sp>
        <p:nvSpPr>
          <p:cNvPr id="3" name="Прямоугольник 2"/>
          <p:cNvSpPr/>
          <p:nvPr/>
        </p:nvSpPr>
        <p:spPr>
          <a:xfrm>
            <a:off x="47328" y="1556792"/>
            <a:ext cx="11305256" cy="4893647"/>
          </a:xfrm>
          <a:prstGeom prst="rect">
            <a:avLst/>
          </a:prstGeom>
        </p:spPr>
        <p:txBody>
          <a:bodyPr wrap="square">
            <a:spAutoFit/>
          </a:bodyPr>
          <a:lstStyle/>
          <a:p>
            <a:pPr marL="285750" indent="-285750">
              <a:buFont typeface="Arial" panose="020B0604020202020204" pitchFamily="34" charset="0"/>
              <a:buChar char="•"/>
            </a:pPr>
            <a:r>
              <a:rPr lang="uk-UA" sz="2400" dirty="0"/>
              <a:t>Нарахування, утримання та сплата (перерахування) збору з доходів платників збору, зазначених у </a:t>
            </a:r>
            <a:r>
              <a:rPr lang="uk-UA" sz="2400" dirty="0" smtClean="0"/>
              <a:t>пп. </a:t>
            </a:r>
            <a:r>
              <a:rPr lang="uk-UA" sz="2400" dirty="0"/>
              <a:t>1 </a:t>
            </a:r>
            <a:r>
              <a:rPr lang="uk-UA" sz="2400" dirty="0" smtClean="0"/>
              <a:t>пп. </a:t>
            </a:r>
            <a:r>
              <a:rPr lang="uk-UA" sz="2400" dirty="0"/>
              <a:t>1.1 цього пункту, здійснюється в порядку, встановленому розділом </a:t>
            </a:r>
            <a:r>
              <a:rPr lang="en-US" sz="2400" dirty="0"/>
              <a:t>IV </a:t>
            </a:r>
            <a:r>
              <a:rPr lang="uk-UA" sz="2400" dirty="0"/>
              <a:t>цього Кодексу, з урахуванням особливостей, визначених підрозділом 1 цього розділу, </a:t>
            </a:r>
            <a:r>
              <a:rPr lang="uk-UA" sz="2400" b="1" dirty="0">
                <a:solidFill>
                  <a:srgbClr val="FF0000"/>
                </a:solidFill>
              </a:rPr>
              <a:t>за ставкою, визначеною </a:t>
            </a:r>
            <a:r>
              <a:rPr lang="uk-UA" sz="2400" b="1" dirty="0" smtClean="0">
                <a:solidFill>
                  <a:srgbClr val="FF0000"/>
                </a:solidFill>
              </a:rPr>
              <a:t>пп. 1 пп. </a:t>
            </a:r>
            <a:r>
              <a:rPr lang="uk-UA" sz="2400" b="1" dirty="0">
                <a:solidFill>
                  <a:srgbClr val="FF0000"/>
                </a:solidFill>
              </a:rPr>
              <a:t>1.3 цього пункту</a:t>
            </a:r>
            <a:r>
              <a:rPr lang="uk-UA" sz="2400" b="1" dirty="0" smtClean="0">
                <a:solidFill>
                  <a:srgbClr val="FF0000"/>
                </a:solidFill>
              </a:rPr>
              <a:t>. </a:t>
            </a:r>
          </a:p>
          <a:p>
            <a:pPr marL="285750" indent="-285750">
              <a:buFont typeface="Arial" panose="020B0604020202020204" pitchFamily="34" charset="0"/>
              <a:buChar char="•"/>
            </a:pPr>
            <a:r>
              <a:rPr lang="uk-UA" sz="2400" dirty="0" smtClean="0"/>
              <a:t>Відповідальними </a:t>
            </a:r>
            <a:r>
              <a:rPr lang="uk-UA" sz="2400" dirty="0"/>
              <a:t>за утримання (нарахування) та сплату (перерахування) збору до бюджету </a:t>
            </a:r>
            <a:r>
              <a:rPr lang="uk-UA" sz="2400" dirty="0" smtClean="0"/>
              <a:t> </a:t>
            </a:r>
            <a:r>
              <a:rPr lang="en-US" sz="2400" dirty="0" smtClean="0"/>
              <a:t>&lt;…&gt; </a:t>
            </a:r>
            <a:r>
              <a:rPr lang="uk-UA" sz="2400" dirty="0" smtClean="0"/>
              <a:t>є </a:t>
            </a:r>
            <a:r>
              <a:rPr lang="uk-UA" sz="2400" dirty="0"/>
              <a:t>особи, визначені у </a:t>
            </a:r>
            <a:r>
              <a:rPr lang="uk-UA" sz="2400" dirty="0" err="1" smtClean="0"/>
              <a:t>ст</a:t>
            </a:r>
            <a:r>
              <a:rPr lang="ru-RU" sz="2400" dirty="0"/>
              <a:t>.</a:t>
            </a:r>
            <a:r>
              <a:rPr lang="uk-UA" sz="2400" dirty="0" smtClean="0"/>
              <a:t> </a:t>
            </a:r>
            <a:r>
              <a:rPr lang="uk-UA" sz="2400" dirty="0"/>
              <a:t>171 цього </a:t>
            </a:r>
            <a:r>
              <a:rPr lang="uk-UA" sz="2400" dirty="0" smtClean="0"/>
              <a:t>Кодексу</a:t>
            </a:r>
            <a:r>
              <a:rPr lang="ru-RU" sz="2400" dirty="0" smtClean="0"/>
              <a:t>. </a:t>
            </a:r>
            <a:r>
              <a:rPr lang="uk-UA" sz="2400" dirty="0"/>
              <a:t>Платники </a:t>
            </a:r>
            <a:r>
              <a:rPr lang="uk-UA" sz="2400" dirty="0" smtClean="0"/>
              <a:t>збору </a:t>
            </a:r>
            <a:r>
              <a:rPr lang="en-US" sz="2400" dirty="0" smtClean="0"/>
              <a:t>&lt;…&gt;</a:t>
            </a:r>
            <a:r>
              <a:rPr lang="uk-UA" sz="2400" dirty="0" smtClean="0"/>
              <a:t>, </a:t>
            </a:r>
            <a:r>
              <a:rPr lang="uk-UA" sz="2400" dirty="0"/>
              <a:t>зобов’язані забезпечувати виконання податкових зобов’язань у формі та спосіб, визначені </a:t>
            </a:r>
            <a:r>
              <a:rPr lang="uk-UA" sz="2400" dirty="0" smtClean="0"/>
              <a:t>ст. 176 </a:t>
            </a:r>
            <a:r>
              <a:rPr lang="uk-UA" sz="2400" dirty="0"/>
              <a:t>цього </a:t>
            </a:r>
            <a:r>
              <a:rPr lang="uk-UA" sz="2400" dirty="0" smtClean="0"/>
              <a:t>Кодексу</a:t>
            </a:r>
          </a:p>
          <a:p>
            <a:pPr marL="285750" indent="-285750">
              <a:buFont typeface="Arial" panose="020B0604020202020204" pitchFamily="34" charset="0"/>
              <a:buChar char="•"/>
            </a:pPr>
            <a:r>
              <a:rPr lang="uk-UA" sz="2400" dirty="0" smtClean="0"/>
              <a:t>Доходи фізосіб, передбачених у пункті 162.1 статті 162 ПКУ, </a:t>
            </a:r>
            <a:r>
              <a:rPr lang="uk-UA" sz="2400" u="sng" dirty="0" smtClean="0"/>
              <a:t>нараховані за наслідками податкових періодів до набрання чинності Законом на основі законопроєкту 11416-д, </a:t>
            </a:r>
            <a:r>
              <a:rPr lang="uk-UA" sz="2400" dirty="0" smtClean="0"/>
              <a:t>оподатковуються за ставкою ВЗ, що діяла до набрання чинності цим Законом, незалежно від дати фактичної виплати</a:t>
            </a:r>
            <a:endParaRPr lang="uk-UA" sz="2400" dirty="0"/>
          </a:p>
        </p:txBody>
      </p:sp>
    </p:spTree>
    <p:extLst>
      <p:ext uri="{BB962C8B-B14F-4D97-AF65-F5344CB8AC3E}">
        <p14:creationId xmlns:p14="http://schemas.microsoft.com/office/powerpoint/2010/main" val="15667629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4"/>
            <a:ext cx="11064773" cy="4301599"/>
          </a:xfrm>
          <a:prstGeom prst="rect">
            <a:avLst/>
          </a:prstGeom>
          <a:ln>
            <a:noFill/>
          </a:ln>
        </p:spPr>
        <p:txBody>
          <a:bodyPr>
            <a:noAutofit/>
          </a:bodyPr>
          <a:lstStyle/>
          <a:p>
            <a:pPr marL="0" indent="0" fontAlgn="base">
              <a:buNone/>
            </a:pPr>
            <a:r>
              <a:rPr lang="uk-UA" sz="2000" dirty="0" smtClean="0"/>
              <a:t>п</a:t>
            </a:r>
            <a:r>
              <a:rPr lang="uk-UA" sz="2000" dirty="0"/>
              <a:t>. 16 Порядка № 1307 передбачено, що при складанні </a:t>
            </a:r>
            <a:r>
              <a:rPr lang="uk-UA" sz="2000" b="1" dirty="0"/>
              <a:t>ПН з типом причини 13:</a:t>
            </a:r>
            <a:endParaRPr lang="uk-UA" sz="2000" dirty="0"/>
          </a:p>
          <a:p>
            <a:pPr lvl="0" fontAlgn="base"/>
            <a:r>
              <a:rPr lang="uk-UA" sz="2000" dirty="0"/>
              <a:t>у графі</a:t>
            </a:r>
            <a:r>
              <a:rPr lang="uk-UA" sz="2000" b="1" dirty="0"/>
              <a:t> 2 </a:t>
            </a:r>
            <a:r>
              <a:rPr lang="uk-UA" sz="2000" dirty="0"/>
              <a:t>опис (номенклатура) товарів/послуг постачальника (продавця) – </a:t>
            </a:r>
            <a:r>
              <a:rPr lang="uk-UA" sz="2000" b="1" dirty="0"/>
              <a:t>окрім</a:t>
            </a:r>
            <a:r>
              <a:rPr lang="uk-UA" sz="2000" dirty="0"/>
              <a:t> дати і номера ПН, на підставі якої було відображено податковий кредит, слід вказати ще і </a:t>
            </a:r>
            <a:r>
              <a:rPr lang="uk-UA" sz="2000" b="1" dirty="0"/>
              <a:t>номенклатуру товарів (послуг)</a:t>
            </a:r>
            <a:r>
              <a:rPr lang="uk-UA" sz="2000" dirty="0"/>
              <a:t>;</a:t>
            </a:r>
          </a:p>
          <a:p>
            <a:pPr lvl="0" fontAlgn="base"/>
            <a:r>
              <a:rPr lang="uk-UA" sz="2000" dirty="0"/>
              <a:t>графи</a:t>
            </a:r>
            <a:r>
              <a:rPr lang="uk-UA" sz="2000" b="1" dirty="0"/>
              <a:t> 3.1, 3.2.1, 3.3</a:t>
            </a:r>
            <a:r>
              <a:rPr lang="uk-UA" sz="2000" dirty="0"/>
              <a:t> – заповнюються у звичайному порядку (зараз вони не заповнюються);</a:t>
            </a:r>
          </a:p>
          <a:p>
            <a:pPr lvl="0" fontAlgn="base"/>
            <a:r>
              <a:rPr lang="uk-UA" sz="2000" dirty="0"/>
              <a:t>у графі</a:t>
            </a:r>
            <a:r>
              <a:rPr lang="uk-UA" sz="2000" b="1" dirty="0"/>
              <a:t> 4</a:t>
            </a:r>
            <a:r>
              <a:rPr lang="uk-UA" sz="2000" dirty="0"/>
              <a:t> наводиться одиниця виміру (зараз зазначається «грн»);</a:t>
            </a:r>
          </a:p>
          <a:p>
            <a:pPr lvl="0" fontAlgn="base"/>
            <a:r>
              <a:rPr lang="uk-UA" sz="2000" dirty="0"/>
              <a:t>графи</a:t>
            </a:r>
            <a:r>
              <a:rPr lang="uk-UA" sz="2000" b="1" dirty="0"/>
              <a:t> 5–9</a:t>
            </a:r>
            <a:r>
              <a:rPr lang="uk-UA" sz="2000" dirty="0"/>
              <a:t> заповнюються у звичайному порядку (зараз вони не заповнюються).</a:t>
            </a:r>
          </a:p>
          <a:p>
            <a:pPr fontAlgn="base"/>
            <a:r>
              <a:rPr lang="uk-UA" sz="2000" dirty="0"/>
              <a:t>Зміни стосуються тільки табличної частини розділу Б, порядок заповнення реквізитів у шапці не змінився.</a:t>
            </a:r>
          </a:p>
          <a:p>
            <a:pPr fontAlgn="base"/>
            <a:r>
              <a:rPr lang="uk-UA" sz="2000" dirty="0"/>
              <a:t>Для заповнення </a:t>
            </a:r>
            <a:r>
              <a:rPr lang="uk-UA" sz="2000" b="1" dirty="0"/>
              <a:t>реквізитів розділу Б</a:t>
            </a:r>
            <a:r>
              <a:rPr lang="uk-UA" sz="2000" dirty="0"/>
              <a:t> слід керуватися даними ПН, на підставі яких було відображено податковий кредит при придбані товарів, послуг, необоротних активів, що використовуються у негосподарської </a:t>
            </a:r>
            <a:r>
              <a:rPr lang="uk-UA" sz="2000" dirty="0" smtClean="0"/>
              <a:t>діяльності</a:t>
            </a:r>
            <a:endParaRPr lang="uk-UA" sz="2000" dirty="0"/>
          </a:p>
          <a:p>
            <a:pPr marL="0" indent="0" fontAlgn="base">
              <a:buNone/>
            </a:pPr>
            <a:endParaRPr lang="uk-UA" sz="2400" dirty="0" smtClean="0"/>
          </a:p>
          <a:p>
            <a:pPr marL="0" indent="0">
              <a:buNone/>
            </a:pPr>
            <a:endParaRPr lang="uk-UA" sz="24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a:t>
            </a:r>
            <a:r>
              <a:rPr lang="ru-RU" sz="2800" b="1" dirty="0">
                <a:solidFill>
                  <a:srgbClr val="0070C0"/>
                </a:solidFill>
                <a:latin typeface="Arial" panose="020B0604020202020204" pitchFamily="34" charset="0"/>
                <a:cs typeface="Arial" panose="020B0604020202020204" pitchFamily="34" charset="0"/>
              </a:rPr>
              <a:t>ДО ПН/РК  ТА ПДВ-ЗВІТНОСТІ</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60</a:t>
            </a:fld>
            <a:endParaRPr lang="uk-UA"/>
          </a:p>
        </p:txBody>
      </p:sp>
    </p:spTree>
    <p:extLst>
      <p:ext uri="{BB962C8B-B14F-4D97-AF65-F5344CB8AC3E}">
        <p14:creationId xmlns:p14="http://schemas.microsoft.com/office/powerpoint/2010/main" val="92923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5"/>
            <a:ext cx="11064773" cy="3941560"/>
          </a:xfrm>
          <a:prstGeom prst="rect">
            <a:avLst/>
          </a:prstGeom>
          <a:ln>
            <a:noFill/>
          </a:ln>
        </p:spPr>
        <p:txBody>
          <a:bodyPr>
            <a:noAutofit/>
          </a:bodyPr>
          <a:lstStyle/>
          <a:p>
            <a:pPr marL="0" indent="0" fontAlgn="base">
              <a:buNone/>
            </a:pPr>
            <a:r>
              <a:rPr lang="uk-UA" sz="2400" dirty="0" smtClean="0"/>
              <a:t>Наказ </a:t>
            </a:r>
            <a:r>
              <a:rPr lang="uk-UA" sz="2400" dirty="0"/>
              <a:t>№ 400 </a:t>
            </a:r>
            <a:r>
              <a:rPr lang="uk-UA" sz="2400" b="1" dirty="0"/>
              <a:t>набирає чинності з 1-го числа місяця, що настає за місяцем його офіційного опублікування</a:t>
            </a:r>
            <a:r>
              <a:rPr lang="uk-UA" sz="2400" dirty="0"/>
              <a:t>.</a:t>
            </a:r>
          </a:p>
          <a:p>
            <a:pPr marL="0" indent="0" fontAlgn="base">
              <a:buNone/>
            </a:pPr>
            <a:r>
              <a:rPr lang="uk-UA" sz="2400" dirty="0" smtClean="0"/>
              <a:t>Згідно </a:t>
            </a:r>
            <a:r>
              <a:rPr lang="uk-UA" sz="2400" dirty="0"/>
              <a:t>з абзацом другим п. 46.6 </a:t>
            </a:r>
            <a:r>
              <a:rPr lang="uk-UA" sz="2400" dirty="0" smtClean="0"/>
              <a:t>ПКУ </a:t>
            </a:r>
            <a:r>
              <a:rPr lang="uk-UA" sz="2400" dirty="0"/>
              <a:t>нова форма декларації має застосовуватися для складання звітності за податковий період, що настає за періодом, у якому відбулося оприлюднення такої нової </a:t>
            </a:r>
            <a:r>
              <a:rPr lang="uk-UA" sz="2400" dirty="0" smtClean="0"/>
              <a:t>форми. </a:t>
            </a:r>
          </a:p>
          <a:p>
            <a:pPr marL="0" indent="0" fontAlgn="base">
              <a:buNone/>
            </a:pPr>
            <a:r>
              <a:rPr lang="uk-UA" sz="2400" dirty="0" smtClean="0"/>
              <a:t>Якщо </a:t>
            </a:r>
            <a:r>
              <a:rPr lang="uk-UA" sz="2400" dirty="0"/>
              <a:t>Наказ № 400 буде опубліковано у вересні, то за жовтень ми подаємо нову форму декларації. </a:t>
            </a:r>
            <a:endParaRPr lang="uk-UA" sz="2400" dirty="0" smtClean="0"/>
          </a:p>
          <a:p>
            <a:pPr marL="0" indent="0" fontAlgn="base">
              <a:buNone/>
            </a:pPr>
            <a:r>
              <a:rPr lang="uk-UA" sz="2400" dirty="0" smtClean="0"/>
              <a:t>За </a:t>
            </a:r>
            <a:r>
              <a:rPr lang="uk-UA" sz="2400" dirty="0"/>
              <a:t>вересень звітуємо ще за формою, яка діє зараз.</a:t>
            </a:r>
          </a:p>
          <a:p>
            <a:pPr marL="0" indent="0">
              <a:lnSpc>
                <a:spcPct val="100000"/>
              </a:lnSpc>
              <a:spcBef>
                <a:spcPts val="1200"/>
              </a:spcBef>
              <a:buNone/>
              <a:defRPr/>
            </a:pPr>
            <a:endParaRPr lang="uk-UA" sz="2667" b="1" dirty="0" smtClean="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КОЛИ ПОЧНЕМО ЗАСТОСОВУВАТИ НОВУ ФОРМУ ДЕКЛАРАЦІЇ?</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61</a:t>
            </a:fld>
            <a:endParaRPr lang="uk-UA"/>
          </a:p>
        </p:txBody>
      </p:sp>
    </p:spTree>
    <p:extLst>
      <p:ext uri="{BB962C8B-B14F-4D97-AF65-F5344CB8AC3E}">
        <p14:creationId xmlns:p14="http://schemas.microsoft.com/office/powerpoint/2010/main" val="23457189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86633" y="1503665"/>
            <a:ext cx="11064773" cy="4373608"/>
          </a:xfrm>
          <a:prstGeom prst="rect">
            <a:avLst/>
          </a:prstGeom>
          <a:ln>
            <a:noFill/>
          </a:ln>
        </p:spPr>
        <p:txBody>
          <a:bodyPr>
            <a:noAutofit/>
          </a:bodyPr>
          <a:lstStyle/>
          <a:p>
            <a:pPr marL="0" indent="0" fontAlgn="base">
              <a:buNone/>
            </a:pPr>
            <a:r>
              <a:rPr lang="uk-UA" sz="2400" b="1" dirty="0" smtClean="0"/>
              <a:t>Додано </a:t>
            </a:r>
            <a:r>
              <a:rPr lang="uk-UA" sz="2400" b="1" dirty="0"/>
              <a:t>рядок 2.3 – для відображення операцій експорту товарів, щодо яких застосовується режим експортного забезпечення ПДВ</a:t>
            </a:r>
            <a:r>
              <a:rPr lang="uk-UA" sz="2400" dirty="0"/>
              <a:t>. Причому такі постачання потрібно буде відображати в розрізі ставок ПДВ:</a:t>
            </a:r>
          </a:p>
          <a:p>
            <a:pPr lvl="0" fontAlgn="base"/>
            <a:r>
              <a:rPr lang="uk-UA" sz="2400" dirty="0"/>
              <a:t>у рядку </a:t>
            </a:r>
            <a:r>
              <a:rPr lang="uk-UA" sz="2400" b="1" dirty="0"/>
              <a:t>2.3.1</a:t>
            </a:r>
            <a:r>
              <a:rPr lang="uk-UA" sz="2400" dirty="0"/>
              <a:t> – за ставкою 0 %;</a:t>
            </a:r>
          </a:p>
          <a:p>
            <a:pPr lvl="0" fontAlgn="base"/>
            <a:r>
              <a:rPr lang="uk-UA" sz="2400" dirty="0"/>
              <a:t>рядку </a:t>
            </a:r>
            <a:r>
              <a:rPr lang="uk-UA" sz="2400" b="1" dirty="0"/>
              <a:t>2.3.2</a:t>
            </a:r>
            <a:r>
              <a:rPr lang="uk-UA" sz="2400" dirty="0"/>
              <a:t> – за ставкою 20 %;</a:t>
            </a:r>
          </a:p>
          <a:p>
            <a:pPr lvl="0" fontAlgn="base"/>
            <a:r>
              <a:rPr lang="uk-UA" sz="2400" dirty="0"/>
              <a:t>рядку </a:t>
            </a:r>
            <a:r>
              <a:rPr lang="uk-UA" sz="2400" b="1" dirty="0"/>
              <a:t>2.3.3</a:t>
            </a:r>
            <a:r>
              <a:rPr lang="uk-UA" sz="2400" dirty="0"/>
              <a:t> – за ставкою 14 %.</a:t>
            </a:r>
          </a:p>
          <a:p>
            <a:pPr marL="0" indent="0" fontAlgn="base">
              <a:buNone/>
            </a:pPr>
            <a:r>
              <a:rPr lang="uk-UA" sz="2400" dirty="0"/>
              <a:t>Тобто у рядках 2.3.1, 2.3.2 і 2.3.3 слід відображати обсяги операції з вивезення за межі митної території України у митному режимі експортного забезпечення товарів, що оподатковуються за нульовою ставкою відповідно до вимог пп. «а» пп. 97.2 п. 97 підрозд. 2 розд. ХХ </a:t>
            </a:r>
            <a:r>
              <a:rPr lang="uk-UA" sz="2400" dirty="0" smtClean="0"/>
              <a:t>ПКУ, </a:t>
            </a:r>
            <a:r>
              <a:rPr lang="uk-UA" sz="2400" dirty="0"/>
              <a:t>за основною ставкою або ставкою 14 % відповідно до вимог пп. «б» п. 97.2 п. 97 підрозд. 2 розд. ХХ </a:t>
            </a:r>
            <a:r>
              <a:rPr lang="uk-UA" sz="2400" dirty="0" smtClean="0"/>
              <a:t>ПКУ</a:t>
            </a:r>
            <a:endParaRPr lang="uk-UA" sz="24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ДЕКЛАРАЦІЇ</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62</a:t>
            </a:fld>
            <a:endParaRPr lang="uk-UA"/>
          </a:p>
        </p:txBody>
      </p:sp>
    </p:spTree>
    <p:extLst>
      <p:ext uri="{BB962C8B-B14F-4D97-AF65-F5344CB8AC3E}">
        <p14:creationId xmlns:p14="http://schemas.microsoft.com/office/powerpoint/2010/main" val="10317811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373608"/>
          </a:xfrm>
          <a:prstGeom prst="rect">
            <a:avLst/>
          </a:prstGeom>
          <a:ln>
            <a:noFill/>
          </a:ln>
        </p:spPr>
        <p:txBody>
          <a:bodyPr>
            <a:noAutofit/>
          </a:bodyPr>
          <a:lstStyle/>
          <a:p>
            <a:pPr marL="0" indent="0" fontAlgn="base">
              <a:buNone/>
            </a:pPr>
            <a:r>
              <a:rPr lang="uk-UA" sz="2200" b="1" dirty="0" smtClean="0"/>
              <a:t>Змінився </a:t>
            </a:r>
            <a:r>
              <a:rPr lang="uk-UA" sz="2200" b="1" dirty="0"/>
              <a:t>порядок коригування податкових зобов’язань</a:t>
            </a:r>
            <a:r>
              <a:rPr lang="uk-UA" sz="2200" dirty="0"/>
              <a:t>. У новій формі декларації</a:t>
            </a:r>
            <a:r>
              <a:rPr lang="uk-UA" sz="2200" b="1" dirty="0"/>
              <a:t> рядка 7 «Коригування податкових зобов’язань» не буде</a:t>
            </a:r>
            <a:r>
              <a:rPr lang="uk-UA" sz="2200" dirty="0"/>
              <a:t>. Замість нього буде </a:t>
            </a:r>
            <a:r>
              <a:rPr lang="uk-UA" sz="2200" b="1" dirty="0"/>
              <a:t>6 нових рядків:</a:t>
            </a:r>
            <a:endParaRPr lang="uk-UA" sz="2200" dirty="0"/>
          </a:p>
          <a:p>
            <a:pPr lvl="0" fontAlgn="base"/>
            <a:r>
              <a:rPr lang="uk-UA" sz="2200" dirty="0"/>
              <a:t>рядок</a:t>
            </a:r>
            <a:r>
              <a:rPr lang="uk-UA" sz="2200" b="1" dirty="0"/>
              <a:t> 7.1</a:t>
            </a:r>
            <a:r>
              <a:rPr lang="uk-UA" sz="2200" dirty="0"/>
              <a:t> – для коригування обсягів постачання та податкових зобов’язань, а </a:t>
            </a:r>
            <a:r>
              <a:rPr lang="uk-UA" sz="2200" b="1" dirty="0"/>
              <a:t>рядок 7.1.1</a:t>
            </a:r>
            <a:r>
              <a:rPr lang="uk-UA" sz="2200" dirty="0"/>
              <a:t> – </a:t>
            </a:r>
            <a:r>
              <a:rPr lang="uk-UA" sz="2200" b="1" dirty="0"/>
              <a:t>зокрема</a:t>
            </a:r>
            <a:r>
              <a:rPr lang="uk-UA" sz="2200" dirty="0"/>
              <a:t> для коригування обсягів постачання за операціями, що оподатковуються за ставкою ПДВ 0 %. Тобто крім загального обсягу коригувань, наведеного у рядку 7.1, </a:t>
            </a:r>
            <a:r>
              <a:rPr lang="uk-UA" sz="2200" b="1" dirty="0"/>
              <a:t>окремо</a:t>
            </a:r>
            <a:r>
              <a:rPr lang="uk-UA" sz="2200" dirty="0"/>
              <a:t> слід показати коригування обсягів постачань за нульовою ставкою;</a:t>
            </a:r>
          </a:p>
          <a:p>
            <a:pPr lvl="0" fontAlgn="base"/>
            <a:r>
              <a:rPr lang="uk-UA" sz="2200" dirty="0"/>
              <a:t>рядок</a:t>
            </a:r>
            <a:r>
              <a:rPr lang="uk-UA" sz="2200" b="1" dirty="0"/>
              <a:t> 7.2</a:t>
            </a:r>
            <a:r>
              <a:rPr lang="uk-UA" sz="2200" dirty="0"/>
              <a:t> – для коригування обсягів постачання та податкових </a:t>
            </a:r>
            <a:r>
              <a:rPr lang="uk-UA" sz="2200" dirty="0" err="1"/>
              <a:t>зобовʼязань</a:t>
            </a:r>
            <a:r>
              <a:rPr lang="uk-UA" sz="2200" dirty="0"/>
              <a:t> за операціями з вивезення за межі митної території України у митному режимі експортного забезпечення, зокрема:</a:t>
            </a:r>
          </a:p>
          <a:p>
            <a:pPr lvl="1" fontAlgn="base"/>
            <a:r>
              <a:rPr lang="uk-UA" sz="2200" dirty="0"/>
              <a:t>рядок</a:t>
            </a:r>
            <a:r>
              <a:rPr lang="uk-UA" sz="2200" b="1" dirty="0"/>
              <a:t> 7.2.1</a:t>
            </a:r>
            <a:r>
              <a:rPr lang="uk-UA" sz="2200" dirty="0"/>
              <a:t> – для коригування за операціями, що оподатковуються за ставкою 0 %;</a:t>
            </a:r>
          </a:p>
          <a:p>
            <a:pPr lvl="1" fontAlgn="base"/>
            <a:r>
              <a:rPr lang="uk-UA" sz="2200" dirty="0"/>
              <a:t>рядок</a:t>
            </a:r>
            <a:r>
              <a:rPr lang="uk-UA" sz="2200" b="1" dirty="0"/>
              <a:t> 7.2.2</a:t>
            </a:r>
            <a:r>
              <a:rPr lang="uk-UA" sz="2200" dirty="0"/>
              <a:t> – для коригування за операціями, що оподатковуються за ставкою 20 %;</a:t>
            </a:r>
          </a:p>
          <a:p>
            <a:pPr lvl="1" fontAlgn="base"/>
            <a:r>
              <a:rPr lang="uk-UA" sz="2200" dirty="0"/>
              <a:t>рядок</a:t>
            </a:r>
            <a:r>
              <a:rPr lang="uk-UA" sz="2200" b="1" dirty="0"/>
              <a:t> 7.2.3</a:t>
            </a:r>
            <a:r>
              <a:rPr lang="uk-UA" sz="2200" dirty="0"/>
              <a:t> – для коригування за операціями, що оподатковуються за ставкою 14 %.</a:t>
            </a:r>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ДЕКЛАРАЦІЇ</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63</a:t>
            </a:fld>
            <a:endParaRPr lang="uk-UA"/>
          </a:p>
        </p:txBody>
      </p:sp>
    </p:spTree>
    <p:extLst>
      <p:ext uri="{BB962C8B-B14F-4D97-AF65-F5344CB8AC3E}">
        <p14:creationId xmlns:p14="http://schemas.microsoft.com/office/powerpoint/2010/main" val="20882127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373608"/>
          </a:xfrm>
          <a:prstGeom prst="rect">
            <a:avLst/>
          </a:prstGeom>
          <a:ln>
            <a:noFill/>
          </a:ln>
        </p:spPr>
        <p:txBody>
          <a:bodyPr>
            <a:noAutofit/>
          </a:bodyPr>
          <a:lstStyle/>
          <a:p>
            <a:pPr marL="0" indent="0" fontAlgn="base">
              <a:buNone/>
            </a:pPr>
            <a:r>
              <a:rPr lang="uk-UA" dirty="0" smtClean="0"/>
              <a:t>У </a:t>
            </a:r>
            <a:r>
              <a:rPr lang="uk-UA" dirty="0"/>
              <a:t>разі коригування податкових зобов’язань у зв’язку з приведенням розміру ставки, застосованої згідно з пп. «б» пп. 97.2 п. 97 підрозд. 2 </a:t>
            </a:r>
            <a:r>
              <a:rPr lang="uk-UA" u="sng" dirty="0"/>
              <a:t>розд. ХХ ПК</a:t>
            </a:r>
            <a:r>
              <a:rPr lang="uk-UA" dirty="0"/>
              <a:t>, у відповідність до ставки, передбаченої пп. «б» п</a:t>
            </a:r>
            <a:r>
              <a:rPr lang="uk-UA" dirty="0"/>
              <a:t>. 193.1 ПК (</a:t>
            </a:r>
            <a:r>
              <a:rPr lang="uk-UA" dirty="0"/>
              <a:t>тобто 0 %), сума коригування податку </a:t>
            </a:r>
            <a:r>
              <a:rPr lang="uk-UA" b="1" dirty="0"/>
              <a:t>вказується у колонці Б </a:t>
            </a:r>
            <a:r>
              <a:rPr lang="uk-UA" dirty="0"/>
              <a:t>рядків</a:t>
            </a:r>
            <a:r>
              <a:rPr lang="uk-UA" b="1" dirty="0"/>
              <a:t> 7.2.2 та 7.2.3</a:t>
            </a:r>
            <a:r>
              <a:rPr lang="uk-UA" dirty="0"/>
              <a:t> (залежно від ставки оподаткування – 20 % або 14 %) декларації. При цьому </a:t>
            </a:r>
            <a:r>
              <a:rPr lang="uk-UA" b="1" dirty="0"/>
              <a:t>колонка А таких рядків не </a:t>
            </a:r>
            <a:r>
              <a:rPr lang="uk-UA" b="1" dirty="0" smtClean="0"/>
              <a:t>заповнюється.</a:t>
            </a:r>
            <a:endParaRPr lang="uk-UA" dirty="0"/>
          </a:p>
          <a:p>
            <a:pPr marL="0" indent="0" fontAlgn="base">
              <a:buNone/>
            </a:pPr>
            <a:r>
              <a:rPr lang="uk-UA" dirty="0" smtClean="0"/>
              <a:t>Також </a:t>
            </a:r>
            <a:r>
              <a:rPr lang="uk-UA" dirty="0"/>
              <a:t>в разі заповнення рядка 7.2.2 та/або 7.2.3 з метою коригування податкових зобов’язань на підставі пп. «б», «в» пп. 97.4 п. 97 підрозд. 2 розд. ХХ ПК відомості про таке коригування слід зазначити в таблиці 1.3 (Д1) (додаток 1</a:t>
            </a:r>
            <a:r>
              <a:rPr lang="uk-UA" dirty="0" smtClean="0"/>
              <a:t>)</a:t>
            </a:r>
            <a:endParaRPr lang="uk-UA" dirty="0"/>
          </a:p>
          <a:p>
            <a:pPr marL="0" indent="0" fontAlgn="base">
              <a:buNone/>
            </a:pPr>
            <a:endParaRPr lang="uk-UA" sz="22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ДЕКЛАРАЦІЇ</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64</a:t>
            </a:fld>
            <a:endParaRPr lang="uk-UA"/>
          </a:p>
        </p:txBody>
      </p:sp>
    </p:spTree>
    <p:extLst>
      <p:ext uri="{BB962C8B-B14F-4D97-AF65-F5344CB8AC3E}">
        <p14:creationId xmlns:p14="http://schemas.microsoft.com/office/powerpoint/2010/main" val="22660975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373608"/>
          </a:xfrm>
          <a:prstGeom prst="rect">
            <a:avLst/>
          </a:prstGeom>
          <a:ln>
            <a:noFill/>
          </a:ln>
        </p:spPr>
        <p:txBody>
          <a:bodyPr>
            <a:noAutofit/>
          </a:bodyPr>
          <a:lstStyle/>
          <a:p>
            <a:pPr marL="0" indent="0" fontAlgn="base">
              <a:buNone/>
            </a:pPr>
            <a:r>
              <a:rPr lang="uk-UA" sz="2400" b="1" dirty="0" smtClean="0"/>
              <a:t>Змінився </a:t>
            </a:r>
            <a:r>
              <a:rPr lang="uk-UA" sz="2400" b="1" dirty="0"/>
              <a:t>порядок коригування податкового кредиту.</a:t>
            </a:r>
            <a:endParaRPr lang="uk-UA" sz="2400" dirty="0"/>
          </a:p>
          <a:p>
            <a:pPr marL="0" indent="0" fontAlgn="base">
              <a:buNone/>
            </a:pPr>
            <a:r>
              <a:rPr lang="uk-UA" sz="2400" dirty="0"/>
              <a:t>Відповідно до пп. 192.1.1 ПК якщо внаслідок зміни суми компенсації вартості товарів (послуг), включаючи наступний за постачанням перегляд цін, відбувається зменшення суми компенсації вартості товарів (послуг), то отримувач має зменшити суму податкового кредиту за результатами того податкового періоду, у якому відбулося таке коригування, у разі, якщо він зареєстрований як платник ПДВ на дату проведення коригування, а також збільшив податковий кредит у зв'язку з отриманням таких товарів/послуг.</a:t>
            </a:r>
          </a:p>
          <a:p>
            <a:pPr marL="0" indent="0" fontAlgn="base">
              <a:buNone/>
            </a:pPr>
            <a:r>
              <a:rPr lang="uk-UA" sz="2400" dirty="0" smtClean="0"/>
              <a:t>У </a:t>
            </a:r>
            <a:r>
              <a:rPr lang="uk-UA" sz="2400" dirty="0"/>
              <a:t>рядку</a:t>
            </a:r>
            <a:r>
              <a:rPr lang="uk-UA" sz="2400" b="1" dirty="0"/>
              <a:t> 15</a:t>
            </a:r>
            <a:r>
              <a:rPr lang="uk-UA" sz="2400" dirty="0"/>
              <a:t> буде відображатися коригування податкового кредиту без наявності зареєстрованого </a:t>
            </a:r>
            <a:r>
              <a:rPr lang="uk-UA" sz="2400" dirty="0" smtClean="0"/>
              <a:t>РК.</a:t>
            </a:r>
            <a:r>
              <a:rPr lang="uk-UA" sz="2400" dirty="0"/>
              <a:t> Тобто </a:t>
            </a:r>
            <a:r>
              <a:rPr lang="uk-UA" sz="2400" dirty="0">
                <a:solidFill>
                  <a:srgbClr val="FF0000"/>
                </a:solidFill>
              </a:rPr>
              <a:t>покупець зобов’язаний зменшити податковий кредит незалежно від факту реєстрації РК в </a:t>
            </a:r>
            <a:r>
              <a:rPr lang="uk-UA" sz="2400" dirty="0" smtClean="0">
                <a:solidFill>
                  <a:srgbClr val="FF0000"/>
                </a:solidFill>
              </a:rPr>
              <a:t>ЄРПН</a:t>
            </a:r>
            <a:endParaRPr lang="uk-UA" sz="2400" dirty="0"/>
          </a:p>
          <a:p>
            <a:pPr marL="0" indent="0" fontAlgn="base">
              <a:buNone/>
            </a:pPr>
            <a:endParaRPr lang="uk-UA" sz="22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ДЕКЛАРАЦІЇ</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65</a:t>
            </a:fld>
            <a:endParaRPr lang="uk-UA"/>
          </a:p>
        </p:txBody>
      </p:sp>
    </p:spTree>
    <p:extLst>
      <p:ext uri="{BB962C8B-B14F-4D97-AF65-F5344CB8AC3E}">
        <p14:creationId xmlns:p14="http://schemas.microsoft.com/office/powerpoint/2010/main" val="41863854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340768"/>
            <a:ext cx="11064773" cy="4373608"/>
          </a:xfrm>
          <a:prstGeom prst="rect">
            <a:avLst/>
          </a:prstGeom>
          <a:ln>
            <a:noFill/>
          </a:ln>
        </p:spPr>
        <p:txBody>
          <a:bodyPr>
            <a:noAutofit/>
          </a:bodyPr>
          <a:lstStyle/>
          <a:p>
            <a:pPr marL="0" indent="0" fontAlgn="base">
              <a:buNone/>
            </a:pPr>
            <a:r>
              <a:rPr lang="uk-UA" sz="2600" b="1" dirty="0" smtClean="0"/>
              <a:t>Змінився </a:t>
            </a:r>
            <a:r>
              <a:rPr lang="uk-UA" sz="2600" b="1" dirty="0"/>
              <a:t>порядок відображення від’ємного значення.</a:t>
            </a:r>
            <a:endParaRPr lang="uk-UA" sz="2600" dirty="0"/>
          </a:p>
          <a:p>
            <a:pPr marL="0" indent="0" fontAlgn="base">
              <a:buNone/>
            </a:pPr>
            <a:r>
              <a:rPr lang="uk-UA" sz="2600" dirty="0"/>
              <a:t>У разі заповнення рядка 19 обов’язковим буде подання додатка 2 (Д2). Причому сума від’ємного значення (ряд. 19) має дорівнювати сумі рядка «Усього» графи 6 таблиці 1 (Д2) .</a:t>
            </a:r>
          </a:p>
          <a:p>
            <a:pPr marL="0" indent="0" fontAlgn="base">
              <a:buNone/>
            </a:pPr>
            <a:r>
              <a:rPr lang="uk-UA" sz="2600" b="1" dirty="0" smtClean="0"/>
              <a:t>Змінилася </a:t>
            </a:r>
            <a:r>
              <a:rPr lang="uk-UA" sz="2600" b="1" dirty="0"/>
              <a:t>табличка в кінці декларації для розшифровки УР</a:t>
            </a:r>
            <a:r>
              <a:rPr lang="uk-UA" sz="2600" dirty="0"/>
              <a:t> </a:t>
            </a:r>
            <a:r>
              <a:rPr lang="uk-UA" sz="2600" b="1" dirty="0"/>
              <a:t>та </a:t>
            </a:r>
            <a:r>
              <a:rPr lang="uk-UA" sz="2600" dirty="0"/>
              <a:t>податкового повідомлення-рішення </a:t>
            </a:r>
            <a:r>
              <a:rPr lang="uk-UA" sz="2600" dirty="0" smtClean="0"/>
              <a:t>(</a:t>
            </a:r>
            <a:r>
              <a:rPr lang="uk-UA" sz="2600" b="1" dirty="0" smtClean="0"/>
              <a:t>ППР</a:t>
            </a:r>
            <a:r>
              <a:rPr lang="uk-UA" sz="2600" dirty="0"/>
              <a:t>) у разі заповнення рядків 16.2 та 16.3 декларації.</a:t>
            </a:r>
          </a:p>
          <a:p>
            <a:pPr marL="0" indent="0" fontAlgn="base">
              <a:buNone/>
            </a:pPr>
            <a:r>
              <a:rPr lang="uk-UA" sz="2600" dirty="0"/>
              <a:t>Так, якщо від’ємне значення було збільшено/зменшено на підставі ППР, то потрібно буде навести також і ІПН постачальника, за операцією з яким було збільшено/зменшено від’ємне значення.</a:t>
            </a:r>
          </a:p>
          <a:p>
            <a:pPr marL="0" indent="0" fontAlgn="base">
              <a:buNone/>
            </a:pPr>
            <a:endParaRPr lang="uk-UA" sz="22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ДЕКЛАРАЦІЇ</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66</a:t>
            </a:fld>
            <a:endParaRPr lang="uk-UA"/>
          </a:p>
        </p:txBody>
      </p:sp>
    </p:spTree>
    <p:extLst>
      <p:ext uri="{BB962C8B-B14F-4D97-AF65-F5344CB8AC3E}">
        <p14:creationId xmlns:p14="http://schemas.microsoft.com/office/powerpoint/2010/main" val="18164564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484784"/>
            <a:ext cx="11064773" cy="4032448"/>
          </a:xfrm>
          <a:prstGeom prst="rect">
            <a:avLst/>
          </a:prstGeom>
          <a:ln>
            <a:noFill/>
          </a:ln>
        </p:spPr>
        <p:txBody>
          <a:bodyPr>
            <a:noAutofit/>
          </a:bodyPr>
          <a:lstStyle/>
          <a:p>
            <a:pPr marL="0" indent="0" fontAlgn="base">
              <a:buNone/>
            </a:pPr>
            <a:r>
              <a:rPr lang="uk-UA" sz="2400" b="1" dirty="0" smtClean="0"/>
              <a:t>Кількість </a:t>
            </a:r>
            <a:r>
              <a:rPr lang="uk-UA" sz="2400" b="1" dirty="0"/>
              <a:t>додатків до декларації зменшено </a:t>
            </a:r>
            <a:r>
              <a:rPr lang="uk-UA" sz="2400" dirty="0"/>
              <a:t>за рахунок того, що </a:t>
            </a:r>
            <a:r>
              <a:rPr lang="uk-UA" sz="2400" b="1" dirty="0"/>
              <a:t>в один додаток об’єднали додатки Д2 та Д3</a:t>
            </a:r>
            <a:r>
              <a:rPr lang="uk-UA" sz="2400" dirty="0"/>
              <a:t>. Відповідно змінилася і вся подальша нумерація додатків (на один номер менше), тобто тепер у формі декларації буде 6 додатків:</a:t>
            </a:r>
          </a:p>
          <a:p>
            <a:pPr lvl="0" fontAlgn="base"/>
            <a:r>
              <a:rPr lang="uk-UA" sz="2400" dirty="0"/>
              <a:t>додаток 1 (як і було);</a:t>
            </a:r>
          </a:p>
          <a:p>
            <a:pPr lvl="0" fontAlgn="base"/>
            <a:r>
              <a:rPr lang="uk-UA" sz="2400" dirty="0"/>
              <a:t>додаток 2 (зараз це додатки 2 і 3);</a:t>
            </a:r>
          </a:p>
          <a:p>
            <a:pPr lvl="0" fontAlgn="base"/>
            <a:r>
              <a:rPr lang="uk-UA" sz="2400" dirty="0"/>
              <a:t>додаток 3 (зараз це додаток 4);</a:t>
            </a:r>
          </a:p>
          <a:p>
            <a:pPr lvl="0" fontAlgn="base"/>
            <a:r>
              <a:rPr lang="uk-UA" sz="2400" dirty="0"/>
              <a:t>додаток 4 (зараз це додаток 5);</a:t>
            </a:r>
          </a:p>
          <a:p>
            <a:pPr lvl="0" fontAlgn="base"/>
            <a:r>
              <a:rPr lang="uk-UA" sz="2400" dirty="0"/>
              <a:t>додаток 5 (зараз це додаток 6);</a:t>
            </a:r>
          </a:p>
          <a:p>
            <a:pPr fontAlgn="base"/>
            <a:r>
              <a:rPr lang="uk-UA" sz="2400" dirty="0" smtClean="0"/>
              <a:t>додаток 6 (зараз це додаток 7)</a:t>
            </a:r>
            <a:endParaRPr lang="uk-UA" sz="24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ДЕКЛАРАЦІЇ</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67</a:t>
            </a:fld>
            <a:endParaRPr lang="uk-UA"/>
          </a:p>
        </p:txBody>
      </p:sp>
    </p:spTree>
    <p:extLst>
      <p:ext uri="{BB962C8B-B14F-4D97-AF65-F5344CB8AC3E}">
        <p14:creationId xmlns:p14="http://schemas.microsoft.com/office/powerpoint/2010/main" val="16864692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1665"/>
          </a:xfrm>
          <a:prstGeom prst="rect">
            <a:avLst/>
          </a:prstGeom>
        </p:spPr>
        <p:txBody>
          <a:bodyPr>
            <a:spAutoFit/>
          </a:bodyPr>
          <a:lstStyle/>
          <a:p>
            <a:pPr algn="just">
              <a:defRPr/>
            </a:pPr>
            <a:r>
              <a:rPr lang="ru-RU" sz="2400"/>
              <a:t>      </a:t>
            </a:r>
            <a:endParaRPr sz="1200"/>
          </a:p>
        </p:txBody>
      </p:sp>
      <p:sp>
        <p:nvSpPr>
          <p:cNvPr id="4" name="Прямоугольник 3"/>
          <p:cNvSpPr/>
          <p:nvPr/>
        </p:nvSpPr>
        <p:spPr bwMode="auto">
          <a:xfrm>
            <a:off x="575733" y="1509000"/>
            <a:ext cx="11040534" cy="5017527"/>
          </a:xfrm>
          <a:prstGeom prst="rect">
            <a:avLst/>
          </a:prstGeom>
        </p:spPr>
        <p:txBody>
          <a:bodyPr wrap="square">
            <a:spAutoFit/>
          </a:bodyPr>
          <a:lstStyle/>
          <a:p>
            <a:pPr marL="48686" marR="113036"/>
            <a:r>
              <a:rPr lang="uk-UA" sz="2600" dirty="0">
                <a:ea typeface="Calibri" panose="020F0502020204030204" pitchFamily="34" charset="0"/>
              </a:rPr>
              <a:t>В об’єднаному додатку 2 до декларації передбачено застосування оновленої таблиці 1, в якій </a:t>
            </a:r>
            <a:r>
              <a:rPr lang="uk-UA" sz="2600" dirty="0">
                <a:solidFill>
                  <a:srgbClr val="0070C0"/>
                </a:solidFill>
                <a:ea typeface="Calibri" panose="020F0502020204030204" pitchFamily="34" charset="0"/>
              </a:rPr>
              <a:t>структуровано порядок та змінено хронологію надання платниками податку інформації про розрахунок суми від’ємного значення та суми бюджетного відшкодування,</a:t>
            </a:r>
            <a:r>
              <a:rPr lang="uk-UA" sz="2600" dirty="0">
                <a:ea typeface="Calibri" panose="020F0502020204030204" pitchFamily="34" charset="0"/>
              </a:rPr>
              <a:t> а саме: </a:t>
            </a:r>
          </a:p>
          <a:p>
            <a:pPr marL="429705" marR="113036" indent="-381019">
              <a:buFont typeface="Arial" panose="020B0604020202020204" pitchFamily="34" charset="0"/>
              <a:buChar char="•"/>
            </a:pPr>
            <a:r>
              <a:rPr lang="uk-UA" sz="2600" dirty="0">
                <a:ea typeface="Calibri" panose="020F0502020204030204" pitchFamily="34" charset="0"/>
              </a:rPr>
              <a:t>в розрізі звітних (податкових) періодів, у яких </a:t>
            </a:r>
            <a:r>
              <a:rPr lang="uk-UA" sz="2600" dirty="0" err="1">
                <a:ea typeface="Calibri" panose="020F0502020204030204" pitchFamily="34" charset="0"/>
              </a:rPr>
              <a:t>виникло</a:t>
            </a:r>
            <a:r>
              <a:rPr lang="uk-UA" sz="2600" dirty="0">
                <a:ea typeface="Calibri" panose="020F0502020204030204" pitchFamily="34" charset="0"/>
              </a:rPr>
              <a:t> від’ємне значення; </a:t>
            </a:r>
          </a:p>
          <a:p>
            <a:pPr marL="429705" marR="113036" indent="-381019">
              <a:buFont typeface="Arial" panose="020B0604020202020204" pitchFamily="34" charset="0"/>
              <a:buChar char="•"/>
            </a:pPr>
            <a:r>
              <a:rPr lang="uk-UA" sz="2600" dirty="0">
                <a:ea typeface="Calibri" panose="020F0502020204030204" pitchFamily="34" charset="0"/>
              </a:rPr>
              <a:t>ПН, згрупованих за періодами їх складання окремо стосовно кожного постачальника товарів / послуг, за яким сформовано таке значення, </a:t>
            </a:r>
          </a:p>
          <a:p>
            <a:pPr marL="429705" marR="113036" indent="-381019">
              <a:buFont typeface="Arial" panose="020B0604020202020204" pitchFamily="34" charset="0"/>
              <a:buChar char="•"/>
            </a:pPr>
            <a:r>
              <a:rPr lang="uk-UA" sz="2600" dirty="0">
                <a:ea typeface="Calibri" panose="020F0502020204030204" pitchFamily="34" charset="0"/>
              </a:rPr>
              <a:t>РК, складених на підставі </a:t>
            </a:r>
            <a:r>
              <a:rPr lang="uk-UA" sz="2600" dirty="0" err="1">
                <a:ea typeface="Calibri" panose="020F0502020204030204" pitchFamily="34" charset="0"/>
              </a:rPr>
              <a:t>пп</a:t>
            </a:r>
            <a:r>
              <a:rPr lang="uk-UA" sz="2600" dirty="0">
                <a:ea typeface="Calibri" panose="020F0502020204030204" pitchFamily="34" charset="0"/>
              </a:rPr>
              <a:t>. «в» </a:t>
            </a:r>
            <a:r>
              <a:rPr lang="uk-UA" sz="2600" dirty="0" err="1">
                <a:ea typeface="Calibri" panose="020F0502020204030204" pitchFamily="34" charset="0"/>
              </a:rPr>
              <a:t>пп</a:t>
            </a:r>
            <a:r>
              <a:rPr lang="uk-UA" sz="2600" dirty="0">
                <a:ea typeface="Calibri" panose="020F0502020204030204" pitchFamily="34" charset="0"/>
              </a:rPr>
              <a:t>. 97.4 підрозділу 2 розділу ХХ «Перехідні положення» ПКУ, у разі </a:t>
            </a:r>
            <a:r>
              <a:rPr lang="uk-UA" sz="2600" u="sng" dirty="0">
                <a:ea typeface="Calibri" panose="020F0502020204030204" pitchFamily="34" charset="0"/>
              </a:rPr>
              <a:t>якщо таке коригування призвело до виникнення від’ємного значення суми, розрахованої згідно з п. 200.1 ПКУ, яка підлягає бюджетному відшкодуванню</a:t>
            </a:r>
            <a:r>
              <a:rPr lang="uk-UA" sz="2600" dirty="0">
                <a:ea typeface="Calibri" panose="020F0502020204030204" pitchFamily="34" charset="0"/>
              </a:rPr>
              <a:t>. </a:t>
            </a:r>
          </a:p>
        </p:txBody>
      </p:sp>
      <p:sp>
        <p:nvSpPr>
          <p:cNvPr id="5" name="Заголовок 7"/>
          <p:cNvSpPr txBox="1"/>
          <p:nvPr/>
        </p:nvSpPr>
        <p:spPr bwMode="auto">
          <a:xfrm>
            <a:off x="575733" y="789001"/>
            <a:ext cx="11040534" cy="615553"/>
          </a:xfrm>
          <a:prstGeom prst="rect">
            <a:avLst/>
          </a:prstGeom>
        </p:spPr>
        <p:txBody>
          <a:bodyPr vert="horz" wrap="square" lIns="60960" tIns="30480" rIns="60960" bIns="30480" rtlCol="0" anchor="t" anchorCtr="0">
            <a:spAutoFit/>
          </a:bodyPr>
          <a:lstStyle>
            <a:defPPr>
              <a:defRPr lang="en-US"/>
            </a:defPPr>
            <a:lvl1pPr lvl="0" algn="ctr" defTabSz="1371600">
              <a:lnSpc>
                <a:spcPct val="90000"/>
              </a:lnSpc>
              <a:spcBef>
                <a:spcPts val="0"/>
              </a:spcBef>
              <a:buNone/>
              <a:defRPr sz="5400" b="1" cap="all">
                <a:solidFill>
                  <a:srgbClr val="ED3434"/>
                </a:solidFill>
                <a:ea typeface="+mj-ea"/>
                <a:cs typeface="+mj-cs"/>
              </a:defRPr>
            </a:lvl1pPr>
          </a:lstStyle>
          <a:p>
            <a:pPr>
              <a:lnSpc>
                <a:spcPct val="100000"/>
              </a:lnSpc>
              <a:defRPr/>
            </a:pPr>
            <a:r>
              <a:rPr lang="ru-RU" sz="3600" dirty="0">
                <a:solidFill>
                  <a:schemeClr val="tx1"/>
                </a:solidFill>
              </a:rPr>
              <a:t> ЗМІНИ ДО ДЕКЛАРАЦІЇ З ПДВ</a:t>
            </a:r>
          </a:p>
        </p:txBody>
      </p:sp>
      <p:sp>
        <p:nvSpPr>
          <p:cNvPr id="2" name="Номер слайда 1">
            <a:extLst>
              <a:ext uri="{FF2B5EF4-FFF2-40B4-BE49-F238E27FC236}">
                <a16:creationId xmlns="" xmlns:a16="http://schemas.microsoft.com/office/drawing/2014/main" id="{F73F9CF1-E2C5-E7D7-62F6-73E3C1B112E4}"/>
              </a:ext>
            </a:extLst>
          </p:cNvPr>
          <p:cNvSpPr>
            <a:spLocks noGrp="1"/>
          </p:cNvSpPr>
          <p:nvPr>
            <p:ph type="sldNum" sz="quarter" idx="12"/>
          </p:nvPr>
        </p:nvSpPr>
        <p:spPr bwMode="auto">
          <a:xfrm>
            <a:off x="122084" y="6464299"/>
            <a:ext cx="524021" cy="365125"/>
          </a:xfrm>
        </p:spPr>
        <p:txBody>
          <a:bodyPr/>
          <a:lstStyle/>
          <a:p>
            <a:pPr algn="l"/>
            <a:fld id="{DA437D03-45AE-4311-B62B-350C10CD91DF}" type="slidenum">
              <a:rPr lang="uk-UA" smtClean="0"/>
              <a:pPr algn="l"/>
              <a:t>68</a:t>
            </a:fld>
            <a:endParaRPr lang="uk-UA" dirty="0"/>
          </a:p>
        </p:txBody>
      </p:sp>
    </p:spTree>
    <p:extLst>
      <p:ext uri="{BB962C8B-B14F-4D97-AF65-F5344CB8AC3E}">
        <p14:creationId xmlns:p14="http://schemas.microsoft.com/office/powerpoint/2010/main" val="29128320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1665"/>
          </a:xfrm>
          <a:prstGeom prst="rect">
            <a:avLst/>
          </a:prstGeom>
        </p:spPr>
        <p:txBody>
          <a:bodyPr>
            <a:spAutoFit/>
          </a:bodyPr>
          <a:lstStyle/>
          <a:p>
            <a:pPr algn="just">
              <a:defRPr/>
            </a:pPr>
            <a:r>
              <a:rPr lang="ru-RU" sz="2400"/>
              <a:t>      </a:t>
            </a:r>
            <a:endParaRPr sz="1200"/>
          </a:p>
        </p:txBody>
      </p:sp>
      <p:sp>
        <p:nvSpPr>
          <p:cNvPr id="4" name="Прямоугольник 3"/>
          <p:cNvSpPr/>
          <p:nvPr/>
        </p:nvSpPr>
        <p:spPr bwMode="auto">
          <a:xfrm>
            <a:off x="575733" y="5403464"/>
            <a:ext cx="11040534" cy="1405256"/>
          </a:xfrm>
          <a:prstGeom prst="rect">
            <a:avLst/>
          </a:prstGeom>
        </p:spPr>
        <p:txBody>
          <a:bodyPr wrap="square">
            <a:spAutoFit/>
          </a:bodyPr>
          <a:lstStyle/>
          <a:p>
            <a:pPr marR="62233"/>
            <a:r>
              <a:rPr lang="uk-UA" sz="2133" dirty="0">
                <a:latin typeface="Calibri" panose="020F0502020204030204" pitchFamily="34" charset="0"/>
                <a:ea typeface="Calibri" panose="020F0502020204030204" pitchFamily="34" charset="0"/>
              </a:rPr>
              <a:t>* Заповнюється у хронологічному порядку виникнення сум </a:t>
            </a:r>
            <a:r>
              <a:rPr lang="uk-UA" sz="2133" dirty="0" err="1">
                <a:latin typeface="Calibri" panose="020F0502020204030204" pitchFamily="34" charset="0"/>
                <a:ea typeface="Calibri" panose="020F0502020204030204" pitchFamily="34" charset="0"/>
              </a:rPr>
              <a:t>відʼємного</a:t>
            </a:r>
            <a:r>
              <a:rPr lang="uk-UA" sz="2133" dirty="0">
                <a:latin typeface="Calibri" panose="020F0502020204030204" pitchFamily="34" charset="0"/>
                <a:ea typeface="Calibri" panose="020F0502020204030204" pitchFamily="34" charset="0"/>
              </a:rPr>
              <a:t> значення, починаючи зі звітного (податкового) періоду, який є найбільш давнім до дати подання</a:t>
            </a:r>
            <a:r>
              <a:rPr lang="uk-UA" sz="2133" spc="3"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декларації</a:t>
            </a:r>
            <a:r>
              <a:rPr lang="uk-UA" sz="2133" spc="-7"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(найдавніший</a:t>
            </a:r>
            <a:r>
              <a:rPr lang="uk-UA" sz="2133" spc="-7"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звітний</a:t>
            </a:r>
            <a:r>
              <a:rPr lang="uk-UA" sz="2133" spc="-3"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(податковий)</a:t>
            </a:r>
            <a:r>
              <a:rPr lang="uk-UA" sz="2133" spc="-7"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період)</a:t>
            </a:r>
            <a:r>
              <a:rPr lang="uk-UA" sz="2133" spc="-7"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(рядок</a:t>
            </a:r>
            <a:r>
              <a:rPr lang="uk-UA" sz="2133" spc="-3"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1),</a:t>
            </a:r>
            <a:r>
              <a:rPr lang="uk-UA" sz="2133" spc="-7"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та</a:t>
            </a:r>
            <a:r>
              <a:rPr lang="uk-UA" sz="2133" spc="-7"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закінчуючи</a:t>
            </a:r>
            <a:r>
              <a:rPr lang="uk-UA" sz="2133" spc="-3"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найближчим</a:t>
            </a:r>
            <a:r>
              <a:rPr lang="uk-UA" sz="2133" spc="-3"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звітним</a:t>
            </a:r>
            <a:r>
              <a:rPr lang="uk-UA" sz="2133" spc="-3"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(податковим)</a:t>
            </a:r>
            <a:r>
              <a:rPr lang="uk-UA" sz="2133" spc="-7" dirty="0">
                <a:latin typeface="Calibri" panose="020F0502020204030204" pitchFamily="34" charset="0"/>
                <a:ea typeface="Calibri" panose="020F0502020204030204" pitchFamily="34" charset="0"/>
              </a:rPr>
              <a:t> </a:t>
            </a:r>
            <a:r>
              <a:rPr lang="uk-UA" sz="2133" dirty="0">
                <a:latin typeface="Calibri" panose="020F0502020204030204" pitchFamily="34" charset="0"/>
                <a:ea typeface="Calibri" panose="020F0502020204030204" pitchFamily="34" charset="0"/>
              </a:rPr>
              <a:t>періодом.</a:t>
            </a:r>
          </a:p>
        </p:txBody>
      </p:sp>
      <p:sp>
        <p:nvSpPr>
          <p:cNvPr id="5" name="Заголовок 7"/>
          <p:cNvSpPr txBox="1"/>
          <p:nvPr/>
        </p:nvSpPr>
        <p:spPr bwMode="auto">
          <a:xfrm>
            <a:off x="575733" y="789001"/>
            <a:ext cx="11040534" cy="615553"/>
          </a:xfrm>
          <a:prstGeom prst="rect">
            <a:avLst/>
          </a:prstGeom>
        </p:spPr>
        <p:txBody>
          <a:bodyPr vert="horz" wrap="square" lIns="60960" tIns="30480" rIns="60960" bIns="30480" rtlCol="0" anchor="t" anchorCtr="0">
            <a:spAutoFit/>
          </a:bodyPr>
          <a:lstStyle>
            <a:defPPr>
              <a:defRPr lang="en-US"/>
            </a:defPPr>
            <a:lvl1pPr lvl="0" algn="ctr" defTabSz="1371600">
              <a:lnSpc>
                <a:spcPct val="90000"/>
              </a:lnSpc>
              <a:spcBef>
                <a:spcPts val="0"/>
              </a:spcBef>
              <a:buNone/>
              <a:defRPr sz="5400" b="1" cap="all">
                <a:solidFill>
                  <a:srgbClr val="ED3434"/>
                </a:solidFill>
                <a:ea typeface="+mj-ea"/>
                <a:cs typeface="+mj-cs"/>
              </a:defRPr>
            </a:lvl1pPr>
          </a:lstStyle>
          <a:p>
            <a:pPr>
              <a:lnSpc>
                <a:spcPct val="100000"/>
              </a:lnSpc>
              <a:defRPr/>
            </a:pPr>
            <a:r>
              <a:rPr lang="ru-RU" sz="3600" dirty="0">
                <a:solidFill>
                  <a:schemeClr val="tx1"/>
                </a:solidFill>
              </a:rPr>
              <a:t> ЗМІНИ ДО ДЕКЛАРАЦІЇ З ПДВ</a:t>
            </a:r>
          </a:p>
        </p:txBody>
      </p:sp>
      <p:sp>
        <p:nvSpPr>
          <p:cNvPr id="2" name="Номер слайда 1">
            <a:extLst>
              <a:ext uri="{FF2B5EF4-FFF2-40B4-BE49-F238E27FC236}">
                <a16:creationId xmlns="" xmlns:a16="http://schemas.microsoft.com/office/drawing/2014/main" id="{F73F9CF1-E2C5-E7D7-62F6-73E3C1B112E4}"/>
              </a:ext>
            </a:extLst>
          </p:cNvPr>
          <p:cNvSpPr>
            <a:spLocks noGrp="1"/>
          </p:cNvSpPr>
          <p:nvPr>
            <p:ph type="sldNum" sz="quarter" idx="12"/>
          </p:nvPr>
        </p:nvSpPr>
        <p:spPr bwMode="auto">
          <a:xfrm>
            <a:off x="122084" y="6464299"/>
            <a:ext cx="524021" cy="365125"/>
          </a:xfrm>
        </p:spPr>
        <p:txBody>
          <a:bodyPr/>
          <a:lstStyle/>
          <a:p>
            <a:pPr algn="l"/>
            <a:fld id="{DA437D03-45AE-4311-B62B-350C10CD91DF}" type="slidenum">
              <a:rPr lang="uk-UA" smtClean="0"/>
              <a:pPr algn="l"/>
              <a:t>69</a:t>
            </a:fld>
            <a:endParaRPr lang="uk-UA" dirty="0"/>
          </a:p>
        </p:txBody>
      </p:sp>
      <p:pic>
        <p:nvPicPr>
          <p:cNvPr id="6" name="Рисунок 5">
            <a:extLst>
              <a:ext uri="{FF2B5EF4-FFF2-40B4-BE49-F238E27FC236}">
                <a16:creationId xmlns="" xmlns:a16="http://schemas.microsoft.com/office/drawing/2014/main" id="{5C118027-3823-4F6B-9E15-6615030722A4}"/>
              </a:ext>
            </a:extLst>
          </p:cNvPr>
          <p:cNvPicPr>
            <a:picLocks noChangeAspect="1"/>
          </p:cNvPicPr>
          <p:nvPr/>
        </p:nvPicPr>
        <p:blipFill>
          <a:blip r:embed="rId2"/>
          <a:stretch>
            <a:fillRect/>
          </a:stretch>
        </p:blipFill>
        <p:spPr bwMode="auto">
          <a:xfrm>
            <a:off x="2113433" y="1509000"/>
            <a:ext cx="7965135" cy="3929899"/>
          </a:xfrm>
          <a:prstGeom prst="rect">
            <a:avLst/>
          </a:prstGeom>
        </p:spPr>
      </p:pic>
    </p:spTree>
    <p:extLst>
      <p:ext uri="{BB962C8B-B14F-4D97-AF65-F5344CB8AC3E}">
        <p14:creationId xmlns:p14="http://schemas.microsoft.com/office/powerpoint/2010/main" val="1964784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052736"/>
            <a:ext cx="11064773" cy="360040"/>
          </a:xfrm>
          <a:prstGeom prst="rect">
            <a:avLst/>
          </a:prstGeom>
          <a:ln>
            <a:noFill/>
          </a:ln>
        </p:spPr>
        <p:txBody>
          <a:bodyPr>
            <a:noAutofit/>
          </a:bodyPr>
          <a:lstStyle/>
          <a:p>
            <a:pPr marL="0" indent="0">
              <a:lnSpc>
                <a:spcPct val="100000"/>
              </a:lnSpc>
              <a:spcBef>
                <a:spcPts val="0"/>
              </a:spcBef>
              <a:spcAft>
                <a:spcPts val="600"/>
              </a:spcAft>
              <a:buNone/>
              <a:defRPr/>
            </a:pPr>
            <a:r>
              <a:rPr lang="uk-UA" b="1" dirty="0" smtClean="0">
                <a:solidFill>
                  <a:srgbClr val="0070C0"/>
                </a:solidFill>
                <a:cs typeface="Arial" panose="020B0604020202020204" pitchFamily="34" charset="0"/>
              </a:rPr>
              <a:t>Військовий збір (п.16-1 підр. 10 </a:t>
            </a:r>
            <a:r>
              <a:rPr lang="uk-UA" b="1" dirty="0" err="1" smtClean="0">
                <a:solidFill>
                  <a:srgbClr val="0070C0"/>
                </a:solidFill>
                <a:cs typeface="Arial" panose="020B0604020202020204" pitchFamily="34" charset="0"/>
              </a:rPr>
              <a:t>р.ХХ</a:t>
            </a:r>
            <a:r>
              <a:rPr lang="uk-UA" b="1" dirty="0" smtClean="0">
                <a:solidFill>
                  <a:srgbClr val="0070C0"/>
                </a:solidFill>
                <a:cs typeface="Arial" panose="020B0604020202020204" pitchFamily="34" charset="0"/>
              </a:rPr>
              <a:t> ПКУ)</a:t>
            </a:r>
            <a:endParaRPr lang="uk-UA" b="1" dirty="0" smtClean="0">
              <a:cs typeface="Arial" panose="020B0604020202020204" pitchFamily="34" charset="0"/>
            </a:endParaRPr>
          </a:p>
        </p:txBody>
      </p:sp>
      <p:sp>
        <p:nvSpPr>
          <p:cNvPr id="6" name="Заголовок 1"/>
          <p:cNvSpPr txBox="1">
            <a:spLocks/>
          </p:cNvSpPr>
          <p:nvPr/>
        </p:nvSpPr>
        <p:spPr bwMode="auto">
          <a:xfrm>
            <a:off x="0"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ЗАКОНОПРОЕКТ № 11416-д</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7</a:t>
            </a:fld>
            <a:endParaRPr lang="uk-UA"/>
          </a:p>
        </p:txBody>
      </p:sp>
      <p:sp>
        <p:nvSpPr>
          <p:cNvPr id="3" name="Прямоугольник 2"/>
          <p:cNvSpPr/>
          <p:nvPr/>
        </p:nvSpPr>
        <p:spPr>
          <a:xfrm>
            <a:off x="47328" y="1916832"/>
            <a:ext cx="11305256" cy="3416320"/>
          </a:xfrm>
          <a:prstGeom prst="rect">
            <a:avLst/>
          </a:prstGeom>
        </p:spPr>
        <p:txBody>
          <a:bodyPr wrap="square">
            <a:spAutoFit/>
          </a:bodyPr>
          <a:lstStyle/>
          <a:p>
            <a:r>
              <a:rPr lang="uk-UA" sz="2400" b="1" dirty="0" smtClean="0"/>
              <a:t>Приклад:</a:t>
            </a:r>
          </a:p>
          <a:p>
            <a:r>
              <a:rPr lang="uk-UA" sz="2400" dirty="0" smtClean="0"/>
              <a:t>Нарахована зарплата за вересень у сумі  20 000 грн. та відпускні за жовтень у сумі 6000 грн. </a:t>
            </a:r>
          </a:p>
          <a:p>
            <a:r>
              <a:rPr lang="uk-UA" sz="2400" dirty="0" smtClean="0"/>
              <a:t>Утримання: </a:t>
            </a:r>
          </a:p>
          <a:p>
            <a:r>
              <a:rPr lang="uk-UA" sz="2400" dirty="0" smtClean="0"/>
              <a:t>ПДФО 18% - 4680 грн. ((20000 грн. + 5000 грн.) х 18%)</a:t>
            </a:r>
          </a:p>
          <a:p>
            <a:r>
              <a:rPr lang="uk-UA" sz="2400" dirty="0" smtClean="0"/>
              <a:t>ВЗ із зарплати 1,5 % - 300 грн. (20000 х 1,5%)</a:t>
            </a:r>
          </a:p>
          <a:p>
            <a:r>
              <a:rPr lang="uk-UA" sz="2400" dirty="0" smtClean="0"/>
              <a:t>ВЗ із відпускних  5% - 300 грн. (6000 грн. х 5%) </a:t>
            </a:r>
          </a:p>
          <a:p>
            <a:endParaRPr lang="uk-UA" sz="2400" dirty="0" smtClean="0"/>
          </a:p>
          <a:p>
            <a:r>
              <a:rPr lang="uk-UA" sz="2400" dirty="0" smtClean="0"/>
              <a:t>До виплати: 20720 грн. = (20000 грн. + 6000 грн. – 4680 грн.  - 300 грн. – 300 грн.)</a:t>
            </a:r>
            <a:endParaRPr lang="uk-UA" sz="2400" dirty="0"/>
          </a:p>
        </p:txBody>
      </p:sp>
    </p:spTree>
    <p:extLst>
      <p:ext uri="{BB962C8B-B14F-4D97-AF65-F5344CB8AC3E}">
        <p14:creationId xmlns:p14="http://schemas.microsoft.com/office/powerpoint/2010/main" val="414929967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1665"/>
          </a:xfrm>
          <a:prstGeom prst="rect">
            <a:avLst/>
          </a:prstGeom>
        </p:spPr>
        <p:txBody>
          <a:bodyPr>
            <a:spAutoFit/>
          </a:bodyPr>
          <a:lstStyle/>
          <a:p>
            <a:pPr algn="just">
              <a:defRPr/>
            </a:pPr>
            <a:r>
              <a:rPr lang="ru-RU" sz="2400"/>
              <a:t>      </a:t>
            </a:r>
            <a:endParaRPr sz="1200"/>
          </a:p>
        </p:txBody>
      </p:sp>
      <p:sp>
        <p:nvSpPr>
          <p:cNvPr id="4" name="Прямоугольник 3"/>
          <p:cNvSpPr/>
          <p:nvPr/>
        </p:nvSpPr>
        <p:spPr bwMode="auto">
          <a:xfrm>
            <a:off x="575733" y="1509000"/>
            <a:ext cx="11040534" cy="4832092"/>
          </a:xfrm>
          <a:prstGeom prst="rect">
            <a:avLst/>
          </a:prstGeom>
        </p:spPr>
        <p:txBody>
          <a:bodyPr wrap="square">
            <a:spAutoFit/>
          </a:bodyPr>
          <a:lstStyle/>
          <a:p>
            <a:pPr marL="48686" marR="113036"/>
            <a:r>
              <a:rPr lang="uk-UA" sz="2800" dirty="0">
                <a:ea typeface="Calibri" panose="020F0502020204030204" pitchFamily="34" charset="0"/>
              </a:rPr>
              <a:t>З метою повноти контролю правомірності декларування платниками податку </a:t>
            </a:r>
            <a:r>
              <a:rPr lang="uk-UA" sz="2800" dirty="0">
                <a:solidFill>
                  <a:srgbClr val="0070C0"/>
                </a:solidFill>
                <a:ea typeface="Calibri" panose="020F0502020204030204" pitchFamily="34" charset="0"/>
              </a:rPr>
              <a:t>суми від’ємного значення, яка сформована за результатами коригування податкових зобов’язань після завершення розрахунків за відповідною операцією з експорту окремих видів товарів та заявлена до бюджетного відшкодування</a:t>
            </a:r>
            <a:r>
              <a:rPr lang="uk-UA" sz="2800" dirty="0">
                <a:ea typeface="Calibri" panose="020F0502020204030204" pitchFamily="34" charset="0"/>
              </a:rPr>
              <a:t>, додаток 2 до декларації </a:t>
            </a:r>
            <a:r>
              <a:rPr lang="uk-UA" sz="2800" b="1" dirty="0">
                <a:ea typeface="Calibri" panose="020F0502020204030204" pitchFamily="34" charset="0"/>
              </a:rPr>
              <a:t>доповнено новою таблицею 1.1, де </a:t>
            </a:r>
            <a:r>
              <a:rPr lang="uk-UA" sz="2800" dirty="0">
                <a:ea typeface="Calibri" panose="020F0502020204030204" pitchFamily="34" charset="0"/>
              </a:rPr>
              <a:t>зазначається інформація про розрахунок сум податку за операціями з придбання товарів / послуг, які було враховано на погашення податкових зобов’язань, визначених за операціями з експорту окремих видів товарів, за умови фактичної сплати сум податку таким постачальникам товарів / послуг або до Держбюджету.</a:t>
            </a:r>
          </a:p>
        </p:txBody>
      </p:sp>
      <p:sp>
        <p:nvSpPr>
          <p:cNvPr id="5" name="Заголовок 7"/>
          <p:cNvSpPr txBox="1"/>
          <p:nvPr/>
        </p:nvSpPr>
        <p:spPr bwMode="auto">
          <a:xfrm>
            <a:off x="575733" y="789001"/>
            <a:ext cx="11040534" cy="615553"/>
          </a:xfrm>
          <a:prstGeom prst="rect">
            <a:avLst/>
          </a:prstGeom>
        </p:spPr>
        <p:txBody>
          <a:bodyPr vert="horz" wrap="square" lIns="60960" tIns="30480" rIns="60960" bIns="30480" rtlCol="0" anchor="t" anchorCtr="0">
            <a:spAutoFit/>
          </a:bodyPr>
          <a:lstStyle>
            <a:defPPr>
              <a:defRPr lang="en-US"/>
            </a:defPPr>
            <a:lvl1pPr lvl="0" algn="ctr" defTabSz="1371600">
              <a:lnSpc>
                <a:spcPct val="90000"/>
              </a:lnSpc>
              <a:spcBef>
                <a:spcPts val="0"/>
              </a:spcBef>
              <a:buNone/>
              <a:defRPr sz="5400" b="1" cap="all">
                <a:solidFill>
                  <a:srgbClr val="ED3434"/>
                </a:solidFill>
                <a:ea typeface="+mj-ea"/>
                <a:cs typeface="+mj-cs"/>
              </a:defRPr>
            </a:lvl1pPr>
          </a:lstStyle>
          <a:p>
            <a:pPr>
              <a:lnSpc>
                <a:spcPct val="100000"/>
              </a:lnSpc>
              <a:defRPr/>
            </a:pPr>
            <a:r>
              <a:rPr lang="ru-RU" sz="3600" dirty="0">
                <a:solidFill>
                  <a:schemeClr val="tx1"/>
                </a:solidFill>
              </a:rPr>
              <a:t> ЗМІНИ ДО ДЕКЛАРАЦІЇ З ПДВ</a:t>
            </a:r>
          </a:p>
        </p:txBody>
      </p:sp>
      <p:sp>
        <p:nvSpPr>
          <p:cNvPr id="2" name="Номер слайда 1">
            <a:extLst>
              <a:ext uri="{FF2B5EF4-FFF2-40B4-BE49-F238E27FC236}">
                <a16:creationId xmlns="" xmlns:a16="http://schemas.microsoft.com/office/drawing/2014/main" id="{F73F9CF1-E2C5-E7D7-62F6-73E3C1B112E4}"/>
              </a:ext>
            </a:extLst>
          </p:cNvPr>
          <p:cNvSpPr>
            <a:spLocks noGrp="1"/>
          </p:cNvSpPr>
          <p:nvPr>
            <p:ph type="sldNum" sz="quarter" idx="12"/>
          </p:nvPr>
        </p:nvSpPr>
        <p:spPr bwMode="auto">
          <a:xfrm>
            <a:off x="122084" y="6464299"/>
            <a:ext cx="524021" cy="365125"/>
          </a:xfrm>
        </p:spPr>
        <p:txBody>
          <a:bodyPr/>
          <a:lstStyle/>
          <a:p>
            <a:pPr algn="l"/>
            <a:fld id="{DA437D03-45AE-4311-B62B-350C10CD91DF}" type="slidenum">
              <a:rPr lang="uk-UA" smtClean="0"/>
              <a:pPr algn="l"/>
              <a:t>70</a:t>
            </a:fld>
            <a:endParaRPr lang="uk-UA" dirty="0"/>
          </a:p>
        </p:txBody>
      </p:sp>
    </p:spTree>
    <p:extLst>
      <p:ext uri="{BB962C8B-B14F-4D97-AF65-F5344CB8AC3E}">
        <p14:creationId xmlns:p14="http://schemas.microsoft.com/office/powerpoint/2010/main" val="2458242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1665"/>
          </a:xfrm>
          <a:prstGeom prst="rect">
            <a:avLst/>
          </a:prstGeom>
        </p:spPr>
        <p:txBody>
          <a:bodyPr>
            <a:spAutoFit/>
          </a:bodyPr>
          <a:lstStyle/>
          <a:p>
            <a:pPr algn="just">
              <a:defRPr/>
            </a:pPr>
            <a:r>
              <a:rPr lang="ru-RU" sz="2400"/>
              <a:t>      </a:t>
            </a:r>
            <a:endParaRPr sz="1200"/>
          </a:p>
        </p:txBody>
      </p:sp>
      <p:sp>
        <p:nvSpPr>
          <p:cNvPr id="4" name="Прямоугольник 3"/>
          <p:cNvSpPr/>
          <p:nvPr/>
        </p:nvSpPr>
        <p:spPr bwMode="auto">
          <a:xfrm>
            <a:off x="575733" y="5199549"/>
            <a:ext cx="11040534" cy="1528945"/>
          </a:xfrm>
          <a:prstGeom prst="rect">
            <a:avLst/>
          </a:prstGeom>
        </p:spPr>
        <p:txBody>
          <a:bodyPr wrap="square">
            <a:spAutoFit/>
          </a:bodyPr>
          <a:lstStyle/>
          <a:p>
            <a:pPr marR="61810"/>
            <a:r>
              <a:rPr lang="uk-UA" sz="1867" dirty="0">
                <a:latin typeface="Calibri" panose="020F0502020204030204" pitchFamily="34" charset="0"/>
                <a:ea typeface="Calibri" panose="020F0502020204030204" pitchFamily="34" charset="0"/>
              </a:rPr>
              <a:t>* Заповнюється у розрізі звітних (податкових) періодів, у яких </a:t>
            </a:r>
            <a:r>
              <a:rPr lang="uk-UA" sz="1867" dirty="0" err="1">
                <a:latin typeface="Calibri" panose="020F0502020204030204" pitchFamily="34" charset="0"/>
                <a:ea typeface="Calibri" panose="020F0502020204030204" pitchFamily="34" charset="0"/>
              </a:rPr>
              <a:t>виникло</a:t>
            </a:r>
            <a:r>
              <a:rPr lang="uk-UA" sz="1867" dirty="0">
                <a:latin typeface="Calibri" panose="020F0502020204030204" pitchFamily="34" charset="0"/>
                <a:ea typeface="Calibri" panose="020F0502020204030204" pitchFamily="34" charset="0"/>
              </a:rPr>
              <a:t> </a:t>
            </a:r>
            <a:r>
              <a:rPr lang="uk-UA" sz="1867" dirty="0" err="1">
                <a:latin typeface="Calibri" panose="020F0502020204030204" pitchFamily="34" charset="0"/>
                <a:ea typeface="Calibri" panose="020F0502020204030204" pitchFamily="34" charset="0"/>
              </a:rPr>
              <a:t>відʼємне</a:t>
            </a:r>
            <a:r>
              <a:rPr lang="uk-UA" sz="1867" dirty="0">
                <a:latin typeface="Calibri" panose="020F0502020204030204" pitchFamily="34" charset="0"/>
                <a:ea typeface="Calibri" panose="020F0502020204030204" pitchFamily="34" charset="0"/>
              </a:rPr>
              <a:t> значення, та у розрізі сум податку, які фактично сплачено у попередніх та звітному</a:t>
            </a:r>
            <a:r>
              <a:rPr lang="uk-UA" sz="1867" spc="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(податкових) періодах постачальникам товарів / послуг або до Державного бюджету України за операціями з придбання з податком на додану вартість, які враховано у</a:t>
            </a:r>
            <a:r>
              <a:rPr lang="uk-UA" sz="1867" spc="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зменшення</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сум</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податкових</a:t>
            </a:r>
            <a:r>
              <a:rPr lang="uk-UA" sz="1867" spc="-10" dirty="0">
                <a:latin typeface="Calibri" panose="020F0502020204030204" pitchFamily="34" charset="0"/>
                <a:ea typeface="Calibri" panose="020F0502020204030204" pitchFamily="34" charset="0"/>
              </a:rPr>
              <a:t> </a:t>
            </a:r>
            <a:r>
              <a:rPr lang="uk-UA" sz="1867" dirty="0" err="1">
                <a:latin typeface="Calibri" panose="020F0502020204030204" pitchFamily="34" charset="0"/>
                <a:ea typeface="Calibri" panose="020F0502020204030204" pitchFamily="34" charset="0"/>
              </a:rPr>
              <a:t>зобовʼязань</a:t>
            </a:r>
            <a:r>
              <a:rPr lang="uk-UA" sz="1867" dirty="0">
                <a:latin typeface="Calibri" panose="020F0502020204030204" pitchFamily="34" charset="0"/>
                <a:ea typeface="Calibri" panose="020F0502020204030204" pitchFamily="34" charset="0"/>
              </a:rPr>
              <a:t>,</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визначених</a:t>
            </a:r>
            <a:r>
              <a:rPr lang="uk-UA" sz="1867" spc="-10"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на</a:t>
            </a:r>
            <a:r>
              <a:rPr lang="uk-UA" sz="1867" spc="-10"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підставі</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підпункту</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"б"</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підпункту</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97.2</a:t>
            </a:r>
            <a:r>
              <a:rPr lang="uk-UA" sz="1867" spc="-10"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пункту</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97</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підрозділу</a:t>
            </a:r>
            <a:r>
              <a:rPr lang="uk-UA" sz="1867" spc="-10"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2</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розділу</a:t>
            </a:r>
            <a:r>
              <a:rPr lang="uk-UA" sz="1867" spc="-10"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ХХ</a:t>
            </a:r>
            <a:r>
              <a:rPr lang="uk-UA" sz="1867" spc="-13"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"Перехідні</a:t>
            </a:r>
            <a:r>
              <a:rPr lang="uk-UA" sz="1867" spc="-10"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положення"</a:t>
            </a:r>
            <a:r>
              <a:rPr lang="uk-UA" sz="1867" spc="-10" dirty="0">
                <a:latin typeface="Calibri" panose="020F0502020204030204" pitchFamily="34" charset="0"/>
                <a:ea typeface="Calibri" panose="020F0502020204030204" pitchFamily="34" charset="0"/>
              </a:rPr>
              <a:t> </a:t>
            </a:r>
            <a:r>
              <a:rPr lang="uk-UA" sz="1867" dirty="0">
                <a:latin typeface="Calibri" panose="020F0502020204030204" pitchFamily="34" charset="0"/>
                <a:ea typeface="Calibri" panose="020F0502020204030204" pitchFamily="34" charset="0"/>
              </a:rPr>
              <a:t>Кодексу.</a:t>
            </a:r>
          </a:p>
        </p:txBody>
      </p:sp>
      <p:sp>
        <p:nvSpPr>
          <p:cNvPr id="5" name="Заголовок 7"/>
          <p:cNvSpPr txBox="1"/>
          <p:nvPr/>
        </p:nvSpPr>
        <p:spPr bwMode="auto">
          <a:xfrm>
            <a:off x="575733" y="789001"/>
            <a:ext cx="11040534" cy="615553"/>
          </a:xfrm>
          <a:prstGeom prst="rect">
            <a:avLst/>
          </a:prstGeom>
        </p:spPr>
        <p:txBody>
          <a:bodyPr vert="horz" wrap="square" lIns="60960" tIns="30480" rIns="60960" bIns="30480" rtlCol="0" anchor="t" anchorCtr="0">
            <a:spAutoFit/>
          </a:bodyPr>
          <a:lstStyle>
            <a:defPPr>
              <a:defRPr lang="en-US"/>
            </a:defPPr>
            <a:lvl1pPr lvl="0" algn="ctr" defTabSz="1371600">
              <a:lnSpc>
                <a:spcPct val="90000"/>
              </a:lnSpc>
              <a:spcBef>
                <a:spcPts val="0"/>
              </a:spcBef>
              <a:buNone/>
              <a:defRPr sz="5400" b="1" cap="all">
                <a:solidFill>
                  <a:srgbClr val="ED3434"/>
                </a:solidFill>
                <a:ea typeface="+mj-ea"/>
                <a:cs typeface="+mj-cs"/>
              </a:defRPr>
            </a:lvl1pPr>
          </a:lstStyle>
          <a:p>
            <a:pPr>
              <a:lnSpc>
                <a:spcPct val="100000"/>
              </a:lnSpc>
              <a:defRPr/>
            </a:pPr>
            <a:r>
              <a:rPr lang="ru-RU" sz="3600" dirty="0">
                <a:solidFill>
                  <a:schemeClr val="tx1"/>
                </a:solidFill>
              </a:rPr>
              <a:t> ЗМІНИ ДО ДЕКЛАРАЦІЇ З ПДВ</a:t>
            </a:r>
          </a:p>
        </p:txBody>
      </p:sp>
      <p:sp>
        <p:nvSpPr>
          <p:cNvPr id="2" name="Номер слайда 1">
            <a:extLst>
              <a:ext uri="{FF2B5EF4-FFF2-40B4-BE49-F238E27FC236}">
                <a16:creationId xmlns="" xmlns:a16="http://schemas.microsoft.com/office/drawing/2014/main" id="{F73F9CF1-E2C5-E7D7-62F6-73E3C1B112E4}"/>
              </a:ext>
            </a:extLst>
          </p:cNvPr>
          <p:cNvSpPr>
            <a:spLocks noGrp="1"/>
          </p:cNvSpPr>
          <p:nvPr>
            <p:ph type="sldNum" sz="quarter" idx="12"/>
          </p:nvPr>
        </p:nvSpPr>
        <p:spPr bwMode="auto">
          <a:xfrm>
            <a:off x="122084" y="6464299"/>
            <a:ext cx="524021" cy="365125"/>
          </a:xfrm>
        </p:spPr>
        <p:txBody>
          <a:bodyPr/>
          <a:lstStyle/>
          <a:p>
            <a:pPr algn="l"/>
            <a:fld id="{DA437D03-45AE-4311-B62B-350C10CD91DF}" type="slidenum">
              <a:rPr lang="uk-UA" smtClean="0"/>
              <a:pPr algn="l"/>
              <a:t>71</a:t>
            </a:fld>
            <a:endParaRPr lang="uk-UA" dirty="0"/>
          </a:p>
        </p:txBody>
      </p:sp>
      <p:pic>
        <p:nvPicPr>
          <p:cNvPr id="7" name="Рисунок 6">
            <a:extLst>
              <a:ext uri="{FF2B5EF4-FFF2-40B4-BE49-F238E27FC236}">
                <a16:creationId xmlns="" xmlns:a16="http://schemas.microsoft.com/office/drawing/2014/main" id="{C8A008AE-FC41-4445-98D6-2CD7B2FEBB42}"/>
              </a:ext>
            </a:extLst>
          </p:cNvPr>
          <p:cNvPicPr>
            <a:picLocks noChangeAspect="1"/>
          </p:cNvPicPr>
          <p:nvPr/>
        </p:nvPicPr>
        <p:blipFill rotWithShape="1">
          <a:blip r:embed="rId2"/>
          <a:srcRect b="4536"/>
          <a:stretch/>
        </p:blipFill>
        <p:spPr bwMode="auto">
          <a:xfrm>
            <a:off x="1739807" y="1509000"/>
            <a:ext cx="8712387" cy="3634278"/>
          </a:xfrm>
          <a:prstGeom prst="rect">
            <a:avLst/>
          </a:prstGeom>
        </p:spPr>
      </p:pic>
    </p:spTree>
    <p:extLst>
      <p:ext uri="{BB962C8B-B14F-4D97-AF65-F5344CB8AC3E}">
        <p14:creationId xmlns:p14="http://schemas.microsoft.com/office/powerpoint/2010/main" val="41317170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1665"/>
          </a:xfrm>
          <a:prstGeom prst="rect">
            <a:avLst/>
          </a:prstGeom>
        </p:spPr>
        <p:txBody>
          <a:bodyPr>
            <a:spAutoFit/>
          </a:bodyPr>
          <a:lstStyle/>
          <a:p>
            <a:pPr algn="just">
              <a:defRPr/>
            </a:pPr>
            <a:r>
              <a:rPr lang="ru-RU" sz="2400"/>
              <a:t>      </a:t>
            </a:r>
            <a:endParaRPr sz="1200"/>
          </a:p>
        </p:txBody>
      </p:sp>
      <p:sp>
        <p:nvSpPr>
          <p:cNvPr id="4" name="Прямоугольник 3"/>
          <p:cNvSpPr/>
          <p:nvPr/>
        </p:nvSpPr>
        <p:spPr bwMode="auto">
          <a:xfrm>
            <a:off x="575733" y="1509001"/>
            <a:ext cx="11040534" cy="3046988"/>
          </a:xfrm>
          <a:prstGeom prst="rect">
            <a:avLst/>
          </a:prstGeom>
        </p:spPr>
        <p:txBody>
          <a:bodyPr wrap="square">
            <a:spAutoFit/>
          </a:bodyPr>
          <a:lstStyle/>
          <a:p>
            <a:pPr marL="48686" marR="113036"/>
            <a:r>
              <a:rPr lang="uk-UA" sz="3200" dirty="0">
                <a:ea typeface="Calibri" panose="020F0502020204030204" pitchFamily="34" charset="0"/>
              </a:rPr>
              <a:t>Оновлена форма додатка 2 до декларації забезпечить проведення автоматизованої перевірки правильності декларування платниками податків суми від’ємного значення під час проведення електронної камеральної перевірки платників податку з питань достовірності нарахування суми бюджетного відшкодування ПДВ</a:t>
            </a:r>
          </a:p>
        </p:txBody>
      </p:sp>
      <p:sp>
        <p:nvSpPr>
          <p:cNvPr id="5" name="Заголовок 7"/>
          <p:cNvSpPr txBox="1"/>
          <p:nvPr/>
        </p:nvSpPr>
        <p:spPr bwMode="auto">
          <a:xfrm>
            <a:off x="575733" y="789001"/>
            <a:ext cx="11040534" cy="615553"/>
          </a:xfrm>
          <a:prstGeom prst="rect">
            <a:avLst/>
          </a:prstGeom>
        </p:spPr>
        <p:txBody>
          <a:bodyPr vert="horz" wrap="square" lIns="60960" tIns="30480" rIns="60960" bIns="30480" rtlCol="0" anchor="t" anchorCtr="0">
            <a:spAutoFit/>
          </a:bodyPr>
          <a:lstStyle>
            <a:defPPr>
              <a:defRPr lang="en-US"/>
            </a:defPPr>
            <a:lvl1pPr lvl="0" algn="ctr" defTabSz="1371600">
              <a:lnSpc>
                <a:spcPct val="90000"/>
              </a:lnSpc>
              <a:spcBef>
                <a:spcPts val="0"/>
              </a:spcBef>
              <a:buNone/>
              <a:defRPr sz="5400" b="1" cap="all">
                <a:solidFill>
                  <a:srgbClr val="ED3434"/>
                </a:solidFill>
                <a:ea typeface="+mj-ea"/>
                <a:cs typeface="+mj-cs"/>
              </a:defRPr>
            </a:lvl1pPr>
          </a:lstStyle>
          <a:p>
            <a:pPr>
              <a:lnSpc>
                <a:spcPct val="100000"/>
              </a:lnSpc>
              <a:defRPr/>
            </a:pPr>
            <a:r>
              <a:rPr lang="ru-RU" sz="3600" dirty="0">
                <a:solidFill>
                  <a:schemeClr val="tx1"/>
                </a:solidFill>
              </a:rPr>
              <a:t> ЗМІНИ ДО ДЕКЛАРАЦІЇ З ПДВ</a:t>
            </a:r>
          </a:p>
        </p:txBody>
      </p:sp>
      <p:sp>
        <p:nvSpPr>
          <p:cNvPr id="2" name="Номер слайда 1">
            <a:extLst>
              <a:ext uri="{FF2B5EF4-FFF2-40B4-BE49-F238E27FC236}">
                <a16:creationId xmlns="" xmlns:a16="http://schemas.microsoft.com/office/drawing/2014/main" id="{F73F9CF1-E2C5-E7D7-62F6-73E3C1B112E4}"/>
              </a:ext>
            </a:extLst>
          </p:cNvPr>
          <p:cNvSpPr>
            <a:spLocks noGrp="1"/>
          </p:cNvSpPr>
          <p:nvPr>
            <p:ph type="sldNum" sz="quarter" idx="12"/>
          </p:nvPr>
        </p:nvSpPr>
        <p:spPr bwMode="auto">
          <a:xfrm>
            <a:off x="122084" y="6464299"/>
            <a:ext cx="524021" cy="365125"/>
          </a:xfrm>
        </p:spPr>
        <p:txBody>
          <a:bodyPr/>
          <a:lstStyle/>
          <a:p>
            <a:pPr algn="l"/>
            <a:fld id="{DA437D03-45AE-4311-B62B-350C10CD91DF}" type="slidenum">
              <a:rPr lang="uk-UA" smtClean="0"/>
              <a:pPr algn="l"/>
              <a:t>72</a:t>
            </a:fld>
            <a:endParaRPr lang="uk-UA" dirty="0"/>
          </a:p>
        </p:txBody>
      </p:sp>
    </p:spTree>
    <p:extLst>
      <p:ext uri="{BB962C8B-B14F-4D97-AF65-F5344CB8AC3E}">
        <p14:creationId xmlns:p14="http://schemas.microsoft.com/office/powerpoint/2010/main" val="224265070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1665"/>
          </a:xfrm>
          <a:prstGeom prst="rect">
            <a:avLst/>
          </a:prstGeom>
        </p:spPr>
        <p:txBody>
          <a:bodyPr>
            <a:spAutoFit/>
          </a:bodyPr>
          <a:lstStyle/>
          <a:p>
            <a:pPr algn="just">
              <a:defRPr/>
            </a:pPr>
            <a:r>
              <a:rPr lang="ru-RU" sz="2400"/>
              <a:t>      </a:t>
            </a:r>
            <a:endParaRPr sz="1200"/>
          </a:p>
        </p:txBody>
      </p:sp>
      <p:sp>
        <p:nvSpPr>
          <p:cNvPr id="4" name="Прямоугольник 3"/>
          <p:cNvSpPr/>
          <p:nvPr/>
        </p:nvSpPr>
        <p:spPr bwMode="auto">
          <a:xfrm>
            <a:off x="575733" y="1509000"/>
            <a:ext cx="11040534" cy="5057090"/>
          </a:xfrm>
          <a:prstGeom prst="rect">
            <a:avLst/>
          </a:prstGeom>
        </p:spPr>
        <p:txBody>
          <a:bodyPr wrap="square">
            <a:spAutoFit/>
          </a:bodyPr>
          <a:lstStyle/>
          <a:p>
            <a:pPr marL="48686" marR="113036"/>
            <a:r>
              <a:rPr lang="uk-UA" sz="2933" b="1" dirty="0">
                <a:solidFill>
                  <a:srgbClr val="0070C0"/>
                </a:solidFill>
                <a:ea typeface="Calibri" panose="020F0502020204030204" pitchFamily="34" charset="0"/>
              </a:rPr>
              <a:t>Додаток 1 </a:t>
            </a:r>
            <a:r>
              <a:rPr lang="uk-UA" sz="2933" dirty="0">
                <a:ea typeface="Calibri" panose="020F0502020204030204" pitchFamily="34" charset="0"/>
              </a:rPr>
              <a:t>до декларації з ПДВ доповнено новою таблицею 1.3, в якій платники податку зазначатимуть відомості про коригування податкових зобов'язань за операціями з вивезення за межі митної території України у митному режимі експорту окремих видів товарів на підставі розрахунків коригування, складених на підставі </a:t>
            </a:r>
            <a:r>
              <a:rPr lang="uk-UA" sz="2933" dirty="0" err="1">
                <a:ea typeface="Calibri" panose="020F0502020204030204" pitchFamily="34" charset="0"/>
              </a:rPr>
              <a:t>пп</a:t>
            </a:r>
            <a:r>
              <a:rPr lang="uk-UA" sz="2933" dirty="0">
                <a:ea typeface="Calibri" panose="020F0502020204030204" pitchFamily="34" charset="0"/>
              </a:rPr>
              <a:t>. «б», «в» </a:t>
            </a:r>
            <a:r>
              <a:rPr lang="uk-UA" sz="2933" dirty="0" err="1">
                <a:ea typeface="Calibri" panose="020F0502020204030204" pitchFamily="34" charset="0"/>
              </a:rPr>
              <a:t>пп</a:t>
            </a:r>
            <a:r>
              <a:rPr lang="uk-UA" sz="2933" dirty="0">
                <a:ea typeface="Calibri" panose="020F0502020204030204" pitchFamily="34" charset="0"/>
              </a:rPr>
              <a:t>. 97.4 п. 97 </a:t>
            </a:r>
            <a:r>
              <a:rPr lang="uk-UA" sz="2933" dirty="0" err="1">
                <a:ea typeface="Calibri" panose="020F0502020204030204" pitchFamily="34" charset="0"/>
              </a:rPr>
              <a:t>підрозд</a:t>
            </a:r>
            <a:r>
              <a:rPr lang="uk-UA" sz="2933" dirty="0">
                <a:ea typeface="Calibri" panose="020F0502020204030204" pitchFamily="34" charset="0"/>
              </a:rPr>
              <a:t>. 2 </a:t>
            </a:r>
            <a:r>
              <a:rPr lang="uk-UA" sz="2933" dirty="0" err="1">
                <a:ea typeface="Calibri" panose="020F0502020204030204" pitchFamily="34" charset="0"/>
              </a:rPr>
              <a:t>розд</a:t>
            </a:r>
            <a:r>
              <a:rPr lang="uk-UA" sz="2933" dirty="0">
                <a:ea typeface="Calibri" panose="020F0502020204030204" pitchFamily="34" charset="0"/>
              </a:rPr>
              <a:t>. ХХ «Перехідні положення» ПКУ; </a:t>
            </a:r>
          </a:p>
          <a:p>
            <a:pPr marL="48686" marR="113036"/>
            <a:r>
              <a:rPr lang="uk-UA" sz="2933" b="1" dirty="0">
                <a:solidFill>
                  <a:srgbClr val="0070C0"/>
                </a:solidFill>
                <a:ea typeface="Calibri" panose="020F0502020204030204" pitchFamily="34" charset="0"/>
              </a:rPr>
              <a:t>Додаток 5</a:t>
            </a:r>
            <a:r>
              <a:rPr lang="uk-UA" sz="2933" dirty="0">
                <a:ea typeface="Calibri" panose="020F0502020204030204" pitchFamily="34" charset="0"/>
              </a:rPr>
              <a:t> до декларації доопрацьовано щодо врахування під час розрахунку частки використання товарів/послуг, необоротних активів в оподатковуваних операціях обсягів постачання за </a:t>
            </a:r>
            <a:r>
              <a:rPr lang="uk-UA" sz="2933" u="sng" dirty="0">
                <a:ea typeface="Calibri" panose="020F0502020204030204" pitchFamily="34" charset="0"/>
              </a:rPr>
              <a:t>операціями з експорту окремих товарів</a:t>
            </a:r>
            <a:r>
              <a:rPr lang="uk-UA" sz="2933" dirty="0">
                <a:ea typeface="Calibri" panose="020F0502020204030204" pitchFamily="34" charset="0"/>
              </a:rPr>
              <a:t>.</a:t>
            </a:r>
          </a:p>
        </p:txBody>
      </p:sp>
      <p:sp>
        <p:nvSpPr>
          <p:cNvPr id="5" name="Заголовок 7"/>
          <p:cNvSpPr txBox="1"/>
          <p:nvPr/>
        </p:nvSpPr>
        <p:spPr bwMode="auto">
          <a:xfrm>
            <a:off x="575733" y="789001"/>
            <a:ext cx="11040534" cy="615553"/>
          </a:xfrm>
          <a:prstGeom prst="rect">
            <a:avLst/>
          </a:prstGeom>
        </p:spPr>
        <p:txBody>
          <a:bodyPr vert="horz" wrap="square" lIns="60960" tIns="30480" rIns="60960" bIns="30480" rtlCol="0" anchor="t" anchorCtr="0">
            <a:spAutoFit/>
          </a:bodyPr>
          <a:lstStyle>
            <a:defPPr>
              <a:defRPr lang="en-US"/>
            </a:defPPr>
            <a:lvl1pPr lvl="0" algn="ctr" defTabSz="1371600">
              <a:lnSpc>
                <a:spcPct val="90000"/>
              </a:lnSpc>
              <a:spcBef>
                <a:spcPts val="0"/>
              </a:spcBef>
              <a:buNone/>
              <a:defRPr sz="5400" b="1" cap="all">
                <a:solidFill>
                  <a:srgbClr val="ED3434"/>
                </a:solidFill>
                <a:ea typeface="+mj-ea"/>
                <a:cs typeface="+mj-cs"/>
              </a:defRPr>
            </a:lvl1pPr>
          </a:lstStyle>
          <a:p>
            <a:pPr>
              <a:lnSpc>
                <a:spcPct val="100000"/>
              </a:lnSpc>
              <a:defRPr/>
            </a:pPr>
            <a:r>
              <a:rPr lang="ru-RU" sz="3600" dirty="0">
                <a:solidFill>
                  <a:schemeClr val="tx1"/>
                </a:solidFill>
              </a:rPr>
              <a:t> ЗМІНИ ДО ДЕКЛАРАЦІЇ З ПДВ</a:t>
            </a:r>
          </a:p>
        </p:txBody>
      </p:sp>
      <p:sp>
        <p:nvSpPr>
          <p:cNvPr id="2" name="Номер слайда 1">
            <a:extLst>
              <a:ext uri="{FF2B5EF4-FFF2-40B4-BE49-F238E27FC236}">
                <a16:creationId xmlns="" xmlns:a16="http://schemas.microsoft.com/office/drawing/2014/main" id="{F73F9CF1-E2C5-E7D7-62F6-73E3C1B112E4}"/>
              </a:ext>
            </a:extLst>
          </p:cNvPr>
          <p:cNvSpPr>
            <a:spLocks noGrp="1"/>
          </p:cNvSpPr>
          <p:nvPr>
            <p:ph type="sldNum" sz="quarter" idx="12"/>
          </p:nvPr>
        </p:nvSpPr>
        <p:spPr bwMode="auto">
          <a:xfrm>
            <a:off x="122084" y="6464299"/>
            <a:ext cx="524021" cy="365125"/>
          </a:xfrm>
        </p:spPr>
        <p:txBody>
          <a:bodyPr/>
          <a:lstStyle/>
          <a:p>
            <a:pPr algn="l"/>
            <a:fld id="{DA437D03-45AE-4311-B62B-350C10CD91DF}" type="slidenum">
              <a:rPr lang="uk-UA" smtClean="0"/>
              <a:pPr algn="l"/>
              <a:t>73</a:t>
            </a:fld>
            <a:endParaRPr lang="uk-UA" dirty="0"/>
          </a:p>
        </p:txBody>
      </p:sp>
    </p:spTree>
    <p:extLst>
      <p:ext uri="{BB962C8B-B14F-4D97-AF65-F5344CB8AC3E}">
        <p14:creationId xmlns:p14="http://schemas.microsoft.com/office/powerpoint/2010/main" val="159431845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1665"/>
          </a:xfrm>
          <a:prstGeom prst="rect">
            <a:avLst/>
          </a:prstGeom>
        </p:spPr>
        <p:txBody>
          <a:bodyPr>
            <a:spAutoFit/>
          </a:bodyPr>
          <a:lstStyle/>
          <a:p>
            <a:pPr algn="just">
              <a:defRPr/>
            </a:pPr>
            <a:r>
              <a:rPr lang="ru-RU" sz="2400"/>
              <a:t>      </a:t>
            </a:r>
            <a:endParaRPr sz="1200"/>
          </a:p>
        </p:txBody>
      </p:sp>
      <p:sp>
        <p:nvSpPr>
          <p:cNvPr id="5" name="Заголовок 7"/>
          <p:cNvSpPr txBox="1"/>
          <p:nvPr/>
        </p:nvSpPr>
        <p:spPr bwMode="auto">
          <a:xfrm>
            <a:off x="575733" y="789001"/>
            <a:ext cx="11040534" cy="615553"/>
          </a:xfrm>
          <a:prstGeom prst="rect">
            <a:avLst/>
          </a:prstGeom>
        </p:spPr>
        <p:txBody>
          <a:bodyPr vert="horz" wrap="square" lIns="60960" tIns="30480" rIns="60960" bIns="30480" rtlCol="0" anchor="t" anchorCtr="0">
            <a:spAutoFit/>
          </a:bodyPr>
          <a:lstStyle>
            <a:defPPr>
              <a:defRPr lang="en-US"/>
            </a:defPPr>
            <a:lvl1pPr lvl="0" algn="ctr" defTabSz="1371600">
              <a:lnSpc>
                <a:spcPct val="90000"/>
              </a:lnSpc>
              <a:spcBef>
                <a:spcPts val="0"/>
              </a:spcBef>
              <a:buNone/>
              <a:defRPr sz="5400" b="1" cap="all">
                <a:solidFill>
                  <a:srgbClr val="ED3434"/>
                </a:solidFill>
                <a:ea typeface="+mj-ea"/>
                <a:cs typeface="+mj-cs"/>
              </a:defRPr>
            </a:lvl1pPr>
          </a:lstStyle>
          <a:p>
            <a:pPr>
              <a:lnSpc>
                <a:spcPct val="100000"/>
              </a:lnSpc>
              <a:defRPr/>
            </a:pPr>
            <a:r>
              <a:rPr lang="ru-RU" sz="3600" dirty="0">
                <a:solidFill>
                  <a:schemeClr val="tx1"/>
                </a:solidFill>
              </a:rPr>
              <a:t> ЗМІНИ ДО ДЕКЛАРАЦІЇ З ПДВ</a:t>
            </a:r>
          </a:p>
        </p:txBody>
      </p:sp>
      <p:sp>
        <p:nvSpPr>
          <p:cNvPr id="2" name="Номер слайда 1">
            <a:extLst>
              <a:ext uri="{FF2B5EF4-FFF2-40B4-BE49-F238E27FC236}">
                <a16:creationId xmlns="" xmlns:a16="http://schemas.microsoft.com/office/drawing/2014/main" id="{F73F9CF1-E2C5-E7D7-62F6-73E3C1B112E4}"/>
              </a:ext>
            </a:extLst>
          </p:cNvPr>
          <p:cNvSpPr>
            <a:spLocks noGrp="1"/>
          </p:cNvSpPr>
          <p:nvPr>
            <p:ph type="sldNum" sz="quarter" idx="12"/>
          </p:nvPr>
        </p:nvSpPr>
        <p:spPr bwMode="auto">
          <a:xfrm>
            <a:off x="122084" y="6464299"/>
            <a:ext cx="524021" cy="365125"/>
          </a:xfrm>
        </p:spPr>
        <p:txBody>
          <a:bodyPr/>
          <a:lstStyle/>
          <a:p>
            <a:pPr algn="l"/>
            <a:fld id="{DA437D03-45AE-4311-B62B-350C10CD91DF}" type="slidenum">
              <a:rPr lang="uk-UA" smtClean="0"/>
              <a:pPr algn="l"/>
              <a:t>74</a:t>
            </a:fld>
            <a:endParaRPr lang="uk-UA" dirty="0"/>
          </a:p>
        </p:txBody>
      </p:sp>
      <p:pic>
        <p:nvPicPr>
          <p:cNvPr id="6" name="Рисунок 5">
            <a:extLst>
              <a:ext uri="{FF2B5EF4-FFF2-40B4-BE49-F238E27FC236}">
                <a16:creationId xmlns="" xmlns:a16="http://schemas.microsoft.com/office/drawing/2014/main" id="{074C89E9-BC58-45C8-BAFE-E498360F1F1A}"/>
              </a:ext>
            </a:extLst>
          </p:cNvPr>
          <p:cNvPicPr>
            <a:picLocks noChangeAspect="1"/>
          </p:cNvPicPr>
          <p:nvPr/>
        </p:nvPicPr>
        <p:blipFill>
          <a:blip r:embed="rId2"/>
          <a:stretch>
            <a:fillRect/>
          </a:stretch>
        </p:blipFill>
        <p:spPr bwMode="auto">
          <a:xfrm>
            <a:off x="1543673" y="1509000"/>
            <a:ext cx="9104655" cy="5127303"/>
          </a:xfrm>
          <a:prstGeom prst="rect">
            <a:avLst/>
          </a:prstGeom>
        </p:spPr>
      </p:pic>
    </p:spTree>
    <p:extLst>
      <p:ext uri="{BB962C8B-B14F-4D97-AF65-F5344CB8AC3E}">
        <p14:creationId xmlns:p14="http://schemas.microsoft.com/office/powerpoint/2010/main" val="11068972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479376" y="1628800"/>
            <a:ext cx="11064773" cy="4464496"/>
          </a:xfrm>
          <a:prstGeom prst="rect">
            <a:avLst/>
          </a:prstGeom>
          <a:ln>
            <a:noFill/>
          </a:ln>
        </p:spPr>
        <p:txBody>
          <a:bodyPr>
            <a:noAutofit/>
          </a:bodyPr>
          <a:lstStyle/>
          <a:p>
            <a:pPr marL="0" indent="0" fontAlgn="base">
              <a:buNone/>
            </a:pPr>
            <a:r>
              <a:rPr lang="uk-UA" b="1" dirty="0" smtClean="0"/>
              <a:t>У </a:t>
            </a:r>
            <a:r>
              <a:rPr lang="uk-UA" b="1" dirty="0"/>
              <a:t>розд. II в таблиці 2.2</a:t>
            </a:r>
            <a:r>
              <a:rPr lang="uk-UA" dirty="0"/>
              <a:t> «Відомості про коригування податкового кредиту згідно зі статтею 192 розділу V Кодексу» з’явилися </a:t>
            </a:r>
            <a:r>
              <a:rPr lang="uk-UA" b="1" dirty="0"/>
              <a:t>нові графи – 3.3 та 3.4</a:t>
            </a:r>
            <a:r>
              <a:rPr lang="uk-UA" dirty="0"/>
              <a:t> «Документи, на підставі яких проводиться коригування: період складання». У цих графах потрібно буде зазначати період складання:</a:t>
            </a:r>
          </a:p>
          <a:p>
            <a:pPr lvl="0" fontAlgn="base"/>
            <a:r>
              <a:rPr lang="uk-UA" dirty="0"/>
              <a:t>РК, якщо коригування проводиться на підставі РК (зазначаються дані з ряд. 14 декларації);</a:t>
            </a:r>
          </a:p>
          <a:p>
            <a:pPr lvl="0" fontAlgn="base"/>
            <a:r>
              <a:rPr lang="uk-UA" dirty="0"/>
              <a:t>іншого документа (наприклад, бухгалтерської довідки), якщо податковий кредит коригується без наявності РК (зазначаються дані з ряд. 15 декларації</a:t>
            </a:r>
            <a:r>
              <a:rPr lang="uk-UA" dirty="0" smtClean="0"/>
              <a:t>)</a:t>
            </a:r>
            <a:endParaRPr lang="uk-UA" dirty="0"/>
          </a:p>
          <a:p>
            <a:pPr marL="0" indent="0" fontAlgn="base">
              <a:buNone/>
            </a:pPr>
            <a:endParaRPr lang="uk-UA" sz="2600" dirty="0"/>
          </a:p>
        </p:txBody>
      </p:sp>
      <p:sp>
        <p:nvSpPr>
          <p:cNvPr id="6" name="Заголовок 1"/>
          <p:cNvSpPr txBox="1">
            <a:spLocks/>
          </p:cNvSpPr>
          <p:nvPr/>
        </p:nvSpPr>
        <p:spPr bwMode="auto">
          <a:xfrm>
            <a:off x="0" y="622903"/>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ЗМІНИ ДО ДЕКЛАРАЦІЇ</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75</a:t>
            </a:fld>
            <a:endParaRPr lang="uk-UA"/>
          </a:p>
        </p:txBody>
      </p:sp>
    </p:spTree>
    <p:extLst>
      <p:ext uri="{BB962C8B-B14F-4D97-AF65-F5344CB8AC3E}">
        <p14:creationId xmlns:p14="http://schemas.microsoft.com/office/powerpoint/2010/main" val="14407936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 xmlns:a16="http://schemas.microsoft.com/office/drawing/2014/main" id="{34A99363-5B8C-4FD4-9AEA-EFD2AF1479A9}"/>
              </a:ext>
            </a:extLst>
          </p:cNvPr>
          <p:cNvSpPr txBox="1"/>
          <p:nvPr/>
        </p:nvSpPr>
        <p:spPr>
          <a:xfrm>
            <a:off x="1326532" y="2767328"/>
            <a:ext cx="9828402" cy="13696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spcBef>
                <a:spcPts val="600"/>
              </a:spcBef>
            </a:pPr>
            <a:r>
              <a:rPr lang="uk-UA" sz="8300" b="1" dirty="0">
                <a:solidFill>
                  <a:srgbClr val="0070C0"/>
                </a:solidFill>
                <a:latin typeface="Calibri" panose="020F0502020204030204" pitchFamily="34" charset="0"/>
                <a:cs typeface="Calibri" panose="020F0502020204030204" pitchFamily="34" charset="0"/>
              </a:rPr>
              <a:t>Дякую за увагу</a:t>
            </a:r>
            <a:endParaRPr lang="ru-RU" sz="8300" b="1" dirty="0">
              <a:solidFill>
                <a:srgbClr val="0070C0"/>
              </a:solidFill>
              <a:latin typeface="Calibri" panose="020F0502020204030204" pitchFamily="34" charset="0"/>
              <a:cs typeface="Calibri" panose="020F0502020204030204" pitchFamily="34" charset="0"/>
            </a:endParaRPr>
          </a:p>
        </p:txBody>
      </p:sp>
      <p:sp>
        <p:nvSpPr>
          <p:cNvPr id="5" name="Номер слайда 2">
            <a:extLst>
              <a:ext uri="{FF2B5EF4-FFF2-40B4-BE49-F238E27FC236}">
                <a16:creationId xmlns="" xmlns:a16="http://schemas.microsoft.com/office/drawing/2014/main" id="{A68F91F1-216F-82BD-89B2-A2F0C9483BB8}"/>
              </a:ext>
            </a:extLst>
          </p:cNvPr>
          <p:cNvSpPr txBox="1">
            <a:spLocks/>
          </p:cNvSpPr>
          <p:nvPr/>
        </p:nvSpPr>
        <p:spPr>
          <a:xfrm>
            <a:off x="11086437" y="6201465"/>
            <a:ext cx="646908" cy="333420"/>
          </a:xfrm>
          <a:prstGeom prst="rect">
            <a:avLst/>
          </a:prstGeom>
          <a:ln w="12700">
            <a:miter lim="400000"/>
          </a:ln>
        </p:spPr>
        <p:txBody>
          <a:bodyPr wrap="square" lIns="35716" tIns="35716" rIns="35716" bIns="35716" anchor="b">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1800" b="1" i="0" u="none" strike="noStrike" cap="none" spc="0" normalizeH="0" baseline="0">
                <a:ln>
                  <a:noFill/>
                </a:ln>
                <a:solidFill>
                  <a:srgbClr val="000000"/>
                </a:solidFill>
                <a:effectLst/>
                <a:uFillTx/>
                <a:latin typeface="Helvetica"/>
                <a:ea typeface="Helvetica"/>
                <a:cs typeface="Helvetica"/>
                <a:sym typeface="Helvetica"/>
              </a:defRPr>
            </a:lvl1pPr>
            <a:lvl2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2pPr>
            <a:lvl3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3pPr>
            <a:lvl4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4pPr>
            <a:lvl5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5pPr>
            <a:lvl6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6pPr>
            <a:lvl7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7pPr>
            <a:lvl8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8pPr>
            <a:lvl9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lvl9pPr>
          </a:lstStyle>
          <a:p>
            <a:fld id="{86CB4B4D-7CA3-9044-876B-883B54F8677D}" type="slidenum">
              <a:rPr lang="x-none" sz="1698">
                <a:solidFill>
                  <a:schemeClr val="bg1"/>
                </a:solidFill>
                <a:latin typeface="Arial" panose="020B0604020202020204" pitchFamily="34" charset="0"/>
                <a:cs typeface="Arial" panose="020B0604020202020204" pitchFamily="34" charset="0"/>
              </a:rPr>
              <a:pPr/>
              <a:t>76</a:t>
            </a:fld>
            <a:endParaRPr lang="x-none" sz="1698"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894304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052736"/>
            <a:ext cx="11064773" cy="360040"/>
          </a:xfrm>
          <a:prstGeom prst="rect">
            <a:avLst/>
          </a:prstGeom>
          <a:ln>
            <a:noFill/>
          </a:ln>
        </p:spPr>
        <p:txBody>
          <a:bodyPr>
            <a:noAutofit/>
          </a:bodyPr>
          <a:lstStyle/>
          <a:p>
            <a:pPr marL="0" indent="0">
              <a:lnSpc>
                <a:spcPct val="100000"/>
              </a:lnSpc>
              <a:spcBef>
                <a:spcPts val="0"/>
              </a:spcBef>
              <a:spcAft>
                <a:spcPts val="600"/>
              </a:spcAft>
              <a:buNone/>
              <a:defRPr/>
            </a:pPr>
            <a:r>
              <a:rPr lang="uk-UA" sz="2600" b="1" dirty="0" smtClean="0">
                <a:solidFill>
                  <a:srgbClr val="0070C0"/>
                </a:solidFill>
                <a:cs typeface="Arial" panose="020B0604020202020204" pitchFamily="34" charset="0"/>
              </a:rPr>
              <a:t>Військовий збір та натуральний коефіцієнт</a:t>
            </a:r>
            <a:endParaRPr lang="uk-UA" sz="2600" b="1" dirty="0" smtClean="0">
              <a:cs typeface="Arial" panose="020B0604020202020204" pitchFamily="34" charset="0"/>
            </a:endParaRPr>
          </a:p>
        </p:txBody>
      </p:sp>
      <p:sp>
        <p:nvSpPr>
          <p:cNvPr id="6" name="Заголовок 1"/>
          <p:cNvSpPr txBox="1">
            <a:spLocks/>
          </p:cNvSpPr>
          <p:nvPr/>
        </p:nvSpPr>
        <p:spPr bwMode="auto">
          <a:xfrm>
            <a:off x="0"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ЗАКОНОПРОЕКТ № 11416-д</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8</a:t>
            </a:fld>
            <a:endParaRPr lang="uk-UA"/>
          </a:p>
        </p:txBody>
      </p:sp>
      <p:sp>
        <p:nvSpPr>
          <p:cNvPr id="3" name="Прямоугольник 2"/>
          <p:cNvSpPr/>
          <p:nvPr/>
        </p:nvSpPr>
        <p:spPr>
          <a:xfrm>
            <a:off x="551384" y="1844824"/>
            <a:ext cx="10801200" cy="3785652"/>
          </a:xfrm>
          <a:prstGeom prst="rect">
            <a:avLst/>
          </a:prstGeom>
        </p:spPr>
        <p:txBody>
          <a:bodyPr wrap="square">
            <a:spAutoFit/>
          </a:bodyPr>
          <a:lstStyle/>
          <a:p>
            <a:r>
              <a:rPr lang="uk-UA" sz="2400" dirty="0" smtClean="0"/>
              <a:t>Згідно з пп. 1.3 п. 16-1 підр. 10 р. XX “Перехідні положення” Кодексу ставка військового збору становить 1,5 відсотка від об’єкта оподаткування, визначеного пп. 1.2 п. 16-1 підр. 10 р. XX “Перехідні положення” Кодексу. </a:t>
            </a:r>
          </a:p>
          <a:p>
            <a:r>
              <a:rPr lang="uk-UA" sz="2400" dirty="0" smtClean="0"/>
              <a:t>Враховуючи викладене та зважаючи на те, що положеннями п. 16-1 підр. 10 р. XX “Перехідні положення” Кодексу </a:t>
            </a:r>
            <a:r>
              <a:rPr lang="uk-UA" sz="2400" b="1" dirty="0" smtClean="0"/>
              <a:t>прямо не встановлено порядок визначення бази оподаткування для військового збору</a:t>
            </a:r>
            <a:r>
              <a:rPr lang="uk-UA" sz="2400" dirty="0" smtClean="0"/>
              <a:t>, зокрема, з урахуванням особливостей, встановлених у п. 164.5 ст. 164 розділу IV Кодексу для податку на доходи фізичних осіб, то </a:t>
            </a:r>
            <a:r>
              <a:rPr lang="uk-UA" sz="2400" b="1" dirty="0" smtClean="0"/>
              <a:t>база оподаткування військовим збором визначається податковими агентами без застосування положень п. 164.5 ст. 164 Кодексу</a:t>
            </a:r>
            <a:r>
              <a:rPr lang="uk-UA" sz="2400" dirty="0" smtClean="0"/>
              <a:t>. </a:t>
            </a:r>
          </a:p>
          <a:p>
            <a:pPr algn="r"/>
            <a:r>
              <a:rPr lang="uk-UA" sz="2400" i="1" dirty="0" smtClean="0"/>
              <a:t>Лист ДПС від 12.03.2024 р. № 6722/6/99-00-24-03-03-06</a:t>
            </a:r>
            <a:endParaRPr lang="uk-UA" sz="2400" i="1" dirty="0"/>
          </a:p>
        </p:txBody>
      </p:sp>
    </p:spTree>
    <p:extLst>
      <p:ext uri="{BB962C8B-B14F-4D97-AF65-F5344CB8AC3E}">
        <p14:creationId xmlns:p14="http://schemas.microsoft.com/office/powerpoint/2010/main" val="2610806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2"/>
          <p:cNvSpPr>
            <a:spLocks noGrp="1"/>
          </p:cNvSpPr>
          <p:nvPr>
            <p:ph idx="1"/>
          </p:nvPr>
        </p:nvSpPr>
        <p:spPr bwMode="auto">
          <a:xfrm>
            <a:off x="335360" y="1052736"/>
            <a:ext cx="11064773" cy="360040"/>
          </a:xfrm>
          <a:prstGeom prst="rect">
            <a:avLst/>
          </a:prstGeom>
          <a:ln>
            <a:noFill/>
          </a:ln>
        </p:spPr>
        <p:txBody>
          <a:bodyPr>
            <a:noAutofit/>
          </a:bodyPr>
          <a:lstStyle/>
          <a:p>
            <a:pPr marL="0" indent="0">
              <a:lnSpc>
                <a:spcPct val="100000"/>
              </a:lnSpc>
              <a:spcBef>
                <a:spcPts val="0"/>
              </a:spcBef>
              <a:spcAft>
                <a:spcPts val="600"/>
              </a:spcAft>
              <a:buNone/>
              <a:defRPr/>
            </a:pPr>
            <a:r>
              <a:rPr lang="uk-UA" sz="2600" b="1" dirty="0" smtClean="0">
                <a:solidFill>
                  <a:srgbClr val="0070C0"/>
                </a:solidFill>
                <a:cs typeface="Arial" panose="020B0604020202020204" pitchFamily="34" charset="0"/>
              </a:rPr>
              <a:t>Військовий збір та натуральний коефіцієнт</a:t>
            </a:r>
            <a:endParaRPr lang="uk-UA" sz="2600" b="1" dirty="0" smtClean="0">
              <a:cs typeface="Arial" panose="020B0604020202020204" pitchFamily="34" charset="0"/>
            </a:endParaRPr>
          </a:p>
        </p:txBody>
      </p:sp>
      <p:sp>
        <p:nvSpPr>
          <p:cNvPr id="6" name="Заголовок 1"/>
          <p:cNvSpPr txBox="1">
            <a:spLocks/>
          </p:cNvSpPr>
          <p:nvPr/>
        </p:nvSpPr>
        <p:spPr bwMode="auto">
          <a:xfrm>
            <a:off x="0" y="404664"/>
            <a:ext cx="12192000" cy="616586"/>
          </a:xfrm>
          <a:prstGeom prst="rect">
            <a:avLst/>
          </a:prstGeom>
          <a:noFill/>
          <a:ln>
            <a:noFill/>
          </a:ln>
        </p:spPr>
        <p:txBody>
          <a:bodyPr vert="horz" lIns="60960" tIns="30480" rIns="60960" bIns="30480" rtlCol="0" anchor="ctr">
            <a:noAutofit/>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ctr">
              <a:defRPr/>
            </a:pPr>
            <a:r>
              <a:rPr lang="uk-UA" sz="3600" b="1" dirty="0">
                <a:solidFill>
                  <a:schemeClr val="bg2">
                    <a:lumMod val="25000"/>
                  </a:schemeClr>
                </a:solidFill>
                <a:latin typeface="+mn-lt"/>
                <a:cs typeface="Arial"/>
              </a:rPr>
              <a:t> </a:t>
            </a:r>
            <a:r>
              <a:rPr lang="ru-RU" sz="2800" b="1" dirty="0" smtClean="0">
                <a:solidFill>
                  <a:srgbClr val="0070C0"/>
                </a:solidFill>
                <a:latin typeface="Arial" panose="020B0604020202020204" pitchFamily="34" charset="0"/>
                <a:cs typeface="Arial" panose="020B0604020202020204" pitchFamily="34" charset="0"/>
              </a:rPr>
              <a:t>ЗАКОНОПРОЕКТ № 11416-д</a:t>
            </a:r>
            <a:endParaRPr lang="ru-RU" sz="2800" b="1" dirty="0">
              <a:solidFill>
                <a:srgbClr val="0070C0"/>
              </a:solidFill>
              <a:latin typeface="Arial" panose="020B0604020202020204" pitchFamily="34" charset="0"/>
              <a:cs typeface="Arial" panose="020B0604020202020204" pitchFamily="34" charset="0"/>
            </a:endParaRPr>
          </a:p>
        </p:txBody>
      </p:sp>
      <p:sp>
        <p:nvSpPr>
          <p:cNvPr id="7" name="Номер слайда 6"/>
          <p:cNvSpPr>
            <a:spLocks noGrp="1"/>
          </p:cNvSpPr>
          <p:nvPr>
            <p:ph type="sldNum" sz="quarter" idx="12"/>
          </p:nvPr>
        </p:nvSpPr>
        <p:spPr/>
        <p:txBody>
          <a:bodyPr/>
          <a:lstStyle/>
          <a:p>
            <a:fld id="{DA437D03-45AE-4311-B62B-350C10CD91DF}" type="slidenum">
              <a:rPr lang="uk-UA" smtClean="0"/>
              <a:t>9</a:t>
            </a:fld>
            <a:endParaRPr lang="uk-UA"/>
          </a:p>
        </p:txBody>
      </p:sp>
      <p:sp>
        <p:nvSpPr>
          <p:cNvPr id="3" name="Прямоугольник 2"/>
          <p:cNvSpPr/>
          <p:nvPr/>
        </p:nvSpPr>
        <p:spPr>
          <a:xfrm>
            <a:off x="551384" y="1844824"/>
            <a:ext cx="10801200" cy="4154984"/>
          </a:xfrm>
          <a:prstGeom prst="rect">
            <a:avLst/>
          </a:prstGeom>
        </p:spPr>
        <p:txBody>
          <a:bodyPr wrap="square">
            <a:spAutoFit/>
          </a:bodyPr>
          <a:lstStyle/>
          <a:p>
            <a:r>
              <a:rPr lang="uk-UA" sz="2400" b="1" dirty="0" smtClean="0"/>
              <a:t>Приклад</a:t>
            </a:r>
            <a:endParaRPr lang="uk-UA" sz="2400" b="1" dirty="0"/>
          </a:p>
          <a:p>
            <a:r>
              <a:rPr lang="uk-UA" sz="2400" dirty="0" smtClean="0"/>
              <a:t>Нарахована зарплата за жовтень у сумі 20000 грн. та додаткове благо у натуральній формі - 6000 грн. </a:t>
            </a:r>
          </a:p>
          <a:p>
            <a:r>
              <a:rPr lang="uk-UA" sz="2400" dirty="0" smtClean="0"/>
              <a:t>Утримання: </a:t>
            </a:r>
          </a:p>
          <a:p>
            <a:r>
              <a:rPr lang="uk-UA" sz="2400" dirty="0" smtClean="0"/>
              <a:t>ПДФО 18% - 4 917,07 грн. ((20000 грн. + 6000 грн. х 1,219512) х 18%)</a:t>
            </a:r>
          </a:p>
          <a:p>
            <a:r>
              <a:rPr lang="uk-UA" sz="2400" dirty="0" smtClean="0"/>
              <a:t> ВЗ із зарплати 5 % - 1000 грн. (20000 х 5%)</a:t>
            </a:r>
          </a:p>
          <a:p>
            <a:r>
              <a:rPr lang="uk-UA" sz="2400" dirty="0" smtClean="0"/>
              <a:t> ВЗ із додаткового блага 5% - 300 грн. (6000 грн. х 5%)</a:t>
            </a:r>
          </a:p>
          <a:p>
            <a:r>
              <a:rPr lang="uk-UA" sz="2400" dirty="0" smtClean="0"/>
              <a:t>До виплати: 21100 грн. = (20000 грн. + 6000 грн. х 1,219512 – 4917,07 грн. – 1000 грн. –300 грн.), з них:</a:t>
            </a:r>
          </a:p>
          <a:p>
            <a:pPr marL="342900" indent="-342900">
              <a:buFontTx/>
              <a:buChar char="-"/>
            </a:pPr>
            <a:r>
              <a:rPr lang="uk-UA" sz="2400" dirty="0" smtClean="0"/>
              <a:t>виплата у натуральній формі – 6000 грн.</a:t>
            </a:r>
          </a:p>
          <a:p>
            <a:pPr marL="342900" indent="-342900">
              <a:buFontTx/>
              <a:buChar char="-"/>
            </a:pPr>
            <a:r>
              <a:rPr lang="uk-UA" sz="2400" dirty="0" smtClean="0"/>
              <a:t>грошові кошти на руки – 15100 грн.</a:t>
            </a:r>
            <a:endParaRPr lang="uk-UA" sz="2400" i="1" dirty="0"/>
          </a:p>
        </p:txBody>
      </p:sp>
    </p:spTree>
    <p:extLst>
      <p:ext uri="{BB962C8B-B14F-4D97-AF65-F5344CB8AC3E}">
        <p14:creationId xmlns:p14="http://schemas.microsoft.com/office/powerpoint/2010/main" val="286255531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2115</TotalTime>
  <Words>4889</Words>
  <Application>Microsoft Office PowerPoint</Application>
  <PresentationFormat>Широкоэкранный</PresentationFormat>
  <Paragraphs>480</Paragraphs>
  <Slides>76</Slides>
  <Notes>8</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76</vt:i4>
      </vt:variant>
    </vt:vector>
  </HeadingPairs>
  <TitlesOfParts>
    <vt:vector size="85" baseType="lpstr">
      <vt:lpstr>Arial</vt:lpstr>
      <vt:lpstr>Calibri</vt:lpstr>
      <vt:lpstr>Calibri Light</vt:lpstr>
      <vt:lpstr>Courier New</vt:lpstr>
      <vt:lpstr>Helvetica</vt:lpstr>
      <vt:lpstr>PT Serif</vt:lpstr>
      <vt:lpstr>Symbol</vt:lpstr>
      <vt:lpstr>Times New Roman</vt:lpstr>
      <vt:lpstr>Тема Office</vt:lpstr>
      <vt:lpstr>ЗМІНИ У ЗАКОНОДАВСТВІ: ЧОГО ОЧІКУВАТИ З ЖОВТНЯ</vt:lpstr>
      <vt:lpstr>ПРОГРАМА</vt:lpstr>
      <vt:lpstr>НОРМАТИВНІ ДОКУМЕНТИ </vt:lpstr>
      <vt:lpstr>Підвищення податків з 1 жовтня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Фінмоніторинг у сфері бухгалтерського та податкового обліку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Оновлення відомостей про бенефіціарів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ДПС буде створено перелік платників з найвищими податковими ризиками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Типові помилки платників податків в огляді практики Верховного суду</vt:lpstr>
      <vt:lpstr>Презентация PowerPoint</vt:lpstr>
      <vt:lpstr>Презентация PowerPoint</vt:lpstr>
      <vt:lpstr>Презентация PowerPoint</vt:lpstr>
      <vt:lpstr>Презентация PowerPoint</vt:lpstr>
      <vt:lpstr>Презентация PowerPoint</vt:lpstr>
      <vt:lpstr>Зміни до ПН та Декларації з ПДВ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234</cp:revision>
  <dcterms:created xsi:type="dcterms:W3CDTF">2023-11-22T18:03:13Z</dcterms:created>
  <dcterms:modified xsi:type="dcterms:W3CDTF">2024-09-25T16:30:43Z</dcterms:modified>
</cp:coreProperties>
</file>