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35" r:id="rId1"/>
  </p:sldMasterIdLst>
  <p:notesMasterIdLst>
    <p:notesMasterId r:id="rId45"/>
  </p:notesMasterIdLst>
  <p:handoutMasterIdLst>
    <p:handoutMasterId r:id="rId46"/>
  </p:handoutMasterIdLst>
  <p:sldIdLst>
    <p:sldId id="256" r:id="rId2"/>
    <p:sldId id="655" r:id="rId3"/>
    <p:sldId id="696" r:id="rId4"/>
    <p:sldId id="683" r:id="rId5"/>
    <p:sldId id="684" r:id="rId6"/>
    <p:sldId id="697" r:id="rId7"/>
    <p:sldId id="690" r:id="rId8"/>
    <p:sldId id="682" r:id="rId9"/>
    <p:sldId id="689" r:id="rId10"/>
    <p:sldId id="691" r:id="rId11"/>
    <p:sldId id="694" r:id="rId12"/>
    <p:sldId id="698" r:id="rId13"/>
    <p:sldId id="707" r:id="rId14"/>
    <p:sldId id="753" r:id="rId15"/>
    <p:sldId id="754" r:id="rId16"/>
    <p:sldId id="758" r:id="rId17"/>
    <p:sldId id="755" r:id="rId18"/>
    <p:sldId id="757" r:id="rId19"/>
    <p:sldId id="756" r:id="rId20"/>
    <p:sldId id="572" r:id="rId21"/>
    <p:sldId id="713" r:id="rId22"/>
    <p:sldId id="673" r:id="rId23"/>
    <p:sldId id="751" r:id="rId24"/>
    <p:sldId id="636" r:id="rId25"/>
    <p:sldId id="675" r:id="rId26"/>
    <p:sldId id="744" r:id="rId27"/>
    <p:sldId id="745" r:id="rId28"/>
    <p:sldId id="678" r:id="rId29"/>
    <p:sldId id="746" r:id="rId30"/>
    <p:sldId id="748" r:id="rId31"/>
    <p:sldId id="749" r:id="rId32"/>
    <p:sldId id="750" r:id="rId33"/>
    <p:sldId id="747" r:id="rId34"/>
    <p:sldId id="677" r:id="rId35"/>
    <p:sldId id="752" r:id="rId36"/>
    <p:sldId id="719" r:id="rId37"/>
    <p:sldId id="715" r:id="rId38"/>
    <p:sldId id="739" r:id="rId39"/>
    <p:sldId id="740" r:id="rId40"/>
    <p:sldId id="722" r:id="rId41"/>
    <p:sldId id="723" r:id="rId42"/>
    <p:sldId id="759" r:id="rId43"/>
    <p:sldId id="386" r:id="rId44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VM" initials="V" lastIdx="0" clrIdx="0">
    <p:extLst>
      <p:ext uri="{19B8F6BF-5375-455C-9EA6-DF929625EA0E}">
        <p15:presenceInfo xmlns:p15="http://schemas.microsoft.com/office/powerpoint/2012/main" xmlns="" userId="VV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-658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524B1-BEC6-4BDA-AA31-5F08397E8BD0}" type="datetimeFigureOut">
              <a:rPr lang="uk-UA" smtClean="0"/>
              <a:pPr/>
              <a:t>18.11.2024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60C26-C877-45CF-9519-0BB39A18126B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427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2" y="1"/>
            <a:ext cx="2945660" cy="495427"/>
          </a:xfrm>
          <a:prstGeom prst="rect">
            <a:avLst/>
          </a:prstGeom>
        </p:spPr>
        <p:txBody>
          <a:bodyPr vert="horz" lIns="91824" tIns="45912" rIns="91824" bIns="45912" rtlCol="0"/>
          <a:lstStyle>
            <a:lvl1pPr algn="r">
              <a:defRPr sz="1200"/>
            </a:lvl1pPr>
          </a:lstStyle>
          <a:p>
            <a:fld id="{EE23511A-BC32-475C-9DD7-01FAD9FE076A}" type="datetimeFigureOut">
              <a:rPr lang="ru-RU" smtClean="0"/>
              <a:pPr/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4" tIns="45912" rIns="91824" bIns="459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824" tIns="45912" rIns="91824" bIns="4591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60" cy="495426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2" y="9378825"/>
            <a:ext cx="2945660" cy="495426"/>
          </a:xfrm>
          <a:prstGeom prst="rect">
            <a:avLst/>
          </a:prstGeom>
        </p:spPr>
        <p:txBody>
          <a:bodyPr vert="horz" lIns="91824" tIns="45912" rIns="91824" bIns="45912" rtlCol="0" anchor="b"/>
          <a:lstStyle>
            <a:lvl1pPr algn="r">
              <a:defRPr sz="1200"/>
            </a:lvl1pPr>
          </a:lstStyle>
          <a:p>
            <a:fld id="{5A92C0B0-E1F2-4010-947B-7172AFFFC20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3145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EB5A-DFC8-4B5A-BA52-51D10C80EC44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590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B4CDF-657B-4359-B07C-F25B979D15BB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400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FFB7C-9F9A-4646-B983-223597531F0F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121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6F404-74A1-46B0-9416-55305C665987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207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AD2BD-B6F5-40D9-A5E3-7031384FD3B6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9983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103E7-43F4-4102-8227-D90A55D04AE0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33180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EF90A-7E9D-4B57-A8DA-2C8908422A49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8133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0DDBF-E558-46F4-88B3-97330F3E5ABC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871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DCC97-6827-4FFA-803A-634C37592976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344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E6A-2CDD-4A87-83CC-100D8F9E626B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208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57CB0-355E-402D-AA7E-64E7C4DCDF8F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875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F24F-BF86-4326-95A0-F4E048647D84}" type="datetime1">
              <a:rPr lang="ru-RU" smtClean="0"/>
              <a:pPr/>
              <a:t>18.11.2024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ТОВ фірма «ІНКОН-ЦЕНТР» 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6CE7A-CE77-4C77-85A8-67C237FF51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444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39578" TargetMode="Externa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755-17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41903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697%D0%B1-20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zir.tax.gov.ua/main/bz/view/?src=ques&amp;id=40024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1261-2024-%D0%BF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41248" y="574766"/>
            <a:ext cx="10971493" cy="5309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400" b="1" i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Валентина ВЕРХОГЛЯД,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uk-UA" sz="2400" b="1" i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консультант по податкам та зборам, САР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3800" b="1" dirty="0" err="1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Семінар</a:t>
            </a:r>
            <a:r>
              <a:rPr lang="ru-RU" sz="38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: «</a:t>
            </a:r>
            <a:r>
              <a:rPr lang="uk-UA" sz="38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Актуальні питання осені-2024</a:t>
            </a:r>
            <a:r>
              <a:rPr lang="ru-RU" sz="3800" b="1" dirty="0" smtClean="0">
                <a:solidFill>
                  <a:srgbClr val="C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72000" lvl="0" indent="-457200">
              <a:spcBef>
                <a:spcPts val="1200"/>
              </a:spcBef>
              <a:buFont typeface="Wingdings" pitchFamily="2" charset="2"/>
              <a:buChar char="ü"/>
            </a:pPr>
            <a:r>
              <a:rPr lang="uk-UA" sz="2800" b="1" dirty="0" smtClean="0"/>
              <a:t>Блокування ПН: причини та практичні рекомендації щодо розблокування</a:t>
            </a:r>
            <a:endParaRPr lang="uk-UA" sz="2800" dirty="0" smtClean="0"/>
          </a:p>
          <a:p>
            <a:pPr marL="72000" lvl="0" indent="-457200">
              <a:spcBef>
                <a:spcPts val="1200"/>
              </a:spcBef>
              <a:buFont typeface="Wingdings" pitchFamily="2" charset="2"/>
              <a:buChar char="ü"/>
            </a:pPr>
            <a:r>
              <a:rPr lang="uk-UA" sz="2800" b="1" dirty="0" smtClean="0"/>
              <a:t>Гарячі </a:t>
            </a:r>
            <a:r>
              <a:rPr lang="uk-UA" sz="2800" b="1" dirty="0" smtClean="0"/>
              <a:t>питання по використанню генераторів </a:t>
            </a:r>
            <a:endParaRPr lang="uk-UA" sz="2800" dirty="0" smtClean="0"/>
          </a:p>
          <a:p>
            <a:pPr marL="72000" lvl="0" indent="-457200">
              <a:spcBef>
                <a:spcPts val="1200"/>
              </a:spcBef>
              <a:buFont typeface="Wingdings" pitchFamily="2" charset="2"/>
              <a:buChar char="ü"/>
            </a:pPr>
            <a:r>
              <a:rPr lang="uk-UA" sz="2800" b="1" dirty="0" smtClean="0"/>
              <a:t>Аналіз </a:t>
            </a:r>
            <a:r>
              <a:rPr lang="uk-UA" sz="2800" b="1" dirty="0" smtClean="0"/>
              <a:t>останніх податкових </a:t>
            </a:r>
            <a:r>
              <a:rPr lang="uk-UA" sz="2800" b="1" dirty="0" smtClean="0"/>
              <a:t>новацій</a:t>
            </a:r>
            <a:endParaRPr lang="uk-UA" sz="2800" dirty="0" smtClean="0"/>
          </a:p>
          <a:p>
            <a:pPr marL="72000" lvl="0" indent="-457200">
              <a:spcBef>
                <a:spcPts val="1200"/>
              </a:spcBef>
              <a:buFont typeface="Wingdings" pitchFamily="2" charset="2"/>
              <a:buChar char="ü"/>
            </a:pPr>
            <a:r>
              <a:rPr lang="uk-UA" sz="2800" b="1" dirty="0" smtClean="0"/>
              <a:t>Відповіді на запитання</a:t>
            </a:r>
            <a:endParaRPr lang="uk-UA" sz="2800" dirty="0" smtClean="0"/>
          </a:p>
          <a:p>
            <a:r>
              <a:rPr lang="uk-UA" sz="2800" dirty="0" smtClean="0"/>
              <a:t> </a:t>
            </a:r>
          </a:p>
          <a:p>
            <a:pPr algn="ctr">
              <a:spcBef>
                <a:spcPts val="600"/>
              </a:spcBef>
            </a:pPr>
            <a:r>
              <a:rPr lang="uk-UA" sz="2400" b="1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Дніпро</a:t>
            </a:r>
            <a:r>
              <a:rPr lang="uk-UA" sz="2400" b="1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sz="2400" b="1" dirty="0" smtClean="0">
                <a:solidFill>
                  <a:srgbClr val="0070C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2024</a:t>
            </a:r>
            <a:endParaRPr lang="uk-UA" sz="2400" dirty="0">
              <a:solidFill>
                <a:srgbClr val="0070C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71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277878" y="446270"/>
            <a:ext cx="2281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0" indent="-914400" algn="ctr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uk-U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Блокування ПН/РК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93192" y="749808"/>
            <a:ext cx="1160373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dirty="0" smtClean="0">
                <a:solidFill>
                  <a:srgbClr val="0070C0"/>
                </a:solidFill>
              </a:rPr>
              <a:t>Врахована Таблиця даних = автоматична реєстрація ПН/РК </a:t>
            </a:r>
            <a:r>
              <a:rPr lang="uk-UA" sz="2400" i="1" dirty="0" smtClean="0"/>
              <a:t>(</a:t>
            </a:r>
            <a:r>
              <a:rPr lang="uk-UA" sz="2400" b="1" i="1" dirty="0" smtClean="0"/>
              <a:t>п. 16-1 </a:t>
            </a:r>
            <a:r>
              <a:rPr lang="uk-UA" sz="2400" i="1" dirty="0" smtClean="0"/>
              <a:t>Порядку № 1165</a:t>
            </a:r>
            <a:r>
              <a:rPr lang="uk-UA" sz="2400" i="1" dirty="0" smtClean="0"/>
              <a:t>):</a:t>
            </a:r>
            <a:endParaRPr lang="uk-UA" sz="2400" i="1" dirty="0" smtClean="0"/>
          </a:p>
          <a:p>
            <a:r>
              <a:rPr lang="uk-UA" sz="2400" b="1" dirty="0" smtClean="0">
                <a:solidFill>
                  <a:srgbClr val="C00000"/>
                </a:solidFill>
              </a:rPr>
              <a:t>На 5-й </a:t>
            </a:r>
            <a:r>
              <a:rPr lang="uk-UA" sz="2400" b="1" dirty="0" err="1" smtClean="0">
                <a:solidFill>
                  <a:srgbClr val="C00000"/>
                </a:solidFill>
              </a:rPr>
              <a:t>р.д</a:t>
            </a:r>
            <a:r>
              <a:rPr lang="uk-UA" sz="2400" b="1" dirty="0" smtClean="0">
                <a:solidFill>
                  <a:srgbClr val="C00000"/>
                </a:solidFill>
              </a:rPr>
              <a:t>.</a:t>
            </a:r>
            <a:r>
              <a:rPr lang="uk-UA" sz="2400" dirty="0" smtClean="0"/>
              <a:t> після Р</a:t>
            </a:r>
            <a:r>
              <a:rPr lang="uk-UA" sz="2400" dirty="0" smtClean="0"/>
              <a:t>ішення </a:t>
            </a:r>
            <a:r>
              <a:rPr lang="uk-UA" sz="2400" dirty="0" smtClean="0"/>
              <a:t>обласної комісії про врахування </a:t>
            </a:r>
            <a:r>
              <a:rPr lang="uk-UA" sz="2400" dirty="0" smtClean="0"/>
              <a:t>Таблиці </a:t>
            </a:r>
            <a:r>
              <a:rPr lang="uk-UA" sz="2400" b="1" dirty="0" smtClean="0">
                <a:solidFill>
                  <a:srgbClr val="C00000"/>
                </a:solidFill>
              </a:rPr>
              <a:t>автоматично </a:t>
            </a:r>
            <a:r>
              <a:rPr lang="uk-UA" sz="2400" b="1" dirty="0" smtClean="0">
                <a:solidFill>
                  <a:srgbClr val="C00000"/>
                </a:solidFill>
              </a:rPr>
              <a:t>реєструються </a:t>
            </a:r>
            <a:r>
              <a:rPr lang="uk-UA" sz="2400" u="sng" dirty="0" smtClean="0"/>
              <a:t>заблоковані ПН/РК </a:t>
            </a:r>
            <a:r>
              <a:rPr lang="uk-UA" sz="2400" b="1" dirty="0" smtClean="0"/>
              <a:t>до дати </a:t>
            </a:r>
            <a:r>
              <a:rPr lang="uk-UA" sz="2400" dirty="0" smtClean="0"/>
              <a:t>прийняття Рішення по (не)врахуванню Таблиці обласною ДПС по </a:t>
            </a:r>
            <a:r>
              <a:rPr lang="uk-UA" sz="2400" b="1" dirty="0" smtClean="0">
                <a:solidFill>
                  <a:srgbClr val="0070C0"/>
                </a:solidFill>
              </a:rPr>
              <a:t>критерію 1 </a:t>
            </a:r>
            <a:r>
              <a:rPr lang="uk-UA" sz="2400" b="1" dirty="0" err="1" smtClean="0">
                <a:solidFill>
                  <a:srgbClr val="0070C0"/>
                </a:solidFill>
              </a:rPr>
              <a:t>ризиковості</a:t>
            </a:r>
            <a:r>
              <a:rPr lang="uk-UA" sz="2400" b="1" dirty="0" smtClean="0">
                <a:solidFill>
                  <a:srgbClr val="0070C0"/>
                </a:solidFill>
              </a:rPr>
              <a:t> операцій </a:t>
            </a:r>
            <a:r>
              <a:rPr lang="uk-UA" sz="2400" b="1" dirty="0" smtClean="0">
                <a:solidFill>
                  <a:srgbClr val="C00000"/>
                </a:solidFill>
              </a:rPr>
              <a:t>за одночасних умов:</a:t>
            </a:r>
          </a:p>
          <a:p>
            <a:pPr marL="144000">
              <a:buFont typeface="Wingdings" pitchFamily="2" charset="2"/>
              <a:buChar char="ü"/>
            </a:pPr>
            <a:r>
              <a:rPr lang="uk-UA" sz="2400" b="1" dirty="0" smtClean="0"/>
              <a:t>відсутнє Рішення по неврахуванню Таблиці </a:t>
            </a:r>
            <a:r>
              <a:rPr lang="uk-UA" sz="2400" dirty="0" smtClean="0"/>
              <a:t>за п. 19 (</a:t>
            </a:r>
            <a:r>
              <a:rPr lang="uk-UA" sz="2400" u="sng" dirty="0" smtClean="0"/>
              <a:t>платник визнаний ризиковим </a:t>
            </a:r>
            <a:r>
              <a:rPr lang="uk-UA" sz="2400" dirty="0" smtClean="0"/>
              <a:t>або інші причини) </a:t>
            </a:r>
          </a:p>
          <a:p>
            <a:pPr marL="144000">
              <a:buFont typeface="Wingdings" pitchFamily="2" charset="2"/>
              <a:buChar char="ü"/>
            </a:pPr>
            <a:r>
              <a:rPr lang="uk-UA" sz="2400" b="1" dirty="0" smtClean="0"/>
              <a:t>операція не є ризиковою </a:t>
            </a:r>
            <a:r>
              <a:rPr lang="uk-UA" sz="2400" dirty="0" smtClean="0"/>
              <a:t>на початок операційного дня, протягом якого здійснюється така автоматична реєстрація ПН/РК та </a:t>
            </a:r>
            <a:r>
              <a:rPr lang="uk-UA" sz="2400" u="sng" dirty="0" smtClean="0"/>
              <a:t>відсутнє нове рішення про визнання платника ризиковим</a:t>
            </a:r>
          </a:p>
          <a:p>
            <a:pPr marL="144000">
              <a:buFont typeface="Wingdings" pitchFamily="2" charset="2"/>
              <a:buChar char="ü"/>
            </a:pPr>
            <a:r>
              <a:rPr lang="uk-UA" sz="2400" u="sng" dirty="0" smtClean="0"/>
              <a:t>дата складання та подання на реєстрацію ПН/РК </a:t>
            </a:r>
            <a:r>
              <a:rPr lang="uk-UA" sz="2400" dirty="0" smtClean="0"/>
              <a:t>– </a:t>
            </a:r>
            <a:r>
              <a:rPr lang="uk-UA" sz="2400" b="1" dirty="0" smtClean="0"/>
              <a:t>не раніше календарного місяця </a:t>
            </a:r>
            <a:r>
              <a:rPr lang="uk-UA" sz="2400" u="sng" dirty="0" smtClean="0"/>
              <a:t>до місяця винесення Рішення </a:t>
            </a:r>
            <a:r>
              <a:rPr lang="uk-UA" sz="2400" dirty="0" smtClean="0"/>
              <a:t>про (не)врахування Таблиці (яка по скарзі була врахована)</a:t>
            </a:r>
          </a:p>
          <a:p>
            <a:pPr marL="144000">
              <a:buFont typeface="Wingdings" pitchFamily="2" charset="2"/>
              <a:buChar char="ü"/>
            </a:pPr>
            <a:r>
              <a:rPr lang="uk-UA" sz="2400" dirty="0" smtClean="0"/>
              <a:t>по таким ПН/РК </a:t>
            </a:r>
            <a:r>
              <a:rPr lang="uk-UA" sz="2400" b="1" dirty="0" smtClean="0"/>
              <a:t>не прийнято </a:t>
            </a:r>
            <a:r>
              <a:rPr lang="uk-UA" sz="2400" u="sng" dirty="0" smtClean="0"/>
              <a:t>персональне Рішення </a:t>
            </a:r>
            <a:r>
              <a:rPr lang="uk-UA" sz="2400" dirty="0" smtClean="0"/>
              <a:t>про (не)реєстрацію  ПН/РК</a:t>
            </a:r>
          </a:p>
          <a:p>
            <a:pPr marL="144000">
              <a:buFont typeface="Wingdings" pitchFamily="2" charset="2"/>
              <a:buChar char="ü"/>
            </a:pPr>
            <a:r>
              <a:rPr lang="uk-UA" sz="2400" dirty="0" smtClean="0"/>
              <a:t>в день реєстрації ПН/РК </a:t>
            </a:r>
            <a:r>
              <a:rPr lang="uk-UA" sz="2400" b="1" dirty="0" smtClean="0"/>
              <a:t>наявна сума ліміту реєстрації </a:t>
            </a:r>
            <a:r>
              <a:rPr lang="uk-UA" sz="2400" dirty="0" smtClean="0"/>
              <a:t>по 200-1.3 або 200-1.9 ПКУ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93776" y="725019"/>
            <a:ext cx="1140256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600" b="1" dirty="0" smtClean="0">
                <a:solidFill>
                  <a:srgbClr val="0070C0"/>
                </a:solidFill>
              </a:rPr>
              <a:t>Якщо Таблиця не врахована, розблоковуємо ПН в звичайному порядку</a:t>
            </a:r>
            <a:endParaRPr lang="uk-UA" sz="2600" b="1" dirty="0" smtClean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845196" y="290822"/>
            <a:ext cx="201689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Блокування РК</a:t>
            </a:r>
            <a:endParaRPr lang="uk-UA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4360" y="1380744"/>
            <a:ext cx="3511296" cy="594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Платник ПДВ</a:t>
            </a:r>
            <a:endParaRPr lang="uk-UA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171688" y="1313688"/>
            <a:ext cx="3560064" cy="5943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ДПС</a:t>
            </a:r>
            <a:endParaRPr lang="uk-UA" sz="24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6928" y="2176272"/>
            <a:ext cx="3493008" cy="130759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Подання Повідомлення з поясненнями та документами,</a:t>
            </a:r>
          </a:p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 код форми </a:t>
            </a:r>
            <a:r>
              <a:rPr lang="uk-UA" sz="2000" b="1" dirty="0" smtClean="0">
                <a:solidFill>
                  <a:schemeClr val="tx1"/>
                </a:solidFill>
              </a:rPr>
              <a:t>1312603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9016" y="4572000"/>
            <a:ext cx="3493008" cy="154228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Подання Повідомлення з </a:t>
            </a:r>
            <a:r>
              <a:rPr lang="uk-UA" sz="2000" b="1" dirty="0" smtClean="0">
                <a:solidFill>
                  <a:srgbClr val="C00000"/>
                </a:solidFill>
              </a:rPr>
              <a:t>додатковими</a:t>
            </a:r>
            <a:r>
              <a:rPr lang="uk-UA" sz="2000" dirty="0" smtClean="0">
                <a:solidFill>
                  <a:schemeClr val="tx1"/>
                </a:solidFill>
              </a:rPr>
              <a:t> поясненнями та документами,</a:t>
            </a:r>
          </a:p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 код форми </a:t>
            </a:r>
            <a:r>
              <a:rPr lang="uk-UA" sz="2000" b="1" dirty="0" smtClean="0">
                <a:solidFill>
                  <a:schemeClr val="tx1"/>
                </a:solidFill>
              </a:rPr>
              <a:t>1307801</a:t>
            </a:r>
            <a:endParaRPr lang="uk-UA" sz="2000" b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183880" y="4553712"/>
            <a:ext cx="3657600" cy="15087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Розгляд  додаткового Повідомлення і документів, </a:t>
            </a:r>
            <a:endParaRPr lang="uk-UA" sz="2000" dirty="0" smtClean="0">
              <a:solidFill>
                <a:schemeClr val="tx1"/>
              </a:solidFill>
            </a:endParaRPr>
          </a:p>
          <a:p>
            <a:pPr algn="ctr"/>
            <a:r>
              <a:rPr lang="uk-UA" sz="2000" b="1" dirty="0" smtClean="0">
                <a:solidFill>
                  <a:srgbClr val="C00000"/>
                </a:solidFill>
              </a:rPr>
              <a:t>5 </a:t>
            </a:r>
            <a:r>
              <a:rPr lang="uk-UA" sz="2000" b="1" dirty="0" err="1" smtClean="0">
                <a:solidFill>
                  <a:srgbClr val="C00000"/>
                </a:solidFill>
              </a:rPr>
              <a:t>р.д</a:t>
            </a:r>
            <a:r>
              <a:rPr lang="uk-UA" sz="2000" b="1" dirty="0" smtClean="0">
                <a:solidFill>
                  <a:srgbClr val="C00000"/>
                </a:solidFill>
              </a:rPr>
              <a:t>.</a:t>
            </a:r>
          </a:p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Прийняття Рішення про (не)реєстрацію ПН/РК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8074152" y="2081784"/>
            <a:ext cx="3675888" cy="11612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dirty="0" smtClean="0">
                <a:solidFill>
                  <a:schemeClr val="tx1"/>
                </a:solidFill>
              </a:rPr>
              <a:t>Розгляд Повідомлення і документів, </a:t>
            </a:r>
            <a:r>
              <a:rPr lang="uk-UA" sz="2200" b="1" dirty="0" smtClean="0">
                <a:solidFill>
                  <a:srgbClr val="C00000"/>
                </a:solidFill>
              </a:rPr>
              <a:t>5 </a:t>
            </a:r>
            <a:r>
              <a:rPr lang="uk-UA" sz="2200" b="1" dirty="0" err="1" smtClean="0">
                <a:solidFill>
                  <a:srgbClr val="C00000"/>
                </a:solidFill>
              </a:rPr>
              <a:t>р.д</a:t>
            </a:r>
            <a:r>
              <a:rPr lang="uk-UA" sz="2200" b="1" dirty="0" smtClean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4023360" y="5458968"/>
            <a:ext cx="4151376" cy="24688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Стрелка вправо 13"/>
          <p:cNvSpPr/>
          <p:nvPr/>
        </p:nvSpPr>
        <p:spPr>
          <a:xfrm>
            <a:off x="4087368" y="2694432"/>
            <a:ext cx="3986784" cy="213360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cxnSp>
        <p:nvCxnSpPr>
          <p:cNvPr id="15" name="Прямая со стрелкой 14"/>
          <p:cNvCxnSpPr/>
          <p:nvPr/>
        </p:nvCxnSpPr>
        <p:spPr>
          <a:xfrm rot="10800000" flipV="1">
            <a:off x="4014216" y="3191256"/>
            <a:ext cx="4069080" cy="1847088"/>
          </a:xfrm>
          <a:prstGeom prst="straightConnector1">
            <a:avLst/>
          </a:prstGeom>
          <a:ln w="857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4334256" y="3218688"/>
            <a:ext cx="3657600" cy="15361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Якщо не вистачило інформації – </a:t>
            </a:r>
            <a:r>
              <a:rPr lang="uk-UA" sz="2000" b="1" dirty="0" smtClean="0">
                <a:solidFill>
                  <a:schemeClr val="tx1"/>
                </a:solidFill>
              </a:rPr>
              <a:t>Повідомлення про подання </a:t>
            </a:r>
            <a:r>
              <a:rPr lang="uk-UA" sz="2000" b="1" dirty="0" smtClean="0">
                <a:solidFill>
                  <a:srgbClr val="C00000"/>
                </a:solidFill>
              </a:rPr>
              <a:t>додаткових </a:t>
            </a:r>
            <a:r>
              <a:rPr lang="uk-UA" sz="2000" b="1" dirty="0" smtClean="0">
                <a:solidFill>
                  <a:schemeClr val="tx1"/>
                </a:solidFill>
              </a:rPr>
              <a:t>документів та пояснень</a:t>
            </a:r>
            <a:endParaRPr lang="uk-UA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868185" y="235958"/>
            <a:ext cx="2182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Блокування РК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94944" y="648944"/>
            <a:ext cx="10817352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uk-UA" sz="2400" b="1" dirty="0" smtClean="0">
                <a:solidFill>
                  <a:srgbClr val="0070C0"/>
                </a:solidFill>
              </a:rPr>
              <a:t>Пояснення </a:t>
            </a:r>
            <a:r>
              <a:rPr lang="uk-UA" sz="2400" b="1" dirty="0" smtClean="0">
                <a:solidFill>
                  <a:srgbClr val="C00000"/>
                </a:solidFill>
              </a:rPr>
              <a:t>№</a:t>
            </a:r>
            <a:r>
              <a:rPr lang="uk-UA" sz="2400" b="1" dirty="0" smtClean="0">
                <a:solidFill>
                  <a:srgbClr val="C00000"/>
                </a:solidFill>
              </a:rPr>
              <a:t>1 </a:t>
            </a:r>
            <a:r>
              <a:rPr lang="uk-UA" sz="2400" b="1" dirty="0" smtClean="0">
                <a:solidFill>
                  <a:srgbClr val="0070C0"/>
                </a:solidFill>
              </a:rPr>
              <a:t>при </a:t>
            </a:r>
            <a:r>
              <a:rPr lang="uk-UA" sz="2400" b="1" dirty="0" smtClean="0">
                <a:solidFill>
                  <a:srgbClr val="0070C0"/>
                </a:solidFill>
              </a:rPr>
              <a:t>розблокуванні ПН/РК </a:t>
            </a:r>
            <a:r>
              <a:rPr lang="uk-UA" sz="2400" b="1" dirty="0" smtClean="0">
                <a:solidFill>
                  <a:srgbClr val="0070C0"/>
                </a:solidFill>
              </a:rPr>
              <a:t>(</a:t>
            </a:r>
            <a:r>
              <a:rPr lang="uk-UA" sz="2400" b="1" dirty="0" smtClean="0">
                <a:solidFill>
                  <a:srgbClr val="C00000"/>
                </a:solidFill>
              </a:rPr>
              <a:t>практичні поради</a:t>
            </a:r>
            <a:r>
              <a:rPr lang="uk-UA" sz="2400" b="1" dirty="0" smtClean="0">
                <a:solidFill>
                  <a:srgbClr val="0070C0"/>
                </a:solidFill>
              </a:rPr>
              <a:t>)</a:t>
            </a:r>
          </a:p>
          <a:p>
            <a:pPr>
              <a:spcBef>
                <a:spcPts val="300"/>
              </a:spcBef>
            </a:pPr>
            <a:r>
              <a:rPr lang="uk-UA" sz="2400" dirty="0" smtClean="0"/>
              <a:t>В Поясненні, яке готується в </a:t>
            </a:r>
            <a:r>
              <a:rPr lang="uk-UA" sz="2400" u="sng" dirty="0" smtClean="0"/>
              <a:t>довільні формі</a:t>
            </a:r>
            <a:r>
              <a:rPr lang="uk-UA" sz="2400" dirty="0" smtClean="0"/>
              <a:t>, </a:t>
            </a:r>
            <a:r>
              <a:rPr lang="uk-UA" sz="2400" b="1" dirty="0" smtClean="0">
                <a:solidFill>
                  <a:srgbClr val="0070C0"/>
                </a:solidFill>
              </a:rPr>
              <a:t>до </a:t>
            </a:r>
            <a:r>
              <a:rPr lang="uk-UA" sz="2400" b="1" dirty="0" smtClean="0">
                <a:solidFill>
                  <a:srgbClr val="0070C0"/>
                </a:solidFill>
              </a:rPr>
              <a:t>Повідомлення </a:t>
            </a:r>
            <a:r>
              <a:rPr lang="uk-UA" sz="2400" dirty="0" smtClean="0">
                <a:solidFill>
                  <a:srgbClr val="0070C0"/>
                </a:solidFill>
              </a:rPr>
              <a:t>(</a:t>
            </a:r>
            <a:r>
              <a:rPr lang="uk-UA" sz="2400" b="1" dirty="0" smtClean="0">
                <a:solidFill>
                  <a:srgbClr val="0070C0"/>
                </a:solidFill>
              </a:rPr>
              <a:t>1312603</a:t>
            </a:r>
            <a:r>
              <a:rPr lang="uk-UA" sz="2400" dirty="0" smtClean="0">
                <a:solidFill>
                  <a:srgbClr val="0070C0"/>
                </a:solidFill>
              </a:rPr>
              <a:t>)</a:t>
            </a:r>
            <a:r>
              <a:rPr lang="uk-UA" sz="2400" dirty="0" smtClean="0"/>
              <a:t> вкажіть:</a:t>
            </a:r>
          </a:p>
          <a:p>
            <a:pPr>
              <a:spcBef>
                <a:spcPts val="300"/>
              </a:spcBef>
            </a:pPr>
            <a:r>
              <a:rPr lang="uk-UA" sz="2400" b="1" dirty="0" smtClean="0"/>
              <a:t>1. Загальні відомості про платника: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реєстраційні дані як </a:t>
            </a:r>
            <a:r>
              <a:rPr lang="uk-UA" sz="2400" dirty="0" err="1" smtClean="0"/>
              <a:t>юрособи</a:t>
            </a:r>
            <a:r>
              <a:rPr lang="uk-UA" sz="2400" dirty="0" smtClean="0"/>
              <a:t> та платника ПДВ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 короткий опис господарської діяльності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 </a:t>
            </a:r>
            <a:r>
              <a:rPr lang="uk-UA" sz="2400" b="1" dirty="0" smtClean="0">
                <a:solidFill>
                  <a:srgbClr val="C00000"/>
                </a:solidFill>
              </a:rPr>
              <a:t>наявність ресурсів </a:t>
            </a:r>
            <a:r>
              <a:rPr lang="uk-UA" sz="2400" dirty="0" smtClean="0"/>
              <a:t>(матеріальні (нерухомість, транспорт, обладнання), працівники</a:t>
            </a:r>
          </a:p>
          <a:p>
            <a:pPr>
              <a:spcBef>
                <a:spcPts val="300"/>
              </a:spcBef>
            </a:pPr>
            <a:r>
              <a:rPr lang="uk-UA" sz="2400" dirty="0" smtClean="0"/>
              <a:t>2. </a:t>
            </a:r>
            <a:r>
              <a:rPr lang="uk-UA" sz="2400" b="1" dirty="0" smtClean="0"/>
              <a:t>Опис операції, по які заблокована ПН/РК </a:t>
            </a:r>
            <a:r>
              <a:rPr lang="uk-UA" sz="2400" i="1" dirty="0" smtClean="0"/>
              <a:t>(</a:t>
            </a:r>
            <a:r>
              <a:rPr lang="uk-UA" sz="2400" b="1" i="1" dirty="0" smtClean="0">
                <a:solidFill>
                  <a:srgbClr val="0070C0"/>
                </a:solidFill>
              </a:rPr>
              <a:t>п. 6 Порядку МФУ № 520 </a:t>
            </a:r>
            <a:r>
              <a:rPr lang="uk-UA" sz="2400" i="1" dirty="0" smtClean="0"/>
              <a:t>від 12.12.2019):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дані договорів на постачання від Вас (продаж) і на Вас (придбання)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дані первинних документів (видаткові накладні, акти виконаних робіт, виписки банку)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дані про переміщення товару (перевізник, авто, ТТН) або його зберігання (договір, акт передачі на зберігання, акт передачі зі зберігання)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 сертифікати якості, довіреності, інвентаризація (за наявності</a:t>
            </a:r>
            <a:r>
              <a:rPr lang="uk-UA" sz="2400" dirty="0" smtClean="0"/>
              <a:t>)</a:t>
            </a:r>
            <a:endParaRPr lang="uk-UA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681724" y="546854"/>
            <a:ext cx="21820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Блокування РК</a:t>
            </a:r>
            <a:endParaRPr lang="uk-UA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3999" y="967478"/>
            <a:ext cx="11122617" cy="4054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uk-UA" sz="2400" b="1" dirty="0" smtClean="0">
                <a:solidFill>
                  <a:srgbClr val="0070C0"/>
                </a:solidFill>
              </a:rPr>
              <a:t>Пояснення </a:t>
            </a:r>
            <a:r>
              <a:rPr lang="uk-UA" sz="2400" b="1" dirty="0" smtClean="0">
                <a:solidFill>
                  <a:srgbClr val="C00000"/>
                </a:solidFill>
              </a:rPr>
              <a:t>№1 </a:t>
            </a:r>
            <a:r>
              <a:rPr lang="uk-UA" sz="2400" b="1" dirty="0" smtClean="0">
                <a:solidFill>
                  <a:srgbClr val="0070C0"/>
                </a:solidFill>
              </a:rPr>
              <a:t>при розблокуванні ПН/РК (</a:t>
            </a:r>
            <a:r>
              <a:rPr lang="uk-UA" sz="2400" b="1" dirty="0" smtClean="0">
                <a:solidFill>
                  <a:srgbClr val="C00000"/>
                </a:solidFill>
              </a:rPr>
              <a:t>практичні поради</a:t>
            </a:r>
            <a:r>
              <a:rPr lang="uk-UA" sz="2400" b="1" dirty="0" smtClean="0">
                <a:solidFill>
                  <a:srgbClr val="0070C0"/>
                </a:solidFill>
              </a:rPr>
              <a:t>)</a:t>
            </a:r>
          </a:p>
          <a:p>
            <a:pPr>
              <a:spcBef>
                <a:spcPts val="300"/>
              </a:spcBef>
            </a:pP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(продовження)</a:t>
            </a:r>
            <a:endParaRPr lang="uk-UA" sz="24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300"/>
              </a:spcBef>
            </a:pPr>
            <a:r>
              <a:rPr lang="uk-UA" sz="2400" dirty="0" smtClean="0"/>
              <a:t>3</a:t>
            </a:r>
            <a:r>
              <a:rPr lang="uk-UA" sz="2400" b="1" dirty="0" smtClean="0"/>
              <a:t>. </a:t>
            </a:r>
            <a:r>
              <a:rPr lang="uk-UA" sz="2400" b="1" dirty="0" err="1" smtClean="0"/>
              <a:t>Обгрунтування</a:t>
            </a:r>
            <a:r>
              <a:rPr lang="uk-UA" sz="2400" b="1" dirty="0" smtClean="0"/>
              <a:t> реальності операції: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 операція вплинула на активи, </a:t>
            </a:r>
            <a:r>
              <a:rPr lang="uk-UA" sz="2400" dirty="0" err="1" smtClean="0"/>
              <a:t>зобов</a:t>
            </a:r>
            <a:r>
              <a:rPr lang="en-US" sz="2400" dirty="0" smtClean="0"/>
              <a:t>`</a:t>
            </a:r>
            <a:r>
              <a:rPr lang="uk-UA" sz="2400" dirty="0" err="1" smtClean="0"/>
              <a:t>язання</a:t>
            </a:r>
            <a:r>
              <a:rPr lang="uk-UA" sz="2400" dirty="0" smtClean="0"/>
              <a:t>  та доходи підприємства і відображена в </a:t>
            </a:r>
            <a:r>
              <a:rPr lang="uk-UA" sz="2400" dirty="0" err="1" smtClean="0"/>
              <a:t>бухобліку</a:t>
            </a:r>
            <a:r>
              <a:rPr lang="uk-UA" sz="2400" dirty="0" smtClean="0"/>
              <a:t> (</a:t>
            </a:r>
            <a:r>
              <a:rPr lang="uk-UA" sz="2400" u="sng" dirty="0" smtClean="0"/>
              <a:t>картка по </a:t>
            </a:r>
            <a:r>
              <a:rPr lang="uk-UA" sz="2400" u="sng" dirty="0" err="1" smtClean="0"/>
              <a:t>рах</a:t>
            </a:r>
            <a:r>
              <a:rPr lang="uk-UA" sz="2400" u="sng" dirty="0" smtClean="0"/>
              <a:t>. 36, акт звірки, </a:t>
            </a:r>
            <a:r>
              <a:rPr lang="uk-UA" sz="2400" dirty="0" smtClean="0"/>
              <a:t>тощо)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 ПН складена </a:t>
            </a:r>
            <a:r>
              <a:rPr lang="uk-UA" sz="2400" u="sng" dirty="0" smtClean="0"/>
              <a:t>на першу подію </a:t>
            </a:r>
            <a:r>
              <a:rPr lang="uk-UA" sz="2400" dirty="0" smtClean="0"/>
              <a:t>за ст. 187 ПКУ</a:t>
            </a:r>
          </a:p>
          <a:p>
            <a:pPr marL="144000">
              <a:spcBef>
                <a:spcPts val="300"/>
              </a:spcBef>
              <a:buFont typeface="Wingdings" pitchFamily="2" charset="2"/>
              <a:buChar char="Ø"/>
            </a:pPr>
            <a:r>
              <a:rPr lang="uk-UA" sz="2400" dirty="0" smtClean="0"/>
              <a:t> дані щодо сплати податків за останній </a:t>
            </a:r>
            <a:r>
              <a:rPr lang="uk-UA" sz="2400" dirty="0" smtClean="0"/>
              <a:t>рік (який Ви </a:t>
            </a:r>
            <a:r>
              <a:rPr lang="uk-UA" sz="2400" dirty="0" err="1" smtClean="0"/>
              <a:t>“хороший”</a:t>
            </a:r>
            <a:r>
              <a:rPr lang="uk-UA" sz="2400" dirty="0" smtClean="0"/>
              <a:t> платник податків)</a:t>
            </a:r>
            <a:endParaRPr lang="uk-UA" sz="2400" dirty="0" smtClean="0"/>
          </a:p>
          <a:p>
            <a:pPr>
              <a:spcBef>
                <a:spcPts val="300"/>
              </a:spcBef>
            </a:pPr>
            <a:r>
              <a:rPr lang="uk-UA" sz="2400" dirty="0" smtClean="0"/>
              <a:t>4. </a:t>
            </a:r>
            <a:r>
              <a:rPr lang="uk-UA" sz="2400" b="1" dirty="0" smtClean="0"/>
              <a:t>Вимога: </a:t>
            </a:r>
            <a:r>
              <a:rPr lang="uk-UA" sz="2400" dirty="0" err="1" smtClean="0"/>
              <a:t>“</a:t>
            </a:r>
            <a:r>
              <a:rPr lang="uk-UA" sz="2400" i="1" dirty="0" err="1" smtClean="0"/>
              <a:t>Розглянути</a:t>
            </a:r>
            <a:r>
              <a:rPr lang="uk-UA" sz="2400" i="1" dirty="0" smtClean="0"/>
              <a:t> пояснення та документи і прийняти Рішення про реєстрацію ПН”</a:t>
            </a:r>
          </a:p>
          <a:p>
            <a:pPr>
              <a:spcBef>
                <a:spcPts val="300"/>
              </a:spcBef>
            </a:pPr>
            <a:r>
              <a:rPr lang="uk-UA" sz="2400" b="1" dirty="0" smtClean="0"/>
              <a:t>5. Перелік додатків</a:t>
            </a:r>
            <a:endParaRPr lang="uk-UA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1432" y="365125"/>
            <a:ext cx="2182368" cy="540131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Блокування </a:t>
            </a:r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РК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66928" y="840209"/>
            <a:ext cx="10744200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uk-UA" sz="2400" b="1" dirty="0" smtClean="0">
                <a:solidFill>
                  <a:srgbClr val="0070C0"/>
                </a:solidFill>
              </a:rPr>
              <a:t>Пояснення при розблокуванні ПН/РК </a:t>
            </a:r>
            <a:r>
              <a:rPr lang="uk-UA" sz="2400" b="1" dirty="0" smtClean="0">
                <a:solidFill>
                  <a:srgbClr val="C00000"/>
                </a:solidFill>
              </a:rPr>
              <a:t>№2</a:t>
            </a:r>
            <a:r>
              <a:rPr lang="uk-UA" sz="2400" b="1" dirty="0" smtClean="0">
                <a:solidFill>
                  <a:srgbClr val="0070C0"/>
                </a:solidFill>
              </a:rPr>
              <a:t> (практичні поради)</a:t>
            </a:r>
          </a:p>
          <a:p>
            <a:pPr>
              <a:spcBef>
                <a:spcPts val="300"/>
              </a:spcBef>
            </a:pPr>
            <a:r>
              <a:rPr lang="uk-UA" sz="2200" dirty="0" smtClean="0"/>
              <a:t>В Поясненні, яке готується в </a:t>
            </a:r>
            <a:r>
              <a:rPr lang="uk-UA" sz="2200" u="sng" dirty="0" smtClean="0"/>
              <a:t>довільні формі</a:t>
            </a:r>
            <a:r>
              <a:rPr lang="uk-UA" sz="2200" dirty="0" smtClean="0"/>
              <a:t>, до </a:t>
            </a:r>
            <a:r>
              <a:rPr lang="uk-UA" sz="2200" b="1" dirty="0" smtClean="0">
                <a:solidFill>
                  <a:srgbClr val="0070C0"/>
                </a:solidFill>
              </a:rPr>
              <a:t>Повідомлення (1307801):</a:t>
            </a:r>
          </a:p>
          <a:p>
            <a:pPr marL="342900" indent="-342900">
              <a:spcBef>
                <a:spcPts val="300"/>
              </a:spcBef>
              <a:buAutoNum type="arabicPeriod"/>
            </a:pPr>
            <a:r>
              <a:rPr lang="uk-UA" sz="2200" dirty="0" smtClean="0"/>
              <a:t>Вкажіть відомості про ту </a:t>
            </a:r>
            <a:r>
              <a:rPr lang="uk-UA" sz="2200" b="1" dirty="0" smtClean="0"/>
              <a:t>недостатню інформацію чи документи, </a:t>
            </a:r>
            <a:r>
              <a:rPr lang="uk-UA" sz="2200" u="sng" dirty="0" smtClean="0"/>
              <a:t>які ДПС вказала </a:t>
            </a:r>
            <a:r>
              <a:rPr lang="uk-UA" sz="2200" dirty="0" smtClean="0"/>
              <a:t>Вам в Повідомленні про подання додаткових Пояснень</a:t>
            </a:r>
          </a:p>
          <a:p>
            <a:pPr marL="342900" indent="-342900">
              <a:spcBef>
                <a:spcPts val="300"/>
              </a:spcBef>
            </a:pPr>
            <a:r>
              <a:rPr lang="uk-UA" sz="2200" dirty="0" smtClean="0"/>
              <a:t>Ще раз повністю повторювати попередні пояснення не потрібно</a:t>
            </a:r>
          </a:p>
          <a:p>
            <a:pPr>
              <a:spcBef>
                <a:spcPts val="300"/>
              </a:spcBef>
            </a:pPr>
            <a:r>
              <a:rPr lang="uk-UA" sz="2200" dirty="0" smtClean="0"/>
              <a:t>2. </a:t>
            </a:r>
            <a:r>
              <a:rPr lang="uk-UA" sz="2200" b="1" dirty="0" smtClean="0"/>
              <a:t>Технічно</a:t>
            </a:r>
            <a:r>
              <a:rPr lang="uk-UA" sz="2200" dirty="0" smtClean="0"/>
              <a:t> – оформлюється така само, як і попереднє Повідомлення</a:t>
            </a:r>
          </a:p>
          <a:p>
            <a:pPr>
              <a:spcBef>
                <a:spcPts val="300"/>
              </a:spcBef>
            </a:pPr>
            <a:r>
              <a:rPr lang="uk-UA" sz="2200" dirty="0" smtClean="0"/>
              <a:t>3</a:t>
            </a:r>
            <a:r>
              <a:rPr lang="uk-UA" sz="2200" b="1" dirty="0" smtClean="0"/>
              <a:t>. Перевіряйте електронний кабінет</a:t>
            </a:r>
            <a:r>
              <a:rPr lang="uk-UA" sz="2200" b="1" dirty="0" smtClean="0"/>
              <a:t>! – </a:t>
            </a:r>
            <a:r>
              <a:rPr lang="uk-UA" sz="2200" b="1" dirty="0" smtClean="0">
                <a:solidFill>
                  <a:srgbClr val="C00000"/>
                </a:solidFill>
              </a:rPr>
              <a:t>не пропустіть </a:t>
            </a:r>
            <a:r>
              <a:rPr lang="uk-UA" sz="2200" b="1" dirty="0" smtClean="0"/>
              <a:t>Повідомлення від ДПС</a:t>
            </a:r>
            <a:endParaRPr lang="uk-UA" sz="2200" b="1" dirty="0" smtClean="0"/>
          </a:p>
          <a:p>
            <a:pPr>
              <a:spcBef>
                <a:spcPts val="300"/>
              </a:spcBef>
            </a:pPr>
            <a:r>
              <a:rPr lang="uk-UA" sz="2200" dirty="0" smtClean="0"/>
              <a:t>Інформація про необхідність подання додаткових пояснень та документів надходить в електронній формі в е-кабінет платника ПДВ.</a:t>
            </a:r>
          </a:p>
          <a:p>
            <a:pPr>
              <a:spcBef>
                <a:spcPts val="300"/>
              </a:spcBef>
            </a:pPr>
            <a:r>
              <a:rPr lang="uk-UA" sz="2200" b="1" dirty="0" smtClean="0"/>
              <a:t>Подати додаткове Повідомлення</a:t>
            </a:r>
            <a:r>
              <a:rPr lang="uk-UA" sz="2200" dirty="0" smtClean="0"/>
              <a:t> з документами Ви маєте  подати  до ДПС </a:t>
            </a:r>
            <a:r>
              <a:rPr lang="uk-UA" sz="2200" b="1" dirty="0" smtClean="0">
                <a:solidFill>
                  <a:srgbClr val="C00000"/>
                </a:solidFill>
              </a:rPr>
              <a:t>протягом 5 р. д. </a:t>
            </a:r>
            <a:r>
              <a:rPr lang="uk-UA" sz="2200" dirty="0" smtClean="0"/>
              <a:t>з дня, наступного за днем отримання Повідомлення.</a:t>
            </a:r>
          </a:p>
          <a:p>
            <a:pPr>
              <a:spcBef>
                <a:spcPts val="300"/>
              </a:spcBef>
            </a:pPr>
            <a:r>
              <a:rPr lang="uk-UA" sz="2200" b="1" dirty="0" smtClean="0">
                <a:solidFill>
                  <a:srgbClr val="C00000"/>
                </a:solidFill>
              </a:rPr>
              <a:t>Увага. </a:t>
            </a:r>
            <a:r>
              <a:rPr lang="uk-UA" sz="2200" b="1" dirty="0" smtClean="0">
                <a:solidFill>
                  <a:srgbClr val="0070C0"/>
                </a:solidFill>
              </a:rPr>
              <a:t>Якщо протягом цього строку платник нічого не подав, ДПС виносить Рішення про відмову в реєстрації </a:t>
            </a:r>
            <a:r>
              <a:rPr lang="uk-UA" sz="2200" b="1" dirty="0" smtClean="0">
                <a:solidFill>
                  <a:srgbClr val="0070C0"/>
                </a:solidFill>
              </a:rPr>
              <a:t>ПН/РК!!!</a:t>
            </a:r>
            <a:endParaRPr lang="uk-UA" sz="2200" b="1" dirty="0" smtClean="0">
              <a:solidFill>
                <a:srgbClr val="0070C0"/>
              </a:solidFill>
            </a:endParaRPr>
          </a:p>
          <a:p>
            <a:pPr>
              <a:spcBef>
                <a:spcPts val="300"/>
              </a:spcBef>
            </a:pPr>
            <a:r>
              <a:rPr lang="uk-UA" sz="2200" dirty="0" smtClean="0"/>
              <a:t>Після чого Ви вже переходите до наступного етапу – </a:t>
            </a:r>
            <a:r>
              <a:rPr lang="uk-UA" sz="2200" b="1" dirty="0" smtClean="0"/>
              <a:t>подання скарги до ДПСУ </a:t>
            </a:r>
            <a:r>
              <a:rPr lang="uk-UA" sz="2200" dirty="0" smtClean="0"/>
              <a:t>(код форми </a:t>
            </a:r>
            <a:r>
              <a:rPr lang="uk-UA" sz="2200" dirty="0" smtClean="0"/>
              <a:t>1313205).</a:t>
            </a:r>
            <a:endParaRPr lang="uk-UA" sz="2200" dirty="0" smtClean="0"/>
          </a:p>
          <a:p>
            <a:pPr>
              <a:spcBef>
                <a:spcPts val="300"/>
              </a:spcBef>
            </a:pPr>
            <a:r>
              <a:rPr lang="uk-UA" sz="2200" b="1" dirty="0" smtClean="0"/>
              <a:t>Строк подання скарги </a:t>
            </a:r>
            <a:r>
              <a:rPr lang="uk-UA" sz="2200" dirty="0" smtClean="0"/>
              <a:t>– </a:t>
            </a:r>
            <a:r>
              <a:rPr lang="uk-UA" sz="2200" b="1" dirty="0" smtClean="0">
                <a:solidFill>
                  <a:srgbClr val="C00000"/>
                </a:solidFill>
              </a:rPr>
              <a:t>10 </a:t>
            </a:r>
            <a:r>
              <a:rPr lang="uk-UA" sz="2200" b="1" dirty="0" err="1" smtClean="0">
                <a:solidFill>
                  <a:srgbClr val="C00000"/>
                </a:solidFill>
              </a:rPr>
              <a:t>р.д</a:t>
            </a:r>
            <a:r>
              <a:rPr lang="uk-UA" sz="2200" b="1" dirty="0" smtClean="0">
                <a:solidFill>
                  <a:srgbClr val="C00000"/>
                </a:solidFill>
              </a:rPr>
              <a:t>. </a:t>
            </a:r>
            <a:r>
              <a:rPr lang="uk-UA" sz="2200" dirty="0" smtClean="0"/>
              <a:t>після  дати Рішення про відмову в реєстрації ПН/РК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85632" y="365125"/>
            <a:ext cx="2868168" cy="512699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Блокування РК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94944" y="872663"/>
            <a:ext cx="1039672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</a:pPr>
            <a:r>
              <a:rPr lang="uk-UA" sz="2400" b="1" dirty="0" smtClean="0">
                <a:solidFill>
                  <a:srgbClr val="0070C0"/>
                </a:solidFill>
              </a:rPr>
              <a:t>Блокування </a:t>
            </a:r>
            <a:r>
              <a:rPr lang="uk-UA" sz="2400" b="1" dirty="0" smtClean="0">
                <a:solidFill>
                  <a:srgbClr val="C00000"/>
                </a:solidFill>
              </a:rPr>
              <a:t>помилкової</a:t>
            </a:r>
            <a:r>
              <a:rPr lang="uk-UA" sz="2400" b="1" dirty="0" smtClean="0">
                <a:solidFill>
                  <a:srgbClr val="0070C0"/>
                </a:solidFill>
              </a:rPr>
              <a:t> податкової накладної – чи треба розблоковувати?</a:t>
            </a:r>
          </a:p>
          <a:p>
            <a:r>
              <a:rPr lang="uk-UA" sz="2200" b="1" dirty="0" smtClean="0">
                <a:solidFill>
                  <a:srgbClr val="C00000"/>
                </a:solidFill>
              </a:rPr>
              <a:t>Думка ДПСУ</a:t>
            </a:r>
            <a:endParaRPr lang="uk-UA" sz="2200" dirty="0" smtClean="0">
              <a:solidFill>
                <a:srgbClr val="C00000"/>
              </a:solidFill>
            </a:endParaRPr>
          </a:p>
          <a:p>
            <a:r>
              <a:rPr lang="uk-UA" sz="2200" dirty="0" smtClean="0"/>
              <a:t>"</a:t>
            </a:r>
            <a:r>
              <a:rPr lang="uk-UA" sz="2200" dirty="0" smtClean="0"/>
              <a:t>Чи застосовуються штрафні санкції за не реєстрацію в ЄРПН податкової накладної/розрахунку коригування до податкової накладної, </a:t>
            </a:r>
            <a:r>
              <a:rPr lang="uk-UA" sz="2200" b="1" dirty="0" smtClean="0"/>
              <a:t>реєстрацію яких було зупинено, </a:t>
            </a:r>
            <a:r>
              <a:rPr lang="uk-UA" sz="2200" dirty="0" smtClean="0"/>
              <a:t>якщо платником податку </a:t>
            </a:r>
            <a:r>
              <a:rPr lang="uk-UA" sz="2200" b="1" dirty="0" smtClean="0">
                <a:solidFill>
                  <a:srgbClr val="0070C0"/>
                </a:solidFill>
              </a:rPr>
              <a:t>не подані копії документів та письмові пояснення</a:t>
            </a:r>
            <a:r>
              <a:rPr lang="uk-UA" sz="2200" b="1" dirty="0" smtClean="0"/>
              <a:t>,</a:t>
            </a:r>
            <a:r>
              <a:rPr lang="uk-UA" sz="2200" dirty="0" smtClean="0"/>
              <a:t> необхідні для прийняття контролюючим органом рішення про їх реєстрацію?</a:t>
            </a:r>
          </a:p>
          <a:p>
            <a:r>
              <a:rPr lang="uk-UA" sz="2200" b="1" dirty="0" smtClean="0"/>
              <a:t>Відповідь:</a:t>
            </a:r>
          </a:p>
          <a:p>
            <a:r>
              <a:rPr lang="uk-UA" sz="2200" dirty="0" smtClean="0"/>
              <a:t>У разі якщо </a:t>
            </a:r>
            <a:r>
              <a:rPr lang="uk-UA" sz="2200" u="sng" dirty="0" smtClean="0"/>
              <a:t>реєстрація податкової накладної/розрахунку коригування в ЄРПН була зупинена</a:t>
            </a:r>
            <a:r>
              <a:rPr lang="uk-UA" sz="2200" dirty="0" smtClean="0"/>
              <a:t> і платником податку </a:t>
            </a:r>
            <a:r>
              <a:rPr lang="uk-UA" sz="2200" b="1" dirty="0" smtClean="0">
                <a:solidFill>
                  <a:srgbClr val="0070C0"/>
                </a:solidFill>
              </a:rPr>
              <a:t>протягом 365 календарних днів </a:t>
            </a:r>
            <a:r>
              <a:rPr lang="uk-UA" sz="2200" b="1" dirty="0" smtClean="0">
                <a:solidFill>
                  <a:srgbClr val="C00000"/>
                </a:solidFill>
              </a:rPr>
              <a:t>не подані </a:t>
            </a:r>
            <a:r>
              <a:rPr lang="uk-UA" sz="2200" b="1" dirty="0" smtClean="0">
                <a:solidFill>
                  <a:srgbClr val="0070C0"/>
                </a:solidFill>
              </a:rPr>
              <a:t>копії документів та письмові пояснення</a:t>
            </a:r>
            <a:r>
              <a:rPr lang="uk-UA" sz="2200" b="1" dirty="0" smtClean="0"/>
              <a:t>,</a:t>
            </a:r>
            <a:r>
              <a:rPr lang="uk-UA" sz="2200" dirty="0" smtClean="0"/>
              <a:t> необхідні для прийняття контролюючим органом рішення про їх реєстрацію, </a:t>
            </a:r>
            <a:r>
              <a:rPr lang="uk-UA" sz="2200" u="sng" dirty="0" smtClean="0"/>
              <a:t>однак контролюючим органом </a:t>
            </a:r>
            <a:r>
              <a:rPr lang="uk-UA" sz="2200" b="1" u="sng" dirty="0" smtClean="0"/>
              <a:t>за результатами проведеної перевірки виявлено факт здійсненої операції</a:t>
            </a:r>
            <a:r>
              <a:rPr lang="uk-UA" sz="2200" b="1" u="sng" dirty="0" smtClean="0">
                <a:solidFill>
                  <a:srgbClr val="C00000"/>
                </a:solidFill>
              </a:rPr>
              <a:t> </a:t>
            </a:r>
            <a:r>
              <a:rPr lang="uk-UA" sz="2200" dirty="0" smtClean="0"/>
              <a:t>без реєстрації податкової накладної/розрахунку коригування до податкової накладної в ЄРПН, то до такого платника податків </a:t>
            </a:r>
            <a:r>
              <a:rPr lang="uk-UA" sz="2200" b="1" dirty="0" smtClean="0">
                <a:solidFill>
                  <a:srgbClr val="C00000"/>
                </a:solidFill>
              </a:rPr>
              <a:t>застосовуються штрафні санкції, визначені п. 120 прим. 1.2 ст. 120 прим. 1, п. 90 </a:t>
            </a:r>
            <a:r>
              <a:rPr lang="uk-UA" sz="2200" b="1" dirty="0" err="1" smtClean="0">
                <a:solidFill>
                  <a:srgbClr val="C00000"/>
                </a:solidFill>
              </a:rPr>
              <a:t>підрозд</a:t>
            </a:r>
            <a:r>
              <a:rPr lang="uk-UA" sz="2200" b="1" dirty="0" smtClean="0">
                <a:solidFill>
                  <a:srgbClr val="C00000"/>
                </a:solidFill>
              </a:rPr>
              <a:t>. 2 </a:t>
            </a:r>
            <a:r>
              <a:rPr lang="uk-UA" sz="2200" b="1" dirty="0" err="1" smtClean="0">
                <a:solidFill>
                  <a:srgbClr val="C00000"/>
                </a:solidFill>
              </a:rPr>
              <a:t>розд</a:t>
            </a:r>
            <a:r>
              <a:rPr lang="uk-UA" sz="2200" b="1" dirty="0" smtClean="0">
                <a:solidFill>
                  <a:srgbClr val="C00000"/>
                </a:solidFill>
              </a:rPr>
              <a:t>. ХХ ПКУ</a:t>
            </a:r>
            <a:r>
              <a:rPr lang="uk-UA" sz="2200" dirty="0" smtClean="0">
                <a:solidFill>
                  <a:srgbClr val="C00000"/>
                </a:solidFill>
              </a:rPr>
              <a:t>.” </a:t>
            </a:r>
            <a:endParaRPr lang="uk-UA" sz="2200" dirty="0" smtClean="0">
              <a:solidFill>
                <a:srgbClr val="C00000"/>
              </a:solidFill>
            </a:endParaRPr>
          </a:p>
          <a:p>
            <a:pPr algn="r"/>
            <a:r>
              <a:rPr lang="uk-UA" sz="2200" b="1" i="1" dirty="0" smtClean="0"/>
              <a:t>ЗІР </a:t>
            </a:r>
            <a:r>
              <a:rPr lang="uk-UA" sz="2200" b="1" i="1" dirty="0" smtClean="0"/>
              <a:t>101.27</a:t>
            </a:r>
            <a:r>
              <a:rPr lang="uk-UA" sz="2200" b="1" i="1" dirty="0" smtClean="0"/>
              <a:t>, </a:t>
            </a:r>
            <a:r>
              <a:rPr lang="uk-UA" sz="2200" i="1" dirty="0" smtClean="0"/>
              <a:t> </a:t>
            </a:r>
            <a:r>
              <a:rPr lang="en-US" sz="2200" i="1" dirty="0" smtClean="0"/>
              <a:t> https://zir.tax.gov.ua/main/bz/view/?src=ques&amp;id=41222</a:t>
            </a:r>
            <a:endParaRPr lang="uk-UA" sz="2200" i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4152" y="365125"/>
            <a:ext cx="3279648" cy="576707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Блокування РК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30352" y="987552"/>
            <a:ext cx="1115568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Зупинення реєстрації та штрафи за несвоєчасну реєстрацію ПН/РК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/>
              <a:t>зупинення </a:t>
            </a:r>
            <a:r>
              <a:rPr lang="uk-UA" sz="2400" dirty="0" smtClean="0"/>
              <a:t>реєстрації  податкової накладної/розрахунку коригування в Єдиному реєстрі податкових накладних згідно з пунктом 201.16 статті 201 цього Кодексу </a:t>
            </a:r>
            <a:r>
              <a:rPr lang="uk-UA" sz="2400" u="sng" dirty="0" smtClean="0"/>
              <a:t>штрафні санкції, передбачені цим пунктом</a:t>
            </a:r>
            <a:r>
              <a:rPr lang="uk-UA" sz="2400" dirty="0" smtClean="0"/>
              <a:t>, </a:t>
            </a:r>
            <a:r>
              <a:rPr lang="uk-UA" sz="2400" b="1" dirty="0" smtClean="0">
                <a:solidFill>
                  <a:srgbClr val="C00000"/>
                </a:solidFill>
              </a:rPr>
              <a:t>не застосовуються на період зупинення</a:t>
            </a: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dirty="0" smtClean="0"/>
              <a:t>такої реєстрації </a:t>
            </a:r>
            <a:r>
              <a:rPr lang="uk-UA" sz="2400" b="1" dirty="0" smtClean="0"/>
              <a:t>до прийняття рішення щодо </a:t>
            </a:r>
            <a:r>
              <a:rPr lang="uk-UA" sz="2400" b="1" dirty="0" smtClean="0">
                <a:solidFill>
                  <a:srgbClr val="C00000"/>
                </a:solidFill>
              </a:rPr>
              <a:t>відновлення реєстрації </a:t>
            </a:r>
            <a:r>
              <a:rPr lang="uk-UA" sz="2400" dirty="0" smtClean="0"/>
              <a:t>таких податкових накладних/розрахунків коригування. </a:t>
            </a:r>
            <a:r>
              <a:rPr lang="uk-UA" sz="2400" b="1" i="1" dirty="0" smtClean="0"/>
              <a:t>(п. </a:t>
            </a:r>
            <a:r>
              <a:rPr lang="uk-UA" sz="2400" b="1" i="1" dirty="0" smtClean="0"/>
              <a:t>120-1.1 ПКУ</a:t>
            </a:r>
            <a:r>
              <a:rPr lang="uk-UA" sz="2400" i="1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/>
              <a:t>У разі зупинення реєстрації податкової накладної/розрахунку коригування в Єдиному реєстрі податкових накладних згідно з  пунктом 201.16  статті 201 цього Кодексу </a:t>
            </a:r>
            <a:r>
              <a:rPr lang="uk-UA" sz="2400" u="sng" dirty="0" smtClean="0"/>
              <a:t>штрафні санкції, передбачені цим пунктом,</a:t>
            </a:r>
            <a:r>
              <a:rPr lang="uk-UA" sz="2400" dirty="0" smtClean="0"/>
              <a:t> </a:t>
            </a:r>
            <a:r>
              <a:rPr lang="uk-UA" sz="2400" b="1" dirty="0" smtClean="0">
                <a:solidFill>
                  <a:srgbClr val="C00000"/>
                </a:solidFill>
              </a:rPr>
              <a:t>не застосовуються на період зупинення такої реєстрації </a:t>
            </a:r>
            <a:r>
              <a:rPr lang="uk-UA" sz="2400" b="1" dirty="0" smtClean="0"/>
              <a:t>до прийняття відповідного рішення </a:t>
            </a:r>
            <a:r>
              <a:rPr lang="uk-UA" sz="2400" dirty="0" smtClean="0"/>
              <a:t>щодо </a:t>
            </a:r>
            <a:r>
              <a:rPr lang="uk-UA" sz="2400" b="1" dirty="0" smtClean="0">
                <a:solidFill>
                  <a:srgbClr val="C00000"/>
                </a:solidFill>
              </a:rPr>
              <a:t>відновлення реєстрації </a:t>
            </a:r>
            <a:r>
              <a:rPr lang="uk-UA" sz="2400" dirty="0" smtClean="0"/>
              <a:t>таких податкових накладних/розрахунків коригування </a:t>
            </a:r>
            <a:r>
              <a:rPr lang="uk-UA" sz="2400" b="1" i="1" dirty="0" smtClean="0"/>
              <a:t>(п. </a:t>
            </a:r>
            <a:r>
              <a:rPr lang="uk-UA" sz="2400" b="1" i="1" dirty="0" smtClean="0"/>
              <a:t>120-1.2 ПКУ)</a:t>
            </a:r>
          </a:p>
          <a:p>
            <a:endParaRPr lang="uk-UA" sz="2400" b="1" i="1" dirty="0" smtClean="0"/>
          </a:p>
          <a:p>
            <a:r>
              <a:rPr lang="uk-UA" sz="2400" b="1" dirty="0" smtClean="0"/>
              <a:t>Отже, період блокування </a:t>
            </a:r>
            <a:r>
              <a:rPr lang="uk-UA" sz="2400" b="1" dirty="0" err="1" smtClean="0"/>
              <a:t>“виключають”</a:t>
            </a:r>
            <a:r>
              <a:rPr lang="uk-UA" sz="2400" b="1" dirty="0" smtClean="0"/>
              <a:t> з періоду прострочення реєстрації ПН/РК</a:t>
            </a:r>
            <a:endParaRPr lang="uk-UA" sz="2400" b="1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9408" y="365125"/>
            <a:ext cx="2374392" cy="512699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Блокування РК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92024" y="851928"/>
            <a:ext cx="1188110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600" b="1" dirty="0" smtClean="0">
                <a:solidFill>
                  <a:srgbClr val="0070C0"/>
                </a:solidFill>
                <a:cs typeface="Arial" charset="0"/>
              </a:rPr>
              <a:t>Строк на податковий </a:t>
            </a:r>
            <a:r>
              <a:rPr lang="uk-UA" sz="2600" b="1" dirty="0" smtClean="0">
                <a:solidFill>
                  <a:srgbClr val="0070C0"/>
                </a:solidFill>
                <a:cs typeface="Arial" charset="0"/>
              </a:rPr>
              <a:t>кредит у покупця  </a:t>
            </a:r>
            <a:r>
              <a:rPr lang="uk-UA" sz="2600" b="1" dirty="0" smtClean="0">
                <a:solidFill>
                  <a:srgbClr val="C00000"/>
                </a:solidFill>
                <a:cs typeface="Arial" charset="0"/>
              </a:rPr>
              <a:t>переривається </a:t>
            </a:r>
            <a:r>
              <a:rPr lang="uk-UA" sz="2600" b="1" dirty="0" smtClean="0">
                <a:solidFill>
                  <a:srgbClr val="C00000"/>
                </a:solidFill>
                <a:cs typeface="Arial" charset="0"/>
              </a:rPr>
              <a:t>на період блокування </a:t>
            </a:r>
            <a:r>
              <a:rPr lang="uk-UA" sz="2600" b="1" dirty="0" smtClean="0">
                <a:solidFill>
                  <a:srgbClr val="C00000"/>
                </a:solidFill>
                <a:cs typeface="Arial" charset="0"/>
              </a:rPr>
              <a:t>ПН</a:t>
            </a:r>
            <a:endParaRPr lang="uk-UA" sz="2600" b="1" dirty="0" smtClean="0">
              <a:solidFill>
                <a:srgbClr val="C00000"/>
              </a:solidFill>
              <a:cs typeface="Arial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/>
              <a:t>“…</a:t>
            </a:r>
            <a:r>
              <a:rPr lang="uk-UA" sz="2400" dirty="0" smtClean="0"/>
              <a:t>У разі якщо платник податку не включив у відповідному звітному періоді до податкового кредиту суму податку на додану вартість на підставі отриманих податкових накладних/розрахунків коригування до таких податкових накладних, зареєстрованих в Єдиному реєстрі податкових накладних</a:t>
            </a:r>
            <a:r>
              <a:rPr lang="uk-UA" sz="2400" u="sng" dirty="0" smtClean="0"/>
              <a:t>, таке право зберігається за ним протягом </a:t>
            </a:r>
            <a:r>
              <a:rPr lang="uk-UA" sz="2400" b="1" dirty="0" smtClean="0">
                <a:solidFill>
                  <a:srgbClr val="0070C0"/>
                </a:solidFill>
              </a:rPr>
              <a:t>365 календарних днів з дати складення </a:t>
            </a:r>
            <a:r>
              <a:rPr lang="uk-UA" sz="2400" u="sng" dirty="0" smtClean="0"/>
              <a:t>податкової накладної/розрахунку коригування</a:t>
            </a:r>
            <a:r>
              <a:rPr lang="uk-UA" sz="2400" dirty="0" smtClean="0"/>
              <a:t>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 smtClean="0"/>
              <a:t>…</a:t>
            </a:r>
            <a:r>
              <a:rPr lang="uk-UA" sz="2400" b="1" dirty="0" smtClean="0">
                <a:solidFill>
                  <a:srgbClr val="C00000"/>
                </a:solidFill>
              </a:rPr>
              <a:t>У разі зупинення реєстрації </a:t>
            </a:r>
            <a:r>
              <a:rPr lang="uk-UA" sz="2400" dirty="0" smtClean="0"/>
              <a:t>податкової накладної / розрахунку коригування в Єдиному реєстрі податкових накладних згідно з пунктом 201.16 статті 201 цього Кодексу </a:t>
            </a:r>
            <a:r>
              <a:rPr lang="uk-UA" sz="2400" u="sng" dirty="0" smtClean="0"/>
              <a:t>перебіг строків, зазначених у цьому пункті</a:t>
            </a:r>
            <a:r>
              <a:rPr lang="uk-UA" sz="2400" dirty="0" smtClean="0"/>
              <a:t>, </a:t>
            </a:r>
            <a:r>
              <a:rPr lang="uk-UA" sz="2400" b="1" dirty="0" smtClean="0">
                <a:solidFill>
                  <a:srgbClr val="C00000"/>
                </a:solidFill>
              </a:rPr>
              <a:t>переривається на період зупинення реєстрації </a:t>
            </a:r>
            <a:r>
              <a:rPr lang="uk-UA" sz="2400" dirty="0" smtClean="0"/>
              <a:t>таких податкових накладних / розрахунків коригування в Єдиному реєстрі податкових </a:t>
            </a:r>
            <a:r>
              <a:rPr lang="uk-UA" sz="2400" dirty="0" err="1" smtClean="0"/>
              <a:t>накладних.”</a:t>
            </a:r>
            <a:endParaRPr lang="uk-UA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uk-UA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П. 198.6 </a:t>
            </a:r>
            <a:r>
              <a:rPr lang="uk-UA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ПКУ, ЗІР 10113, </a:t>
            </a: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https://zir.tax.gov.ua/main/bz/view/?</a:t>
            </a: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src=ques&amp;id=39578</a:t>
            </a:r>
            <a:r>
              <a:rPr lang="uk-UA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b="1" dirty="0" smtClean="0">
                <a:solidFill>
                  <a:srgbClr val="0070C0"/>
                </a:solidFill>
                <a:cs typeface="Arial" charset="0"/>
              </a:rPr>
              <a:t>Наприклад, </a:t>
            </a:r>
            <a:r>
              <a:rPr lang="uk-UA" sz="2400" dirty="0" err="1" smtClean="0">
                <a:cs typeface="Arial" charset="0"/>
              </a:rPr>
              <a:t>Пн</a:t>
            </a:r>
            <a:r>
              <a:rPr lang="uk-UA" sz="2400" dirty="0" smtClean="0">
                <a:cs typeface="Arial" charset="0"/>
              </a:rPr>
              <a:t> від 01.02.2023 заблокована 03.03.2023 (на 31-й день), Рішення про розблокування від 21.11.2024. </a:t>
            </a:r>
            <a:r>
              <a:rPr lang="uk-UA" sz="2400" u="sng" dirty="0" smtClean="0">
                <a:cs typeface="Arial" charset="0"/>
              </a:rPr>
              <a:t>Ставити в кредит можна ще на протязі 334 днів</a:t>
            </a:r>
            <a:endParaRPr lang="uk-UA" sz="2400" u="sng" dirty="0" smtClean="0"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7968" y="365125"/>
            <a:ext cx="2465832" cy="576707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Блокування РК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3192" y="1133856"/>
            <a:ext cx="1046073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dirty="0" smtClean="0">
                <a:solidFill>
                  <a:srgbClr val="0070C0"/>
                </a:solidFill>
              </a:rPr>
              <a:t>Дата реєстрації розблокованих ПН/РК</a:t>
            </a:r>
          </a:p>
          <a:p>
            <a:r>
              <a:rPr lang="uk-UA" sz="2200" dirty="0" smtClean="0"/>
              <a:t>"</a:t>
            </a:r>
            <a:r>
              <a:rPr lang="uk-UA" sz="2200" b="1" dirty="0" smtClean="0"/>
              <a:t>Якою датою реєструється податкова накладна</a:t>
            </a:r>
            <a:r>
              <a:rPr lang="uk-UA" sz="2200" dirty="0" smtClean="0"/>
              <a:t>/розрахунок коригування до податкової накладної в ЄРПН після прийняття в установленому порядку та набрання чинності</a:t>
            </a:r>
            <a:r>
              <a:rPr lang="uk-UA" sz="2200" b="1" dirty="0" smtClean="0"/>
              <a:t> рішенням про реєстрацію </a:t>
            </a:r>
            <a:r>
              <a:rPr lang="uk-UA" sz="2200" dirty="0" smtClean="0"/>
              <a:t>податкової накладної та/або розрахунку коригування в ЄРПН?</a:t>
            </a:r>
            <a:br>
              <a:rPr lang="uk-UA" sz="2200" dirty="0" smtClean="0"/>
            </a:br>
            <a:r>
              <a:rPr lang="uk-UA" sz="2200" b="1" dirty="0" smtClean="0"/>
              <a:t>Відповідь</a:t>
            </a: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>              Після прийняття в установленому порядку та набрання чинності рішенням про реєстрацію податкової накладної та/або розрахунку коригування в Єдиному реєстрі податкових накладних (далі – ЄРПН), податкова накладна/розрахунок коригування до податкової накладної </a:t>
            </a:r>
            <a:r>
              <a:rPr lang="uk-UA" sz="2200" b="1" dirty="0" smtClean="0"/>
              <a:t>реєструється в ЄРПН тією датою, за якою податкова накладна</a:t>
            </a:r>
            <a:r>
              <a:rPr lang="uk-UA" sz="2200" dirty="0" smtClean="0"/>
              <a:t>/розрахунок коригування до податкової накладної </a:t>
            </a:r>
            <a:r>
              <a:rPr lang="uk-UA" sz="2200" b="1" dirty="0" smtClean="0">
                <a:solidFill>
                  <a:srgbClr val="0070C0"/>
                </a:solidFill>
              </a:rPr>
              <a:t>було надіслано до ДПС з метою реєстрації в ЄРПН</a:t>
            </a:r>
            <a:r>
              <a:rPr lang="uk-UA" sz="2200" dirty="0" smtClean="0">
                <a:solidFill>
                  <a:srgbClr val="0070C0"/>
                </a:solidFill>
              </a:rPr>
              <a:t>, </a:t>
            </a:r>
            <a:r>
              <a:rPr lang="uk-UA" sz="2200" dirty="0" smtClean="0"/>
              <a:t>що зафіксовано у </a:t>
            </a:r>
            <a:r>
              <a:rPr lang="uk-UA" sz="2200" dirty="0" err="1" smtClean="0"/>
              <a:t>квитанції</a:t>
            </a:r>
            <a:r>
              <a:rPr lang="uk-UA" sz="2200" dirty="0" err="1" smtClean="0"/>
              <a:t>.“</a:t>
            </a:r>
            <a:endParaRPr lang="uk-UA" sz="2200" dirty="0" smtClean="0"/>
          </a:p>
          <a:p>
            <a:pPr algn="r"/>
            <a:r>
              <a:rPr lang="uk-UA" sz="2200" b="1" i="1" dirty="0" smtClean="0"/>
              <a:t>ЗІР 101.18</a:t>
            </a:r>
            <a:r>
              <a:rPr lang="uk-UA" sz="2200" i="1" dirty="0" smtClean="0"/>
              <a:t>,  https://zir.tax.gov.ua/main/bz/view/?</a:t>
            </a:r>
            <a:r>
              <a:rPr lang="uk-UA" sz="2200" i="1" dirty="0" smtClean="0"/>
              <a:t>src=ques&amp;id=39999</a:t>
            </a:r>
          </a:p>
          <a:p>
            <a:r>
              <a:rPr lang="uk-UA" sz="2200" b="1" dirty="0" smtClean="0">
                <a:solidFill>
                  <a:srgbClr val="C00000"/>
                </a:solidFill>
              </a:rPr>
              <a:t>Увага!</a:t>
            </a:r>
            <a:r>
              <a:rPr lang="uk-UA" sz="2200" b="1" i="1" dirty="0" smtClean="0">
                <a:solidFill>
                  <a:srgbClr val="C00000"/>
                </a:solidFill>
              </a:rPr>
              <a:t>  </a:t>
            </a:r>
            <a:r>
              <a:rPr lang="uk-UA" sz="2200" dirty="0" smtClean="0"/>
              <a:t>При розблокуванні </a:t>
            </a:r>
            <a:r>
              <a:rPr lang="uk-UA" sz="2200" dirty="0" err="1" smtClean="0"/>
              <a:t>Рк</a:t>
            </a:r>
            <a:r>
              <a:rPr lang="uk-UA" sz="2200" dirty="0" smtClean="0"/>
              <a:t> на “-” продавці </a:t>
            </a:r>
            <a:r>
              <a:rPr lang="uk-UA" sz="2200" b="1" dirty="0" smtClean="0">
                <a:solidFill>
                  <a:srgbClr val="C00000"/>
                </a:solidFill>
              </a:rPr>
              <a:t>мають подати УР </a:t>
            </a:r>
            <a:r>
              <a:rPr lang="uk-UA" sz="2200" dirty="0" smtClean="0"/>
              <a:t>до місяця, де РК складений (при своєчасній реєстрації)</a:t>
            </a:r>
            <a:endParaRPr lang="uk-UA" sz="2200" dirty="0" smtClean="0"/>
          </a:p>
          <a:p>
            <a:endParaRPr lang="uk-UA" sz="2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73184" y="365125"/>
            <a:ext cx="2423160" cy="494411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Блокування РК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48770" y="802618"/>
            <a:ext cx="9023624" cy="574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uk-UA" sz="2800" b="1" dirty="0" smtClean="0">
                <a:solidFill>
                  <a:srgbClr val="0070C0"/>
                </a:solidFill>
              </a:rPr>
              <a:t>Відображення в декларації по ПДВ заблокованих ПН/РК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624735F2-1092-4B6B-B250-EF9C1F5933E2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4263186227"/>
              </p:ext>
            </p:extLst>
          </p:nvPr>
        </p:nvGraphicFramePr>
        <p:xfrm>
          <a:off x="630938" y="1456861"/>
          <a:ext cx="11128247" cy="47670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4486">
                  <a:extLst>
                    <a:ext uri="{9D8B030D-6E8A-4147-A177-3AD203B41FA5}">
                      <a16:colId xmlns="" xmlns:a16="http://schemas.microsoft.com/office/drawing/2014/main" val="3378395731"/>
                    </a:ext>
                  </a:extLst>
                </a:gridCol>
                <a:gridCol w="4072941">
                  <a:extLst>
                    <a:ext uri="{9D8B030D-6E8A-4147-A177-3AD203B41FA5}">
                      <a16:colId xmlns="" xmlns:a16="http://schemas.microsoft.com/office/drawing/2014/main" val="2119981643"/>
                    </a:ext>
                  </a:extLst>
                </a:gridCol>
                <a:gridCol w="5250820">
                  <a:extLst>
                    <a:ext uri="{9D8B030D-6E8A-4147-A177-3AD203B41FA5}">
                      <a16:colId xmlns="" xmlns:a16="http://schemas.microsoft.com/office/drawing/2014/main" val="2356020031"/>
                    </a:ext>
                  </a:extLst>
                </a:gridCol>
              </a:tblGrid>
              <a:tr h="932420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х</a:t>
                      </a:r>
                      <a:endParaRPr lang="uk-UA" sz="2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Продавець   </a:t>
                      </a: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b="0" i="1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2400" b="0" i="1" u="none" strike="noStrike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(п. 187.1, 192.1 ПКУ)</a:t>
                      </a:r>
                      <a:endParaRPr lang="uk-UA" sz="2400" b="0" i="1" u="none" strike="noStrike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Покупець</a:t>
                      </a:r>
                      <a:r>
                        <a:rPr lang="uk-UA" sz="2400" u="none" strike="noStrike" noProof="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b="0" i="1" u="none" strike="noStrike" noProof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(п. 198.6, 192.1 ПКУ)</a:t>
                      </a:r>
                      <a:endParaRPr lang="uk-UA" sz="2400" b="0" i="1" u="none" strike="noStrike" noProof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0624974"/>
                  </a:ext>
                </a:extLst>
              </a:tr>
              <a:tr h="821293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Податкова накладна</a:t>
                      </a:r>
                      <a:endParaRPr lang="uk-UA" sz="2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00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Дата </a:t>
                      </a:r>
                      <a:r>
                        <a:rPr lang="uk-UA" sz="2400" b="1" u="none" strike="noStrike" noProof="0" dirty="0">
                          <a:solidFill>
                            <a:srgbClr val="0070C0"/>
                          </a:solidFill>
                          <a:effectLst/>
                        </a:rPr>
                        <a:t>складання</a:t>
                      </a:r>
                      <a:r>
                        <a:rPr lang="uk-UA" sz="24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2400" b="1" u="none" strike="noStrike" noProof="0" dirty="0">
                          <a:solidFill>
                            <a:srgbClr val="C00000"/>
                          </a:solidFill>
                          <a:effectLst/>
                        </a:rPr>
                        <a:t>незважаючи                            на реєстрацію</a:t>
                      </a: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в </a:t>
                      </a:r>
                      <a:r>
                        <a:rPr lang="uk-UA" sz="2400" u="none" strike="noStrike" noProof="0" dirty="0" smtClean="0">
                          <a:solidFill>
                            <a:schemeClr val="tx1"/>
                          </a:solidFill>
                          <a:effectLst/>
                        </a:rPr>
                        <a:t>ЄРПН!!!</a:t>
                      </a:r>
                    </a:p>
                    <a:p>
                      <a:pPr algn="l" font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2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Незареєстровані</a:t>
                      </a:r>
                      <a:r>
                        <a:rPr lang="uk-UA" sz="2200" b="1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uk-UA" sz="2200" b="0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– </a:t>
                      </a:r>
                      <a:r>
                        <a:rPr lang="uk-UA" sz="2200" b="1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в Д1</a:t>
                      </a:r>
                      <a:r>
                        <a:rPr lang="uk-UA" sz="2200" b="0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табл. 1.1 (ПН), 1.2 (РК на “+”)</a:t>
                      </a:r>
                      <a:endParaRPr lang="uk-UA" sz="2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00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Дата</a:t>
                      </a:r>
                      <a:r>
                        <a:rPr lang="uk-UA" sz="2400" b="1" u="none" strike="noStrike" noProof="0" dirty="0">
                          <a:solidFill>
                            <a:srgbClr val="0070C0"/>
                          </a:solidFill>
                          <a:effectLst/>
                        </a:rPr>
                        <a:t> складання </a:t>
                      </a: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при </a:t>
                      </a:r>
                      <a:r>
                        <a:rPr lang="uk-UA" sz="2400" u="sng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своєчасній реєстрації в ЄРПН</a:t>
                      </a: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uk-UA" sz="2400" u="none" strike="noStrike" noProof="0" dirty="0" smtClean="0">
                          <a:solidFill>
                            <a:schemeClr val="tx1"/>
                          </a:solidFill>
                          <a:effectLst/>
                        </a:rPr>
                        <a:t>або</a:t>
                      </a:r>
                      <a:r>
                        <a:rPr lang="uk-UA" sz="2400" u="none" strike="noStrike" baseline="0" noProof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uk-UA" sz="2400" u="none" strike="noStrike" noProof="0" dirty="0" smtClean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будь-який період </a:t>
                      </a:r>
                      <a:r>
                        <a:rPr lang="uk-UA" sz="2400" b="1" u="none" strike="noStrike" noProof="0" dirty="0">
                          <a:solidFill>
                            <a:srgbClr val="0070C0"/>
                          </a:solidFill>
                          <a:effectLst/>
                        </a:rPr>
                        <a:t>протягом 365 днів</a:t>
                      </a:r>
                      <a:r>
                        <a:rPr lang="uk-UA" sz="2400" u="none" strike="noStrike" noProof="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з дня складання </a:t>
                      </a:r>
                      <a:r>
                        <a:rPr lang="uk-UA" sz="2400" b="0" u="sng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(</a:t>
                      </a:r>
                      <a:r>
                        <a:rPr lang="uk-UA" sz="2400" b="1" u="none" strike="noStrike" noProof="0" dirty="0">
                          <a:solidFill>
                            <a:srgbClr val="C00000"/>
                          </a:solidFill>
                          <a:effectLst/>
                        </a:rPr>
                        <a:t>за наявності реєстрації в ЄРПН)</a:t>
                      </a:r>
                      <a:endParaRPr lang="uk-UA" sz="2400" b="1" i="0" u="none" strike="noStrike" noProof="0" dirty="0"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00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53099811"/>
                  </a:ext>
                </a:extLst>
              </a:tr>
              <a:tr h="122301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РК на «+»</a:t>
                      </a:r>
                      <a:endParaRPr lang="uk-UA" sz="2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00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3085668"/>
                  </a:ext>
                </a:extLst>
              </a:tr>
              <a:tr h="174776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РК на «-»</a:t>
                      </a:r>
                      <a:endParaRPr lang="uk-UA" sz="2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00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Дата </a:t>
                      </a:r>
                      <a:r>
                        <a:rPr lang="uk-UA" sz="2400" b="1" u="none" strike="noStrike" noProof="0" dirty="0">
                          <a:solidFill>
                            <a:srgbClr val="0070C0"/>
                          </a:solidFill>
                          <a:effectLst/>
                        </a:rPr>
                        <a:t>складання</a:t>
                      </a: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– при </a:t>
                      </a:r>
                      <a:r>
                        <a:rPr lang="uk-UA" sz="2400" b="1" u="sng" strike="noStrike" noProof="0" dirty="0">
                          <a:solidFill>
                            <a:srgbClr val="C00000"/>
                          </a:solidFill>
                          <a:effectLst/>
                        </a:rPr>
                        <a:t>своєчасній</a:t>
                      </a:r>
                      <a:r>
                        <a:rPr lang="uk-UA" sz="2400" b="1" u="none" strike="noStrike" noProof="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uk-UA" sz="2400" b="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реєстрації,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Дата </a:t>
                      </a:r>
                      <a:r>
                        <a:rPr lang="uk-UA" sz="2400" b="1" u="none" strike="noStrike" noProof="0" dirty="0">
                          <a:solidFill>
                            <a:srgbClr val="0070C0"/>
                          </a:solidFill>
                          <a:effectLst/>
                        </a:rPr>
                        <a:t>реєстрації </a:t>
                      </a: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– </a:t>
                      </a:r>
                      <a:r>
                        <a:rPr lang="uk-UA" sz="2400" b="1" u="none" strike="noStrike" noProof="0" dirty="0">
                          <a:solidFill>
                            <a:srgbClr val="C00000"/>
                          </a:solidFill>
                          <a:effectLst/>
                        </a:rPr>
                        <a:t>при </a:t>
                      </a:r>
                      <a:r>
                        <a:rPr lang="uk-UA" sz="2400" b="1" u="sng" strike="noStrike" noProof="0" dirty="0">
                          <a:solidFill>
                            <a:srgbClr val="C00000"/>
                          </a:solidFill>
                          <a:effectLst/>
                        </a:rPr>
                        <a:t>несвоєчасній</a:t>
                      </a: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 реєстрації</a:t>
                      </a:r>
                      <a:endParaRPr lang="uk-UA" sz="24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00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Дата </a:t>
                      </a:r>
                      <a:r>
                        <a:rPr lang="uk-UA" sz="2400" b="1" u="none" strike="noStrike" noProof="0" dirty="0">
                          <a:solidFill>
                            <a:srgbClr val="0070C0"/>
                          </a:solidFill>
                          <a:effectLst/>
                        </a:rPr>
                        <a:t>складання</a:t>
                      </a:r>
                      <a:r>
                        <a:rPr lang="uk-UA" sz="2400" u="none" strike="noStrike" noProof="0" dirty="0">
                          <a:solidFill>
                            <a:srgbClr val="0070C0"/>
                          </a:solidFill>
                          <a:effectLst/>
                        </a:rPr>
                        <a:t> </a:t>
                      </a:r>
                      <a:r>
                        <a:rPr lang="uk-UA" sz="2400" b="1" u="none" strike="noStrike" noProof="0" dirty="0">
                          <a:solidFill>
                            <a:srgbClr val="C00000"/>
                          </a:solidFill>
                          <a:effectLst/>
                        </a:rPr>
                        <a:t>незважаючи                на реєстрацію </a:t>
                      </a:r>
                      <a:r>
                        <a:rPr lang="uk-UA" sz="2400" u="none" strike="noStrike" noProof="0" dirty="0">
                          <a:solidFill>
                            <a:schemeClr val="tx1"/>
                          </a:solidFill>
                          <a:effectLst/>
                        </a:rPr>
                        <a:t>в </a:t>
                      </a:r>
                      <a:r>
                        <a:rPr lang="uk-UA" sz="2400" u="none" strike="noStrike" noProof="0" dirty="0" smtClean="0">
                          <a:solidFill>
                            <a:schemeClr val="tx1"/>
                          </a:solidFill>
                          <a:effectLst/>
                        </a:rPr>
                        <a:t>ЄРПН!!!</a:t>
                      </a: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uk-UA" sz="2200" b="1" i="0" u="none" strike="noStrike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Незареєстровані</a:t>
                      </a:r>
                      <a:r>
                        <a:rPr lang="uk-UA" sz="2200" b="1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РК на “-”</a:t>
                      </a:r>
                      <a:r>
                        <a:rPr lang="uk-UA" sz="2200" b="0" i="0" u="none" strike="noStrike" baseline="0" noProof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– ряд. 15 декларації, табл. 2.2 додатку Д1</a:t>
                      </a:r>
                      <a:endParaRPr lang="uk-UA" sz="22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400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05725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49224" y="2282041"/>
            <a:ext cx="11018519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914400" lvl="0" indent="-914400" algn="ctr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450850" algn="l"/>
              </a:tabLst>
            </a:pPr>
            <a:r>
              <a:rPr kumimoji="0" lang="uk-UA" sz="4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Блокування ПН/РК: </a:t>
            </a:r>
            <a:r>
              <a:rPr lang="uk-UA" sz="4800" b="1" dirty="0" smtClean="0">
                <a:solidFill>
                  <a:srgbClr val="0070C0"/>
                </a:solidFill>
              </a:rPr>
              <a:t>причини </a:t>
            </a:r>
            <a:r>
              <a:rPr lang="uk-UA" sz="4800" b="1" dirty="0" smtClean="0">
                <a:solidFill>
                  <a:srgbClr val="0070C0"/>
                </a:solidFill>
              </a:rPr>
              <a:t>та практичні рекомендації щодо </a:t>
            </a:r>
            <a:r>
              <a:rPr lang="uk-UA" sz="4800" b="1" dirty="0" smtClean="0">
                <a:solidFill>
                  <a:srgbClr val="0070C0"/>
                </a:solidFill>
              </a:rPr>
              <a:t>розблокування </a:t>
            </a:r>
            <a:endParaRPr kumimoji="0" lang="uk-UA" sz="4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7784" y="2086882"/>
            <a:ext cx="11320272" cy="2073638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5400" b="1" dirty="0" smtClean="0">
                <a:solidFill>
                  <a:srgbClr val="0070C0"/>
                </a:solidFill>
              </a:rPr>
              <a:t>2. </a:t>
            </a:r>
            <a:r>
              <a:rPr lang="uk-UA" sz="5400" b="1" dirty="0" smtClean="0">
                <a:solidFill>
                  <a:srgbClr val="0070C0"/>
                </a:solidFill>
              </a:rPr>
              <a:t>Гарячі питання по використанню </a:t>
            </a:r>
            <a:r>
              <a:rPr lang="uk-UA" sz="5400" b="1" dirty="0" smtClean="0">
                <a:solidFill>
                  <a:srgbClr val="0070C0"/>
                </a:solidFill>
              </a:rPr>
              <a:t>генераторів</a:t>
            </a:r>
          </a:p>
          <a:p>
            <a:pPr marL="0" lvl="0" indent="0" algn="ctr">
              <a:lnSpc>
                <a:spcPct val="120000"/>
              </a:lnSpc>
              <a:spcBef>
                <a:spcPts val="600"/>
              </a:spcBef>
              <a:buNone/>
            </a:pPr>
            <a:endParaRPr lang="uk-UA" sz="7000" dirty="0" smtClean="0">
              <a:solidFill>
                <a:srgbClr val="0070C0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None/>
            </a:pPr>
            <a:endParaRPr lang="uk-UA" sz="4800" b="1" dirty="0" smtClean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1002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47888" y="365125"/>
            <a:ext cx="3749040" cy="311531"/>
          </a:xfrm>
        </p:spPr>
        <p:txBody>
          <a:bodyPr>
            <a:noAutofit/>
          </a:bodyPr>
          <a:lstStyle/>
          <a:p>
            <a:pPr algn="r"/>
            <a:r>
              <a:rPr lang="uk-U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3504" y="786384"/>
            <a:ext cx="11183112" cy="567842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sz="4000" b="1" dirty="0" smtClean="0">
                <a:solidFill>
                  <a:srgbClr val="0070C0"/>
                </a:solidFill>
              </a:rPr>
              <a:t>Ліцензії на зберігання </a:t>
            </a:r>
            <a:r>
              <a:rPr lang="uk-UA" sz="4000" b="1" dirty="0" smtClean="0">
                <a:solidFill>
                  <a:srgbClr val="0070C0"/>
                </a:solidFill>
              </a:rPr>
              <a:t>пального 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 smtClean="0"/>
              <a:t>Установити, що </a:t>
            </a:r>
            <a:r>
              <a:rPr lang="uk-UA" b="1" dirty="0" smtClean="0">
                <a:solidFill>
                  <a:srgbClr val="C00000"/>
                </a:solidFill>
              </a:rPr>
              <a:t>на період дії воєнного стану </a:t>
            </a:r>
            <a:r>
              <a:rPr lang="uk-UA" dirty="0" smtClean="0"/>
              <a:t>на території України та протягом 30 днів з дня його припинення або скасування: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 smtClean="0"/>
              <a:t>1) суб’єкт господарювання …має право </a:t>
            </a:r>
            <a:r>
              <a:rPr lang="uk-UA" b="1" dirty="0" smtClean="0"/>
              <a:t>зберігати пальне, яке споживається для заправлення </a:t>
            </a:r>
            <a:r>
              <a:rPr lang="uk-UA" b="1" dirty="0" err="1" smtClean="0"/>
              <a:t>електрогенераторної</a:t>
            </a:r>
            <a:r>
              <a:rPr lang="uk-UA" b="1" dirty="0" smtClean="0"/>
              <a:t> установки </a:t>
            </a:r>
            <a:r>
              <a:rPr lang="uk-UA" dirty="0" smtClean="0"/>
              <a:t>в обсязі </a:t>
            </a:r>
            <a:r>
              <a:rPr lang="uk-UA" b="1" dirty="0" smtClean="0">
                <a:solidFill>
                  <a:srgbClr val="0070C0"/>
                </a:solidFill>
              </a:rPr>
              <a:t>до 2000 літрів на кожному об’єкті</a:t>
            </a:r>
            <a:r>
              <a:rPr lang="uk-UA" dirty="0" smtClean="0"/>
              <a:t>, що забезпечений </a:t>
            </a:r>
            <a:r>
              <a:rPr lang="uk-UA" dirty="0" err="1" smtClean="0"/>
              <a:t>електрогенераторною</a:t>
            </a:r>
            <a:r>
              <a:rPr lang="uk-UA" dirty="0" smtClean="0"/>
              <a:t> установкою, </a:t>
            </a:r>
            <a:r>
              <a:rPr lang="uk-UA" b="1" dirty="0" smtClean="0">
                <a:solidFill>
                  <a:srgbClr val="C00000"/>
                </a:solidFill>
              </a:rPr>
              <a:t>без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r>
              <a:rPr lang="uk-UA" dirty="0" smtClean="0"/>
              <a:t>отримання дозвільних документів (</a:t>
            </a:r>
            <a:r>
              <a:rPr lang="uk-UA" u="sng" dirty="0" err="1" smtClean="0"/>
              <a:t>документів</a:t>
            </a:r>
            <a:r>
              <a:rPr lang="uk-UA" u="sng" dirty="0" smtClean="0"/>
              <a:t> дозвільного характеру</a:t>
            </a:r>
            <a:r>
              <a:rPr lang="uk-UA" dirty="0" smtClean="0"/>
              <a:t>, </a:t>
            </a:r>
            <a:r>
              <a:rPr lang="uk-UA" b="1" dirty="0" smtClean="0">
                <a:solidFill>
                  <a:srgbClr val="C00000"/>
                </a:solidFill>
              </a:rPr>
              <a:t>ліцензії на право зберігання пального</a:t>
            </a:r>
            <a:r>
              <a:rPr lang="uk-UA" dirty="0" smtClean="0"/>
              <a:t>, результатів надання інших адміністративних послуг);</a:t>
            </a:r>
          </a:p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 smtClean="0"/>
              <a:t>2) зберігання пального, яке споживається для заправлення </a:t>
            </a:r>
            <a:r>
              <a:rPr lang="uk-UA" b="1" dirty="0" err="1" smtClean="0"/>
              <a:t>електрогенераторної</a:t>
            </a:r>
            <a:r>
              <a:rPr lang="uk-UA" b="1" dirty="0" smtClean="0"/>
              <a:t> установки </a:t>
            </a:r>
            <a:r>
              <a:rPr lang="uk-UA" dirty="0" smtClean="0"/>
              <a:t>в обсязі </a:t>
            </a:r>
            <a:r>
              <a:rPr lang="uk-UA" b="1" dirty="0" smtClean="0">
                <a:solidFill>
                  <a:srgbClr val="0070C0"/>
                </a:solidFill>
              </a:rPr>
              <a:t>понад 2000 літрів </a:t>
            </a:r>
            <a:r>
              <a:rPr lang="uk-UA" dirty="0" smtClean="0"/>
              <a:t>на кожному об’єкті</a:t>
            </a:r>
            <a:r>
              <a:rPr lang="uk-UA" u="sng" dirty="0" smtClean="0"/>
              <a:t>, що забезпечений </a:t>
            </a:r>
            <a:r>
              <a:rPr lang="uk-UA" u="sng" dirty="0" err="1" smtClean="0"/>
              <a:t>електрогенераторною</a:t>
            </a:r>
            <a:r>
              <a:rPr lang="uk-UA" u="sng" dirty="0" smtClean="0"/>
              <a:t> установкою</a:t>
            </a:r>
            <a:r>
              <a:rPr lang="uk-UA" dirty="0" smtClean="0"/>
              <a:t>, здійснюється суб’єктом господарювання (у тому числі іноземним суб’єктом господарювання, який діє через своє зареєстроване постійне представництво) на підставі </a:t>
            </a:r>
            <a:r>
              <a:rPr lang="uk-UA" b="1" dirty="0" smtClean="0"/>
              <a:t>безоплатного подання </a:t>
            </a:r>
            <a:r>
              <a:rPr lang="uk-UA" dirty="0" smtClean="0"/>
              <a:t>до територіальних органів центрального органу виконавчої влади, що реалізує </a:t>
            </a:r>
            <a:r>
              <a:rPr lang="uk-UA" u="sng" dirty="0" smtClean="0"/>
              <a:t>державну податкову політику,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декларації про провадження господарської діяльності із зберігання пального </a:t>
            </a:r>
            <a:r>
              <a:rPr lang="uk-UA" dirty="0" smtClean="0"/>
              <a:t>(далі - декларація).</a:t>
            </a:r>
          </a:p>
          <a:p>
            <a:pPr algn="r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Ст. 18 Закону № 481/95-ВР</a:t>
            </a:r>
          </a:p>
          <a:p>
            <a:pPr>
              <a:buNone/>
            </a:pPr>
            <a:endParaRPr lang="ru-RU" u="sng" dirty="0" smtClean="0"/>
          </a:p>
          <a:p>
            <a:pPr>
              <a:buNone/>
            </a:pPr>
            <a:endParaRPr lang="uk-UA" b="1" dirty="0" smtClean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64" y="521208"/>
            <a:ext cx="10539984" cy="410528"/>
          </a:xfrm>
        </p:spPr>
        <p:txBody>
          <a:bodyPr>
            <a:normAutofit fontScale="90000"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4048" y="896112"/>
            <a:ext cx="11676888" cy="5797296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4400" b="1" dirty="0" smtClean="0">
                <a:solidFill>
                  <a:srgbClr val="0070C0"/>
                </a:solidFill>
              </a:rPr>
              <a:t>Декларація про провадження господарської діяльності із зберігання пального</a:t>
            </a:r>
            <a:r>
              <a:rPr lang="ru-RU" sz="4400" b="1" dirty="0" smtClean="0">
                <a:solidFill>
                  <a:srgbClr val="0070C0"/>
                </a:solidFill>
              </a:rPr>
              <a:t> </a:t>
            </a:r>
            <a:endParaRPr lang="ru-RU" sz="44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600" dirty="0" smtClean="0"/>
              <a:t>У декларації зазначаються відомості про: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3600" b="1" dirty="0" smtClean="0"/>
              <a:t>суб’єкта </a:t>
            </a:r>
            <a:r>
              <a:rPr lang="uk-UA" sz="3600" b="1" dirty="0" smtClean="0"/>
              <a:t>господарювання</a:t>
            </a:r>
            <a:r>
              <a:rPr lang="uk-UA" sz="3600" dirty="0" smtClean="0"/>
              <a:t>:</a:t>
            </a:r>
            <a:endParaRPr lang="uk-UA" sz="3600" dirty="0" smtClean="0"/>
          </a:p>
          <a:p>
            <a:pPr marL="36000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600" b="1" dirty="0" smtClean="0">
                <a:solidFill>
                  <a:srgbClr val="C00000"/>
                </a:solidFill>
              </a:rPr>
              <a:t>- для </a:t>
            </a:r>
            <a:r>
              <a:rPr lang="uk-UA" sz="3600" b="1" dirty="0" smtClean="0">
                <a:solidFill>
                  <a:srgbClr val="C00000"/>
                </a:solidFill>
              </a:rPr>
              <a:t>юридичної особи </a:t>
            </a:r>
            <a:r>
              <a:rPr lang="uk-UA" sz="3600" dirty="0" smtClean="0"/>
              <a:t>- організаційно-правова форма, повне і скорочене найменування (за наявності), ідентифікаційний код згідно з ЄДРПОУ, місцезнаходження, контактний номер телефону, адреса електронної пошти, прізвище, власне ім’я, по батькові (за наявності) керівника юридичної особи або його уповноваженого представника;</a:t>
            </a:r>
          </a:p>
          <a:p>
            <a:pPr marL="36000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600" dirty="0" smtClean="0"/>
              <a:t>- </a:t>
            </a:r>
            <a:r>
              <a:rPr lang="uk-UA" sz="3600" b="1" dirty="0" smtClean="0">
                <a:solidFill>
                  <a:srgbClr val="C00000"/>
                </a:solidFill>
              </a:rPr>
              <a:t>для </a:t>
            </a:r>
            <a:r>
              <a:rPr lang="uk-UA" sz="3600" b="1" dirty="0" smtClean="0">
                <a:solidFill>
                  <a:srgbClr val="C00000"/>
                </a:solidFill>
              </a:rPr>
              <a:t>фізичної особи - підприємця </a:t>
            </a:r>
            <a:r>
              <a:rPr lang="uk-UA" sz="3600" dirty="0" smtClean="0"/>
              <a:t>- прізвище, власне ім’я, по батькові (за наявності), реєстраційний номер облікової картки платника податків або серія (за наявності), номер паспорта громадянина України </a:t>
            </a:r>
            <a:r>
              <a:rPr lang="uk-UA" sz="3600" dirty="0" smtClean="0"/>
              <a:t>(за відсутності РНОКПП), </a:t>
            </a:r>
            <a:r>
              <a:rPr lang="uk-UA" sz="3600" dirty="0" smtClean="0"/>
              <a:t>місце проживання, контактний номер телефону, адреса електронної пошти);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3600" b="1" dirty="0" smtClean="0"/>
              <a:t>загальну місткість резервуарів та ємностей</a:t>
            </a:r>
            <a:r>
              <a:rPr lang="uk-UA" sz="3600" dirty="0" smtClean="0"/>
              <a:t>, що використовуються для зберігання пального, та їх фактичне місцезнаходження.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3600" dirty="0" smtClean="0"/>
              <a:t>Декларація </a:t>
            </a:r>
            <a:r>
              <a:rPr lang="uk-UA" sz="3600" dirty="0" smtClean="0"/>
              <a:t>може бути подана </a:t>
            </a:r>
            <a:r>
              <a:rPr lang="uk-UA" sz="3600" b="1" dirty="0" smtClean="0"/>
              <a:t>у довільній формі </a:t>
            </a:r>
            <a:r>
              <a:rPr lang="uk-UA" sz="3600" dirty="0" smtClean="0"/>
              <a:t>за вибором суб’єкта господарювання </a:t>
            </a:r>
            <a:r>
              <a:rPr lang="uk-UA" sz="3600" u="sng" dirty="0" err="1" smtClean="0"/>
              <a:t>нарочно</a:t>
            </a:r>
            <a:r>
              <a:rPr lang="uk-UA" sz="3600" u="sng" dirty="0" smtClean="0"/>
              <a:t>, поштою або в електронному вигляді,</a:t>
            </a:r>
            <a:r>
              <a:rPr lang="uk-UA" sz="3600" dirty="0" smtClean="0"/>
              <a:t> в порядку, встановленому </a:t>
            </a:r>
            <a:r>
              <a:rPr lang="uk-UA" sz="3600" u="sng" dirty="0" smtClean="0">
                <a:hlinkClick r:id="rId2"/>
              </a:rPr>
              <a:t>статтею 42</a:t>
            </a:r>
            <a:r>
              <a:rPr lang="uk-UA" sz="3600" dirty="0" smtClean="0"/>
              <a:t> Податкового кодексу України.</a:t>
            </a:r>
          </a:p>
          <a:p>
            <a:pPr marL="0" indent="0" algn="r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3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Ст. 18 Закону № 481/95-ВР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46920" y="365125"/>
            <a:ext cx="1706880" cy="485267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0624" y="950976"/>
            <a:ext cx="10933176" cy="5225987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</a:rPr>
              <a:t>Позиція ДПСУ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dirty="0" err="1" smtClean="0"/>
              <a:t>“Чи</a:t>
            </a:r>
            <a:r>
              <a:rPr lang="uk-UA" sz="2600" dirty="0" smtClean="0"/>
              <a:t> зобов’язані СГ </a:t>
            </a:r>
            <a:r>
              <a:rPr lang="uk-UA" sz="2600" u="sng" dirty="0" smtClean="0"/>
              <a:t>повідомляти контролюючий орган про зберігання пального</a:t>
            </a:r>
            <a:r>
              <a:rPr lang="uk-UA" sz="2600" dirty="0" smtClean="0"/>
              <a:t>, яке споживається для заправлення </a:t>
            </a:r>
            <a:r>
              <a:rPr lang="uk-UA" sz="2600" dirty="0" err="1" smtClean="0"/>
              <a:t>електрогенераторної</a:t>
            </a:r>
            <a:r>
              <a:rPr lang="uk-UA" sz="2600" dirty="0" smtClean="0"/>
              <a:t> установки в обсязі </a:t>
            </a:r>
            <a:r>
              <a:rPr lang="uk-UA" sz="2600" b="1" dirty="0" smtClean="0"/>
              <a:t>до 2000 літрів</a:t>
            </a:r>
            <a:r>
              <a:rPr lang="uk-UA" sz="2600" dirty="0" smtClean="0"/>
              <a:t>, та яким чином?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b="1" dirty="0" smtClean="0"/>
              <a:t>Відповідь: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dirty="0" smtClean="0"/>
              <a:t>… Суб’єкти господарювання, у яких об’єм складів для зберігання пального </a:t>
            </a:r>
            <a:r>
              <a:rPr lang="uk-UA" sz="2600" b="1" dirty="0" smtClean="0">
                <a:solidFill>
                  <a:srgbClr val="0070C0"/>
                </a:solidFill>
              </a:rPr>
              <a:t>більше 2000 літрів </a:t>
            </a:r>
            <a:r>
              <a:rPr lang="uk-UA" sz="2600" dirty="0" smtClean="0"/>
              <a:t>обліковуються </a:t>
            </a:r>
            <a:r>
              <a:rPr lang="uk-UA" sz="2600" u="sng" dirty="0" smtClean="0"/>
              <a:t>за Деклараціями</a:t>
            </a:r>
            <a:r>
              <a:rPr lang="uk-UA" sz="2600" dirty="0" smtClean="0"/>
              <a:t>, а суб’єктам господарювання, у яких об’єм складів </a:t>
            </a:r>
            <a:r>
              <a:rPr lang="uk-UA" sz="2600" b="1" dirty="0" smtClean="0">
                <a:solidFill>
                  <a:srgbClr val="0070C0"/>
                </a:solidFill>
              </a:rPr>
              <a:t>не перевищує 2000 літрів </a:t>
            </a:r>
            <a:r>
              <a:rPr lang="uk-UA" sz="2600" dirty="0" smtClean="0"/>
              <a:t>необхідно </a:t>
            </a:r>
            <a:r>
              <a:rPr lang="uk-UA" sz="2600" u="sng" dirty="0" smtClean="0"/>
              <a:t>повідомити ДПС про зберігання пального</a:t>
            </a:r>
            <a:r>
              <a:rPr lang="uk-UA" sz="2600" dirty="0" smtClean="0"/>
              <a:t>, яке споживається для заправлення </a:t>
            </a:r>
            <a:r>
              <a:rPr lang="uk-UA" sz="2600" dirty="0" err="1" smtClean="0"/>
              <a:t>електрогенераторної</a:t>
            </a:r>
            <a:r>
              <a:rPr lang="uk-UA" sz="2600" dirty="0" smtClean="0"/>
              <a:t> установки в обсязі до 2000 літрів </a:t>
            </a:r>
            <a:r>
              <a:rPr lang="uk-UA" sz="2600" b="1" dirty="0" smtClean="0">
                <a:solidFill>
                  <a:srgbClr val="0070C0"/>
                </a:solidFill>
              </a:rPr>
              <a:t>будь-яким засобом </a:t>
            </a:r>
            <a:r>
              <a:rPr lang="uk-UA" sz="2600" b="1" dirty="0" err="1" smtClean="0">
                <a:solidFill>
                  <a:srgbClr val="0070C0"/>
                </a:solidFill>
              </a:rPr>
              <a:t>зв’язку”</a:t>
            </a:r>
            <a:endParaRPr lang="uk-UA" sz="2600" b="1" dirty="0" smtClean="0">
              <a:solidFill>
                <a:srgbClr val="0070C0"/>
              </a:solidFill>
            </a:endParaRPr>
          </a:p>
          <a:p>
            <a:pPr algn="r">
              <a:buNone/>
            </a:pP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 (113.04, </a:t>
            </a:r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https://zir.tax.gov.ua/main/bz/view/?</a:t>
            </a:r>
            <a:r>
              <a:rPr lang="en-US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src=ques&amp;id=41903</a:t>
            </a: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 </a:t>
            </a:r>
            <a:endParaRPr lang="uk-UA" sz="2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5040" y="200533"/>
            <a:ext cx="5852160" cy="384683"/>
          </a:xfrm>
        </p:spPr>
        <p:txBody>
          <a:bodyPr>
            <a:no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6616" y="621792"/>
            <a:ext cx="11365992" cy="5568696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  <a:buNone/>
            </a:pPr>
            <a:r>
              <a:rPr lang="uk-UA" sz="3200" b="1" dirty="0" smtClean="0">
                <a:solidFill>
                  <a:srgbClr val="0070C0"/>
                </a:solidFill>
              </a:rPr>
              <a:t>Заправка генератора </a:t>
            </a:r>
            <a:r>
              <a:rPr lang="uk-UA" sz="3200" b="1" dirty="0" smtClean="0">
                <a:solidFill>
                  <a:srgbClr val="C00000"/>
                </a:solidFill>
              </a:rPr>
              <a:t>≠</a:t>
            </a:r>
            <a:r>
              <a:rPr lang="uk-UA" sz="3200" b="1" dirty="0" smtClean="0">
                <a:solidFill>
                  <a:srgbClr val="0070C0"/>
                </a:solidFill>
              </a:rPr>
              <a:t> Реалізація пального</a:t>
            </a:r>
            <a:endParaRPr lang="uk-UA" sz="32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 smtClean="0"/>
              <a:t>Тимчасово, </a:t>
            </a:r>
            <a:r>
              <a:rPr lang="uk-UA" u="sng" dirty="0" smtClean="0"/>
              <a:t>на період дії воєнного стану </a:t>
            </a:r>
            <a:r>
              <a:rPr lang="uk-UA" dirty="0" smtClean="0"/>
              <a:t>на території України та протягом </a:t>
            </a:r>
            <a:r>
              <a:rPr lang="uk-UA" u="sng" dirty="0" smtClean="0"/>
              <a:t>30 днів з дня його припинення </a:t>
            </a:r>
            <a:r>
              <a:rPr lang="uk-UA" dirty="0" smtClean="0"/>
              <a:t>або </a:t>
            </a:r>
            <a:r>
              <a:rPr lang="uk-UA" b="1" dirty="0" smtClean="0">
                <a:solidFill>
                  <a:srgbClr val="0070C0"/>
                </a:solidFill>
              </a:rPr>
              <a:t>не є акцизним складом</a:t>
            </a:r>
            <a:r>
              <a:rPr lang="uk-UA" b="1" dirty="0" smtClean="0">
                <a:solidFill>
                  <a:srgbClr val="0070C0"/>
                </a:solidFill>
              </a:rPr>
              <a:t> </a:t>
            </a:r>
            <a:r>
              <a:rPr lang="uk-UA" dirty="0" smtClean="0"/>
              <a:t>приміщення або територія, у тому числі платника акцизного податку з реалізації пального, </a:t>
            </a:r>
            <a:r>
              <a:rPr lang="uk-UA" u="sng" dirty="0" smtClean="0"/>
              <a:t>у кожному (на кожній) </a:t>
            </a:r>
            <a:r>
              <a:rPr lang="uk-UA" dirty="0" smtClean="0"/>
              <a:t>з яких </a:t>
            </a:r>
            <a:r>
              <a:rPr lang="uk-UA" u="sng" dirty="0" smtClean="0"/>
              <a:t>загальна місткість розташованих ємностей для зберігання пального</a:t>
            </a:r>
            <a:r>
              <a:rPr lang="uk-UA" dirty="0" smtClean="0"/>
              <a:t>, яке використовується </a:t>
            </a:r>
            <a:r>
              <a:rPr lang="uk-UA" b="1" dirty="0" smtClean="0">
                <a:solidFill>
                  <a:srgbClr val="C00000"/>
                </a:solidFill>
              </a:rPr>
              <a:t>виключно</a:t>
            </a:r>
            <a:r>
              <a:rPr lang="uk-UA" b="1" dirty="0" smtClean="0"/>
              <a:t> для заправлення </a:t>
            </a:r>
            <a:r>
              <a:rPr lang="uk-UA" b="1" dirty="0" err="1" smtClean="0"/>
              <a:t>електрогенераторних</a:t>
            </a:r>
            <a:r>
              <a:rPr lang="uk-UA" b="1" dirty="0" smtClean="0"/>
              <a:t> установок:</a:t>
            </a:r>
          </a:p>
          <a:p>
            <a:pPr marL="18000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 smtClean="0"/>
              <a:t>- </a:t>
            </a:r>
            <a:r>
              <a:rPr lang="uk-UA" b="1" dirty="0" smtClean="0">
                <a:solidFill>
                  <a:srgbClr val="0070C0"/>
                </a:solidFill>
              </a:rPr>
              <a:t>не перевищує 2000 літрів</a:t>
            </a:r>
            <a:endParaRPr lang="uk-UA" dirty="0" smtClean="0"/>
          </a:p>
          <a:p>
            <a:pPr marL="18000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dirty="0" smtClean="0"/>
              <a:t>- </a:t>
            </a:r>
            <a:r>
              <a:rPr lang="uk-UA" dirty="0" smtClean="0"/>
              <a:t>в</a:t>
            </a:r>
            <a:r>
              <a:rPr lang="uk-UA" dirty="0" smtClean="0"/>
              <a:t> зоні можливих бойових дій (для яких не визначена дата припинення можливості бойових дій), територіях активних бойових дій – </a:t>
            </a:r>
            <a:r>
              <a:rPr lang="uk-UA" b="1" dirty="0" smtClean="0">
                <a:solidFill>
                  <a:srgbClr val="0070C0"/>
                </a:solidFill>
              </a:rPr>
              <a:t>не перевищує 5000 літрів </a:t>
            </a: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п. 47 пр. 5 р. ХХ ПКУ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dirty="0" smtClean="0"/>
              <a:t>Тобто, </a:t>
            </a:r>
            <a:r>
              <a:rPr lang="uk-UA" u="sng" dirty="0" smtClean="0"/>
              <a:t>такі ємності </a:t>
            </a:r>
            <a:r>
              <a:rPr lang="uk-UA" dirty="0" smtClean="0"/>
              <a:t>мають перебувати і обліковуватись </a:t>
            </a:r>
            <a:r>
              <a:rPr lang="uk-UA" b="1" dirty="0" smtClean="0">
                <a:solidFill>
                  <a:srgbClr val="C00000"/>
                </a:solidFill>
              </a:rPr>
              <a:t>окремо</a:t>
            </a:r>
            <a:r>
              <a:rPr lang="uk-UA" dirty="0" smtClean="0"/>
              <a:t> від тих ємностей, в яких зберігається пальне </a:t>
            </a:r>
            <a:r>
              <a:rPr lang="uk-UA" u="sng" dirty="0" smtClean="0"/>
              <a:t>для інших цілей</a:t>
            </a:r>
            <a:endParaRPr lang="uk-UA" u="sng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125"/>
            <a:ext cx="10530840" cy="402971"/>
          </a:xfrm>
        </p:spPr>
        <p:txBody>
          <a:bodyPr>
            <a:no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904" y="865504"/>
            <a:ext cx="11103864" cy="5681600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sz="4000" b="1" dirty="0" smtClean="0">
                <a:solidFill>
                  <a:srgbClr val="0070C0"/>
                </a:solidFill>
              </a:rPr>
              <a:t>Екологічний податок і генератори</a:t>
            </a:r>
            <a:endParaRPr lang="uk-UA" sz="40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dirty="0" smtClean="0"/>
              <a:t>"46. Тимчасово, на період дії </a:t>
            </a:r>
            <a:r>
              <a:rPr lang="uk-UA" u="sng" dirty="0" smtClean="0"/>
              <a:t>воєнного стану </a:t>
            </a:r>
            <a:r>
              <a:rPr lang="uk-UA" dirty="0" smtClean="0"/>
              <a:t>на території України та протягом </a:t>
            </a:r>
            <a:r>
              <a:rPr lang="uk-UA" u="sng" dirty="0" smtClean="0"/>
              <a:t>30 днів з дня його припинення </a:t>
            </a:r>
            <a:r>
              <a:rPr lang="uk-UA" dirty="0" smtClean="0"/>
              <a:t>або скасування, для цілей застосування розділу </a:t>
            </a:r>
            <a:r>
              <a:rPr lang="en-US" dirty="0" smtClean="0"/>
              <a:t>VIII </a:t>
            </a:r>
            <a:r>
              <a:rPr lang="uk-UA" dirty="0" smtClean="0"/>
              <a:t>цього Кодексу </a:t>
            </a:r>
            <a:r>
              <a:rPr lang="uk-UA" b="1" dirty="0" smtClean="0"/>
              <a:t>не вважаються стаціонарними джерелами забруднення </a:t>
            </a:r>
            <a:r>
              <a:rPr lang="uk-UA" dirty="0" smtClean="0"/>
              <a:t>у значенні, наведеному у підпункті 14.1.230 пункту 14.1 статті 14 цього Кодексу, </a:t>
            </a:r>
            <a:r>
              <a:rPr lang="uk-UA" b="1" dirty="0" err="1" smtClean="0">
                <a:solidFill>
                  <a:srgbClr val="0070C0"/>
                </a:solidFill>
              </a:rPr>
              <a:t>електрогенераторні</a:t>
            </a:r>
            <a:r>
              <a:rPr lang="uk-UA" b="1" dirty="0" smtClean="0">
                <a:solidFill>
                  <a:srgbClr val="0070C0"/>
                </a:solidFill>
              </a:rPr>
              <a:t> установки, що класифікуються за кодом </a:t>
            </a:r>
            <a:r>
              <a:rPr lang="uk-UA" b="1" u="sng" dirty="0" smtClean="0">
                <a:solidFill>
                  <a:srgbClr val="0070C0"/>
                </a:solidFill>
                <a:hlinkClick r:id="rId2"/>
              </a:rPr>
              <a:t>8502</a:t>
            </a:r>
            <a:r>
              <a:rPr lang="uk-UA" dirty="0" smtClean="0"/>
              <a:t> згідно з УКТ </a:t>
            </a:r>
            <a:r>
              <a:rPr lang="uk-UA" dirty="0" smtClean="0"/>
              <a:t>ЗЕД”</a:t>
            </a:r>
          </a:p>
          <a:p>
            <a:pPr marL="0" indent="0" algn="r">
              <a:lnSpc>
                <a:spcPct val="12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Пр. 5 р. ХХ ПКУ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dirty="0" smtClean="0"/>
              <a:t>Тобто, </a:t>
            </a:r>
            <a:r>
              <a:rPr lang="uk-UA" dirty="0" smtClean="0"/>
              <a:t> </a:t>
            </a:r>
            <a:r>
              <a:rPr lang="uk-UA" b="1" dirty="0" smtClean="0">
                <a:solidFill>
                  <a:srgbClr val="C00000"/>
                </a:solidFill>
              </a:rPr>
              <a:t>екологічний податок не сплачується </a:t>
            </a:r>
            <a:r>
              <a:rPr lang="uk-UA" dirty="0" smtClean="0"/>
              <a:t>за викиди забруднюючих речовин </a:t>
            </a:r>
            <a:r>
              <a:rPr lang="uk-UA" dirty="0" err="1" smtClean="0"/>
              <a:t>електрогенераторними</a:t>
            </a:r>
            <a:r>
              <a:rPr lang="uk-UA" dirty="0" smtClean="0"/>
              <a:t> установками</a:t>
            </a:r>
            <a:endParaRPr lang="uk-UA" dirty="0" smtClean="0"/>
          </a:p>
          <a:p>
            <a:pPr marL="0">
              <a:lnSpc>
                <a:spcPct val="110000"/>
              </a:lnSpc>
              <a:spcBef>
                <a:spcPts val="600"/>
              </a:spcBef>
              <a:buNone/>
            </a:pPr>
            <a:endParaRPr lang="uk-UA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67928" y="365125"/>
            <a:ext cx="3483864" cy="329819"/>
          </a:xfrm>
        </p:spPr>
        <p:txBody>
          <a:bodyPr>
            <a:no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3192" y="740664"/>
            <a:ext cx="11411712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buClr>
                <a:srgbClr val="0AAFFF"/>
              </a:buClr>
            </a:pPr>
            <a:r>
              <a:rPr lang="uk-UA" sz="3200" b="1" dirty="0" smtClean="0">
                <a:solidFill>
                  <a:srgbClr val="0070C0"/>
                </a:solidFill>
              </a:rPr>
              <a:t>Позиція </a:t>
            </a:r>
            <a:r>
              <a:rPr lang="uk-UA" sz="3200" b="1" dirty="0" smtClean="0">
                <a:solidFill>
                  <a:srgbClr val="0070C0"/>
                </a:solidFill>
              </a:rPr>
              <a:t>ДПСУ</a:t>
            </a:r>
            <a:endParaRPr lang="uk-UA" sz="3200" b="1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>
                <a:srgbClr val="0AAFFF"/>
              </a:buClr>
            </a:pPr>
            <a:r>
              <a:rPr lang="uk-UA" sz="2600" dirty="0" smtClean="0"/>
              <a:t>“…</a:t>
            </a:r>
            <a:r>
              <a:rPr lang="uk-UA" sz="2600" dirty="0" smtClean="0"/>
              <a:t>В </a:t>
            </a:r>
            <a:r>
              <a:rPr lang="uk-UA" sz="2600" dirty="0" smtClean="0"/>
              <a:t>період дії воєнного стану на території України та протягом 30 днів з дня його припинення або скасування суб’єкт господарювання, який використовує </a:t>
            </a:r>
            <a:r>
              <a:rPr lang="uk-UA" sz="2600" b="1" dirty="0" err="1" smtClean="0"/>
              <a:t>електрогенераторну</a:t>
            </a:r>
            <a:r>
              <a:rPr lang="uk-UA" sz="2600" b="1" dirty="0" smtClean="0"/>
              <a:t> установку</a:t>
            </a:r>
            <a:r>
              <a:rPr lang="uk-UA" sz="2600" dirty="0" smtClean="0"/>
              <a:t>, що класифікується </a:t>
            </a:r>
            <a:r>
              <a:rPr lang="uk-UA" sz="2600" u="sng" dirty="0" smtClean="0"/>
              <a:t>за кодом 8502 </a:t>
            </a:r>
            <a:r>
              <a:rPr lang="uk-UA" sz="2600" dirty="0" smtClean="0"/>
              <a:t>згідно з УКТ </a:t>
            </a:r>
            <a:r>
              <a:rPr lang="uk-UA" sz="2600" dirty="0" err="1" smtClean="0"/>
              <a:t>ЗЕД</a:t>
            </a:r>
            <a:r>
              <a:rPr lang="uk-UA" sz="2600" dirty="0" smtClean="0"/>
              <a:t> (інших об’єктів оподаткування екологічним податком не має), </a:t>
            </a:r>
            <a:r>
              <a:rPr lang="uk-UA" sz="2600" b="1" dirty="0" smtClean="0">
                <a:solidFill>
                  <a:srgbClr val="C00000"/>
                </a:solidFill>
              </a:rPr>
              <a:t>не подає </a:t>
            </a:r>
            <a:r>
              <a:rPr lang="uk-UA" sz="2600" dirty="0" smtClean="0"/>
              <a:t>до контролюючого органу </a:t>
            </a:r>
            <a:r>
              <a:rPr lang="uk-UA" sz="2600" b="1" dirty="0" smtClean="0">
                <a:solidFill>
                  <a:srgbClr val="0070C0"/>
                </a:solidFill>
              </a:rPr>
              <a:t>податкову декларацію з екологічного податку</a:t>
            </a:r>
            <a:r>
              <a:rPr lang="uk-UA" sz="2600" b="1" dirty="0" smtClean="0"/>
              <a:t> </a:t>
            </a:r>
            <a:r>
              <a:rPr lang="uk-UA" sz="2600" dirty="0" smtClean="0"/>
              <a:t>та заяву про відсутність у звітному році об’єктів обчислення екологічного податку</a:t>
            </a:r>
            <a:r>
              <a:rPr lang="uk-UA" sz="2600" dirty="0" smtClean="0"/>
              <a:t>.</a:t>
            </a:r>
            <a:r>
              <a:rPr lang="uk-UA" sz="2600" dirty="0" smtClean="0"/>
              <a:t>» </a:t>
            </a:r>
            <a:endParaRPr lang="uk-UA" sz="2600" dirty="0" smtClean="0"/>
          </a:p>
          <a:p>
            <a:pPr algn="r">
              <a:spcBef>
                <a:spcPts val="600"/>
              </a:spcBef>
              <a:spcAft>
                <a:spcPts val="600"/>
              </a:spcAft>
              <a:buClr>
                <a:srgbClr val="0AAFFF"/>
              </a:buClr>
            </a:pP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ЗІР, 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117.05, </a:t>
            </a:r>
            <a:r>
              <a:rPr lang="en-US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https://zir.tax.gov.ua/main/bz/view/?</a:t>
            </a:r>
            <a:r>
              <a:rPr lang="en-US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src=ques&amp;id=40024</a:t>
            </a: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uk-UA" sz="22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>
              <a:spcBef>
                <a:spcPts val="600"/>
              </a:spcBef>
              <a:spcAft>
                <a:spcPts val="600"/>
              </a:spcAft>
              <a:buClr>
                <a:srgbClr val="0AAFFF"/>
              </a:buClr>
            </a:pP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uk-UA" sz="2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65392" y="365125"/>
            <a:ext cx="4788408" cy="421259"/>
          </a:xfrm>
        </p:spPr>
        <p:txBody>
          <a:bodyPr>
            <a:normAutofit/>
          </a:bodyPr>
          <a:lstStyle/>
          <a:p>
            <a:pPr algn="r"/>
            <a:r>
              <a:rPr lang="uk-U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859536"/>
            <a:ext cx="11192256" cy="5317427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uk-UA" sz="3200" b="1" dirty="0" smtClean="0">
                <a:solidFill>
                  <a:srgbClr val="0070C0"/>
                </a:solidFill>
              </a:rPr>
              <a:t>Придбання</a:t>
            </a:r>
            <a:endParaRPr lang="uk-UA" sz="32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dirty="0" smtClean="0"/>
              <a:t>При придбанні генератора його </a:t>
            </a:r>
            <a:r>
              <a:rPr lang="uk-UA" sz="2600" b="1" dirty="0" smtClean="0">
                <a:solidFill>
                  <a:srgbClr val="C00000"/>
                </a:solidFill>
              </a:rPr>
              <a:t>первісна вартість </a:t>
            </a:r>
            <a:r>
              <a:rPr lang="uk-UA" sz="2600" dirty="0" smtClean="0"/>
              <a:t>формується з урахуванням таких витрат  </a:t>
            </a:r>
            <a:r>
              <a:rPr lang="uk-UA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(п.8 НПСБО 7):</a:t>
            </a:r>
          </a:p>
          <a:p>
            <a:pPr marL="360000" indent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600" dirty="0" smtClean="0"/>
              <a:t>Ціна постачальника (видаткова накладна)</a:t>
            </a:r>
          </a:p>
          <a:p>
            <a:pPr marL="360000" indent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600" dirty="0" smtClean="0"/>
              <a:t>Витрати на доставку (акт перевізника, ТТН/</a:t>
            </a:r>
            <a:r>
              <a:rPr lang="en-US" sz="2600" dirty="0" smtClean="0"/>
              <a:t>CMR</a:t>
            </a:r>
            <a:r>
              <a:rPr lang="uk-UA" sz="2600" dirty="0" smtClean="0"/>
              <a:t>)</a:t>
            </a:r>
          </a:p>
          <a:p>
            <a:pPr marL="360000" indent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600" dirty="0" smtClean="0"/>
              <a:t>Витрати на страхування під час доставки (договір страхування)</a:t>
            </a:r>
          </a:p>
          <a:p>
            <a:pPr marL="360000" indent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600" dirty="0" smtClean="0"/>
              <a:t>Витрати на встановлення і монтаж (акт підрядника, інші)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600" b="1" dirty="0" smtClean="0">
                <a:solidFill>
                  <a:srgbClr val="C00000"/>
                </a:solidFill>
              </a:rPr>
              <a:t>Увага! </a:t>
            </a:r>
            <a:r>
              <a:rPr lang="uk-UA" sz="2600" dirty="0" smtClean="0"/>
              <a:t>Мита та ПДВ немає – пільга </a:t>
            </a:r>
            <a:r>
              <a:rPr lang="uk-UA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(п. 9-36 </a:t>
            </a:r>
            <a:r>
              <a:rPr lang="uk-UA" sz="26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МКУ</a:t>
            </a:r>
            <a:r>
              <a:rPr lang="uk-UA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п. 87-1 пр. 2 р. ХХ ПКУ)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b="1" dirty="0" smtClean="0"/>
              <a:t>Генератори можуть обліковуватись</a:t>
            </a:r>
            <a:r>
              <a:rPr lang="uk-UA" sz="2600" dirty="0" smtClean="0"/>
              <a:t>: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</a:pPr>
            <a:r>
              <a:rPr lang="uk-UA" sz="2600" dirty="0" smtClean="0"/>
              <a:t>на рахунку </a:t>
            </a:r>
            <a:r>
              <a:rPr lang="uk-UA" sz="2600" b="1" dirty="0" smtClean="0">
                <a:solidFill>
                  <a:srgbClr val="0070C0"/>
                </a:solidFill>
              </a:rPr>
              <a:t>112 “МНМА” </a:t>
            </a:r>
            <a:r>
              <a:rPr lang="uk-UA" sz="2600" dirty="0" smtClean="0"/>
              <a:t>(якщо первісна вартість не більше 20000 грн.)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</a:pPr>
            <a:r>
              <a:rPr lang="uk-UA" sz="2600" dirty="0" smtClean="0"/>
              <a:t>н</a:t>
            </a:r>
            <a:r>
              <a:rPr lang="uk-UA" sz="2600" dirty="0" smtClean="0"/>
              <a:t>а рахунку </a:t>
            </a:r>
            <a:r>
              <a:rPr lang="uk-UA" sz="2600" b="1" dirty="0" smtClean="0">
                <a:solidFill>
                  <a:srgbClr val="0070C0"/>
                </a:solidFill>
              </a:rPr>
              <a:t>104 </a:t>
            </a:r>
            <a:r>
              <a:rPr lang="uk-UA" sz="2600" b="1" dirty="0" err="1" smtClean="0">
                <a:solidFill>
                  <a:srgbClr val="0070C0"/>
                </a:solidFill>
              </a:rPr>
              <a:t>“Обладнання”</a:t>
            </a:r>
            <a:r>
              <a:rPr lang="uk-UA" sz="2600" b="1" dirty="0" smtClean="0">
                <a:solidFill>
                  <a:srgbClr val="0070C0"/>
                </a:solidFill>
              </a:rPr>
              <a:t> </a:t>
            </a:r>
            <a:r>
              <a:rPr lang="uk-UA" sz="2600" dirty="0" smtClean="0"/>
              <a:t>(вартість вище 20000 грн.)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600" b="1" dirty="0" smtClean="0">
                <a:solidFill>
                  <a:srgbClr val="C00000"/>
                </a:solidFill>
              </a:rPr>
              <a:t>Увага! </a:t>
            </a:r>
            <a:r>
              <a:rPr lang="uk-UA" sz="2600" dirty="0" smtClean="0"/>
              <a:t>У Вашій обліковій політиці може бути </a:t>
            </a:r>
            <a:r>
              <a:rPr lang="uk-UA" sz="2600" u="sng" dirty="0" smtClean="0"/>
              <a:t>інша межа </a:t>
            </a:r>
            <a:r>
              <a:rPr lang="uk-UA" sz="2600" dirty="0" smtClean="0"/>
              <a:t>між МНМА та ОЗ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sz="2600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9984" y="365125"/>
            <a:ext cx="4623816" cy="430403"/>
          </a:xfrm>
        </p:spPr>
        <p:txBody>
          <a:bodyPr>
            <a:no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784" y="621792"/>
            <a:ext cx="11073384" cy="220370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sz="3100" b="1" dirty="0" smtClean="0">
                <a:solidFill>
                  <a:srgbClr val="0070C0"/>
                </a:solidFill>
              </a:rPr>
              <a:t>Введення в експлуатаці</a:t>
            </a:r>
            <a:r>
              <a:rPr lang="uk-UA" sz="3100" b="1" dirty="0" smtClean="0">
                <a:solidFill>
                  <a:srgbClr val="0070C0"/>
                </a:solidFill>
              </a:rPr>
              <a:t>ю генератора</a:t>
            </a:r>
            <a:endParaRPr lang="uk-UA" sz="3100" b="1" dirty="0" smtClean="0">
              <a:solidFill>
                <a:srgbClr val="0070C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2600" b="1" dirty="0" smtClean="0">
                <a:solidFill>
                  <a:srgbClr val="0070C0"/>
                </a:solidFill>
              </a:rPr>
              <a:t>Приклад  </a:t>
            </a:r>
            <a:r>
              <a:rPr lang="uk-UA" sz="2600" dirty="0" smtClean="0"/>
              <a:t>ТОВ </a:t>
            </a:r>
            <a:r>
              <a:rPr lang="uk-UA" sz="2600" dirty="0" err="1" smtClean="0"/>
              <a:t>“Альфа”</a:t>
            </a:r>
            <a:r>
              <a:rPr lang="uk-UA" sz="2600" dirty="0" smtClean="0"/>
              <a:t> придбало генератор вартістю </a:t>
            </a:r>
            <a:r>
              <a:rPr lang="uk-UA" sz="2600" b="1" dirty="0" smtClean="0"/>
              <a:t>200 000 грн</a:t>
            </a:r>
            <a:r>
              <a:rPr lang="uk-UA" sz="2600" dirty="0" smtClean="0"/>
              <a:t>., </a:t>
            </a:r>
            <a:r>
              <a:rPr lang="uk-UA" sz="2600" u="sng" dirty="0" smtClean="0"/>
              <a:t>без ПДВ</a:t>
            </a:r>
            <a:r>
              <a:rPr lang="uk-UA" sz="2600" dirty="0" smtClean="0"/>
              <a:t>, вартість монтажу та підключення – </a:t>
            </a:r>
            <a:r>
              <a:rPr lang="uk-UA" sz="2600" b="1" dirty="0" smtClean="0"/>
              <a:t>80 000 грн. </a:t>
            </a:r>
            <a:r>
              <a:rPr lang="uk-UA" sz="2600" dirty="0" smtClean="0"/>
              <a:t>Складений </a:t>
            </a:r>
            <a:r>
              <a:rPr lang="uk-UA" sz="2600" b="1" dirty="0" smtClean="0"/>
              <a:t>Акт введення в експлуатацію</a:t>
            </a:r>
            <a:r>
              <a:rPr lang="uk-UA" sz="2600" dirty="0" smtClean="0"/>
              <a:t> (форма довільна, можна використати затверджену наказом МФУ № 818 від 13.09.2016)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uk-UA" sz="2600" b="1" dirty="0" smtClean="0">
                <a:solidFill>
                  <a:srgbClr val="C00000"/>
                </a:solidFill>
              </a:rPr>
              <a:t>Увага. </a:t>
            </a:r>
            <a:r>
              <a:rPr lang="uk-UA" sz="2600" dirty="0" smtClean="0"/>
              <a:t>Амортизація генератора проводиться незалежно від того – використовується він фактично чи ні. Метод амортизації – прямолінійний, виробничий</a:t>
            </a:r>
            <a:endParaRPr lang="uk-UA" sz="2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28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30936" y="2950802"/>
          <a:ext cx="10991089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87368"/>
                <a:gridCol w="3689265"/>
                <a:gridCol w="942001"/>
                <a:gridCol w="932290"/>
                <a:gridCol w="1340165"/>
              </a:tblGrid>
              <a:tr h="405607">
                <a:tc rowSpan="2"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Операція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Документ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2200" b="1" dirty="0" err="1" smtClean="0"/>
                        <a:t>Бухоблік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405607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err="1" smtClean="0"/>
                        <a:t>Дт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err="1" smtClean="0"/>
                        <a:t>Кт</a:t>
                      </a:r>
                      <a:r>
                        <a:rPr lang="uk-UA" sz="2200" b="1" dirty="0" smtClean="0"/>
                        <a:t> 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Сума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24298"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Оприбуткували генератор від постачальника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Видаткова</a:t>
                      </a:r>
                      <a:r>
                        <a:rPr lang="uk-UA" sz="2200" baseline="0" dirty="0" smtClean="0"/>
                        <a:t> накладна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152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631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200 000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05607"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Витрати на монтаж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Акт виконаних робіт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152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631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80</a:t>
                      </a:r>
                      <a:r>
                        <a:rPr lang="uk-UA" sz="2200" b="1" i="1" baseline="0" dirty="0" smtClean="0">
                          <a:solidFill>
                            <a:srgbClr val="0070C0"/>
                          </a:solidFill>
                        </a:rPr>
                        <a:t> 000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05607"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Ввели в експлуатацію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Акт введення в експлуатацію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104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152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280 000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1042989"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Нарахували амортизацію (строк визначений 5 років або </a:t>
                      </a:r>
                      <a:r>
                        <a:rPr lang="uk-UA" sz="2200" b="1" dirty="0" smtClean="0"/>
                        <a:t>60 місяців</a:t>
                      </a:r>
                      <a:r>
                        <a:rPr lang="uk-UA" sz="2200" dirty="0" smtClean="0"/>
                        <a:t>)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Відомість нарахування амортизації ОЗ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91 </a:t>
                      </a:r>
                    </a:p>
                    <a:p>
                      <a:pPr algn="ctr"/>
                      <a:r>
                        <a:rPr lang="uk-UA" sz="2200" b="1" dirty="0" smtClean="0"/>
                        <a:t>92 </a:t>
                      </a:r>
                    </a:p>
                    <a:p>
                      <a:pPr algn="ctr"/>
                      <a:r>
                        <a:rPr lang="uk-UA" sz="2200" b="1" dirty="0" smtClean="0"/>
                        <a:t>93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131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4667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19288" y="365125"/>
            <a:ext cx="3334512" cy="521843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29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3192" y="923544"/>
            <a:ext cx="11402568" cy="479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uk-UA" sz="2800" b="1" dirty="0" smtClean="0">
                <a:solidFill>
                  <a:srgbClr val="0070C0"/>
                </a:solidFill>
              </a:rPr>
              <a:t>Заправка пальним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uk-UA" sz="2600" dirty="0" smtClean="0"/>
              <a:t>Заправка пальним </a:t>
            </a:r>
            <a:r>
              <a:rPr lang="uk-UA" sz="2600" b="1" dirty="0" smtClean="0"/>
              <a:t>може відбуватися</a:t>
            </a:r>
            <a:r>
              <a:rPr lang="uk-UA" sz="2600" dirty="0" smtClean="0"/>
              <a:t>: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AutoNum type="arabicParenR"/>
            </a:pPr>
            <a:r>
              <a:rPr lang="uk-UA" sz="2600" dirty="0" smtClean="0"/>
              <a:t>безпосередньо в </a:t>
            </a:r>
            <a:r>
              <a:rPr lang="uk-UA" sz="2600" b="1" dirty="0" smtClean="0"/>
              <a:t>бак генератора </a:t>
            </a:r>
            <a:r>
              <a:rPr lang="uk-UA" sz="2600" dirty="0" smtClean="0"/>
              <a:t>(</a:t>
            </a:r>
            <a:r>
              <a:rPr lang="uk-UA" sz="2600" b="1" dirty="0" err="1" smtClean="0">
                <a:solidFill>
                  <a:srgbClr val="0070C0"/>
                </a:solidFill>
              </a:rPr>
              <a:t>Дт</a:t>
            </a:r>
            <a:r>
              <a:rPr lang="uk-UA" sz="2600" b="1" dirty="0" smtClean="0">
                <a:solidFill>
                  <a:srgbClr val="0070C0"/>
                </a:solidFill>
              </a:rPr>
              <a:t> 203/бак </a:t>
            </a:r>
            <a:r>
              <a:rPr lang="uk-UA" sz="2600" b="1" dirty="0" err="1" smtClean="0">
                <a:solidFill>
                  <a:srgbClr val="0070C0"/>
                </a:solidFill>
              </a:rPr>
              <a:t>Кт</a:t>
            </a:r>
            <a:r>
              <a:rPr lang="uk-UA" sz="2600" b="1" dirty="0" smtClean="0">
                <a:solidFill>
                  <a:srgbClr val="0070C0"/>
                </a:solidFill>
              </a:rPr>
              <a:t> 631</a:t>
            </a:r>
            <a:r>
              <a:rPr lang="uk-UA" sz="2600" dirty="0" smtClean="0"/>
              <a:t>). Оприбуткування пального відбувається на підставі </a:t>
            </a:r>
            <a:r>
              <a:rPr lang="uk-UA" sz="2600" u="sng" dirty="0" smtClean="0"/>
              <a:t>видаткової накладної постачальника 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  <a:buAutoNum type="arabicParenR"/>
            </a:pPr>
            <a:r>
              <a:rPr lang="uk-UA" sz="2600" dirty="0" smtClean="0"/>
              <a:t>пальне придбавається окремо, оприбутковується на складі (</a:t>
            </a:r>
            <a:r>
              <a:rPr lang="uk-UA" sz="2600" b="1" dirty="0" err="1" smtClean="0">
                <a:solidFill>
                  <a:srgbClr val="0070C0"/>
                </a:solidFill>
              </a:rPr>
              <a:t>Дт</a:t>
            </a:r>
            <a:r>
              <a:rPr lang="uk-UA" sz="2600" b="1" dirty="0" smtClean="0">
                <a:solidFill>
                  <a:srgbClr val="0070C0"/>
                </a:solidFill>
              </a:rPr>
              <a:t>  203/склад </a:t>
            </a:r>
            <a:r>
              <a:rPr lang="uk-UA" sz="2600" b="1" dirty="0" err="1" smtClean="0">
                <a:solidFill>
                  <a:srgbClr val="0070C0"/>
                </a:solidFill>
              </a:rPr>
              <a:t>Кт</a:t>
            </a:r>
            <a:r>
              <a:rPr lang="uk-UA" sz="2600" b="1" dirty="0" smtClean="0">
                <a:solidFill>
                  <a:srgbClr val="0070C0"/>
                </a:solidFill>
              </a:rPr>
              <a:t> 63</a:t>
            </a:r>
            <a:r>
              <a:rPr lang="uk-UA" sz="2600" dirty="0" smtClean="0"/>
              <a:t>). Потім </a:t>
            </a:r>
            <a:r>
              <a:rPr lang="uk-UA" sz="2600" b="1" dirty="0" smtClean="0"/>
              <a:t>по мірі потреби </a:t>
            </a:r>
            <a:r>
              <a:rPr lang="uk-UA" sz="2600" dirty="0" smtClean="0"/>
              <a:t>відпускається на заправку генератора (</a:t>
            </a:r>
            <a:r>
              <a:rPr lang="uk-UA" sz="2600" b="1" dirty="0" err="1" smtClean="0">
                <a:solidFill>
                  <a:srgbClr val="0070C0"/>
                </a:solidFill>
              </a:rPr>
              <a:t>Дт</a:t>
            </a:r>
            <a:r>
              <a:rPr lang="uk-UA" sz="2600" b="1" dirty="0" smtClean="0">
                <a:solidFill>
                  <a:srgbClr val="0070C0"/>
                </a:solidFill>
              </a:rPr>
              <a:t> 203/бак</a:t>
            </a:r>
            <a:r>
              <a:rPr lang="uk-UA" sz="2600" dirty="0" smtClean="0"/>
              <a:t>) </a:t>
            </a:r>
            <a:r>
              <a:rPr lang="uk-UA" sz="2600" dirty="0" err="1" smtClean="0"/>
              <a:t>Кт</a:t>
            </a:r>
            <a:r>
              <a:rPr lang="uk-UA" sz="2600" dirty="0" smtClean="0"/>
              <a:t> 203/склад на підставі </a:t>
            </a:r>
            <a:r>
              <a:rPr lang="uk-UA" sz="2600" u="sng" dirty="0" smtClean="0"/>
              <a:t>вимоги на внутрішнє переміщення </a:t>
            </a:r>
            <a:r>
              <a:rPr lang="uk-UA" sz="2600" dirty="0" smtClean="0"/>
              <a:t>(видаткової накладної на внутрішнє переміщення)</a:t>
            </a:r>
          </a:p>
          <a:p>
            <a:pPr marL="514350" indent="-514350">
              <a:lnSpc>
                <a:spcPct val="120000"/>
              </a:lnSpc>
              <a:spcBef>
                <a:spcPts val="600"/>
              </a:spcBef>
            </a:pPr>
            <a:endParaRPr lang="uk-UA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475931" y="363974"/>
            <a:ext cx="27029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0" indent="-914400" algn="ctr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Блокування ПН/РК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77240" y="832104"/>
            <a:ext cx="108813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Порядок зупинення реєстрації ПН/РК в ЄРПН </a:t>
            </a:r>
            <a:endParaRPr lang="uk-UA" sz="2800" b="1" dirty="0" smtClean="0">
              <a:solidFill>
                <a:srgbClr val="0070C0"/>
              </a:solidFill>
            </a:endParaRPr>
          </a:p>
          <a:p>
            <a:r>
              <a:rPr lang="uk-UA" sz="2800" dirty="0" smtClean="0"/>
              <a:t>затверджений </a:t>
            </a:r>
            <a:r>
              <a:rPr lang="uk-UA" sz="2800" dirty="0" smtClean="0"/>
              <a:t>постановою КМУ від 11.12.2019 р. </a:t>
            </a:r>
            <a:r>
              <a:rPr lang="uk-UA" sz="2800" b="1" dirty="0" smtClean="0"/>
              <a:t>№ </a:t>
            </a:r>
            <a:r>
              <a:rPr lang="uk-UA" sz="2800" b="1" dirty="0" smtClean="0"/>
              <a:t>1165</a:t>
            </a:r>
          </a:p>
          <a:p>
            <a:endParaRPr lang="uk-UA" sz="2800" b="1" dirty="0" smtClean="0">
              <a:solidFill>
                <a:srgbClr val="0070C0"/>
              </a:solidFill>
            </a:endParaRPr>
          </a:p>
          <a:p>
            <a:r>
              <a:rPr lang="uk-UA" sz="2800" b="1" dirty="0" smtClean="0">
                <a:solidFill>
                  <a:srgbClr val="0070C0"/>
                </a:solidFill>
              </a:rPr>
              <a:t>Порядок прийняття рішень про реєстрацію/ відмову в реєстрації податкових накладних/ розрахунків коригування в Єдиному реєстрі податкових накладних</a:t>
            </a:r>
          </a:p>
          <a:p>
            <a:r>
              <a:rPr lang="uk-UA" sz="2800" dirty="0" smtClean="0"/>
              <a:t>затверджений наказом МФУ від 12.132.2019 </a:t>
            </a:r>
            <a:r>
              <a:rPr lang="uk-UA" sz="2800" b="1" dirty="0" smtClean="0"/>
              <a:t>№ 520</a:t>
            </a:r>
            <a:endParaRPr lang="uk-UA" sz="2800" b="1" dirty="0" smtClean="0"/>
          </a:p>
          <a:p>
            <a:pPr algn="r"/>
            <a:endParaRPr lang="uk-UA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r"/>
            <a:endParaRPr lang="uk-UA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4152" y="365125"/>
            <a:ext cx="3279648" cy="485267"/>
          </a:xfrm>
        </p:spPr>
        <p:txBody>
          <a:bodyPr>
            <a:normAutofit/>
          </a:bodyPr>
          <a:lstStyle/>
          <a:p>
            <a:pPr algn="r"/>
            <a:r>
              <a:rPr lang="uk-U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30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2648" y="841248"/>
            <a:ext cx="1117396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Норми використаного пального</a:t>
            </a:r>
          </a:p>
          <a:p>
            <a:r>
              <a:rPr lang="uk-UA" sz="2400" dirty="0" smtClean="0"/>
              <a:t>Перш за все рекомендуємо розробити та затвердити </a:t>
            </a:r>
            <a:r>
              <a:rPr lang="uk-UA" sz="2400" b="1" dirty="0" smtClean="0">
                <a:solidFill>
                  <a:srgbClr val="C00000"/>
                </a:solidFill>
              </a:rPr>
              <a:t>базові </a:t>
            </a:r>
            <a:r>
              <a:rPr lang="uk-UA" sz="2400" b="1" dirty="0" smtClean="0">
                <a:solidFill>
                  <a:srgbClr val="C00000"/>
                </a:solidFill>
              </a:rPr>
              <a:t>норми </a:t>
            </a:r>
            <a:r>
              <a:rPr lang="uk-UA" sz="2400" dirty="0" smtClean="0"/>
              <a:t>використання пального генератором.</a:t>
            </a:r>
          </a:p>
          <a:p>
            <a:r>
              <a:rPr lang="uk-UA" sz="2400" dirty="0" smtClean="0"/>
              <a:t>Вони можуть бути визначені на </a:t>
            </a:r>
            <a:r>
              <a:rPr lang="uk-UA" sz="2400" b="1" dirty="0" smtClean="0">
                <a:solidFill>
                  <a:srgbClr val="0070C0"/>
                </a:solidFill>
              </a:rPr>
              <a:t>1 годину роботи </a:t>
            </a:r>
            <a:r>
              <a:rPr lang="uk-UA" sz="2400" dirty="0" smtClean="0"/>
              <a:t>генератора або </a:t>
            </a:r>
            <a:r>
              <a:rPr lang="uk-UA" sz="2400" b="1" dirty="0" smtClean="0">
                <a:solidFill>
                  <a:srgbClr val="0070C0"/>
                </a:solidFill>
              </a:rPr>
              <a:t>1 кВт </a:t>
            </a:r>
            <a:r>
              <a:rPr lang="uk-UA" sz="2400" dirty="0" smtClean="0"/>
              <a:t>потужності генератора. </a:t>
            </a:r>
          </a:p>
          <a:p>
            <a:r>
              <a:rPr lang="uk-UA" sz="2400" dirty="0" smtClean="0"/>
              <a:t>Для цього використовують:</a:t>
            </a:r>
          </a:p>
          <a:p>
            <a:pPr>
              <a:buFont typeface="Wingdings" pitchFamily="2" charset="2"/>
              <a:buChar char="ü"/>
            </a:pPr>
            <a:r>
              <a:rPr lang="uk-UA" sz="2400" u="sng" dirty="0" smtClean="0"/>
              <a:t>технічні дані виробника</a:t>
            </a:r>
            <a:r>
              <a:rPr lang="uk-UA" sz="2400" dirty="0" smtClean="0"/>
              <a:t> генератора (вказані в </a:t>
            </a:r>
            <a:r>
              <a:rPr lang="uk-UA" sz="2400" dirty="0" err="1" smtClean="0"/>
              <a:t>техдокументації</a:t>
            </a:r>
            <a:r>
              <a:rPr lang="uk-UA" sz="2400" dirty="0" smtClean="0"/>
              <a:t> на генератор)</a:t>
            </a:r>
          </a:p>
          <a:p>
            <a:pPr>
              <a:buFont typeface="Wingdings" pitchFamily="2" charset="2"/>
              <a:buChar char="ü"/>
            </a:pPr>
            <a:r>
              <a:rPr lang="uk-UA" sz="2400" dirty="0" smtClean="0"/>
              <a:t>проводять </a:t>
            </a:r>
            <a:r>
              <a:rPr lang="uk-UA" sz="2400" u="sng" dirty="0" smtClean="0"/>
              <a:t>експериментальні заміри </a:t>
            </a:r>
            <a:r>
              <a:rPr lang="uk-UA" sz="2400" dirty="0" smtClean="0"/>
              <a:t>використання пального: заправляють повний бак і запускають генератор а роботу до повного використання пального. Результати оформлюють </a:t>
            </a:r>
            <a:r>
              <a:rPr lang="uk-UA" sz="2400" b="1" dirty="0" smtClean="0">
                <a:solidFill>
                  <a:srgbClr val="0070C0"/>
                </a:solidFill>
              </a:rPr>
              <a:t>Актом замірів витрат паливних матеріалів генератором </a:t>
            </a:r>
            <a:r>
              <a:rPr lang="uk-UA" sz="2400" dirty="0" smtClean="0"/>
              <a:t>(довільна форма, складає і підписує призначена комісія, затверджує керівник)</a:t>
            </a:r>
            <a:endParaRPr lang="uk-UA" sz="2400" b="1" dirty="0" smtClean="0">
              <a:solidFill>
                <a:srgbClr val="0070C0"/>
              </a:solidFill>
            </a:endParaRPr>
          </a:p>
          <a:p>
            <a:r>
              <a:rPr lang="uk-UA" sz="2400" b="1" dirty="0" smtClean="0">
                <a:solidFill>
                  <a:srgbClr val="C00000"/>
                </a:solidFill>
              </a:rPr>
              <a:t>Увага! </a:t>
            </a:r>
            <a:r>
              <a:rPr lang="uk-UA" sz="2400" b="1" dirty="0" smtClean="0"/>
              <a:t>Норму витрат пального (л/</a:t>
            </a:r>
            <a:r>
              <a:rPr lang="uk-UA" sz="2400" b="1" dirty="0" err="1" smtClean="0"/>
              <a:t>год</a:t>
            </a:r>
            <a:r>
              <a:rPr lang="uk-UA" sz="2400" b="1" dirty="0" smtClean="0"/>
              <a:t> роботи) </a:t>
            </a:r>
            <a:r>
              <a:rPr lang="uk-UA" sz="2400" dirty="0" smtClean="0"/>
              <a:t>фіксують в </a:t>
            </a:r>
            <a:r>
              <a:rPr lang="uk-UA" sz="2400" b="1" dirty="0" smtClean="0"/>
              <a:t>наказі</a:t>
            </a:r>
            <a:r>
              <a:rPr lang="uk-UA" sz="2400" dirty="0" smtClean="0"/>
              <a:t> </a:t>
            </a:r>
            <a:r>
              <a:rPr lang="uk-UA" sz="2400" b="1" dirty="0" smtClean="0"/>
              <a:t>директора</a:t>
            </a:r>
            <a:r>
              <a:rPr lang="uk-UA" sz="2400" dirty="0" smtClean="0"/>
              <a:t>. </a:t>
            </a:r>
            <a:r>
              <a:rPr lang="uk-UA" sz="2400" b="1" dirty="0" smtClean="0">
                <a:solidFill>
                  <a:srgbClr val="0070C0"/>
                </a:solidFill>
              </a:rPr>
              <a:t>Наприклад</a:t>
            </a:r>
            <a:r>
              <a:rPr lang="uk-UA" sz="2400" dirty="0" smtClean="0"/>
              <a:t>: </a:t>
            </a:r>
          </a:p>
          <a:p>
            <a:pPr marL="457200" indent="-457200">
              <a:buAutoNum type="arabicParenR"/>
            </a:pPr>
            <a:r>
              <a:rPr lang="uk-UA" sz="2400" u="sng" dirty="0" err="1" smtClean="0"/>
              <a:t>техдокументація</a:t>
            </a:r>
            <a:r>
              <a:rPr lang="uk-UA" sz="2400" dirty="0" smtClean="0"/>
              <a:t> генератора дає норму </a:t>
            </a:r>
            <a:r>
              <a:rPr lang="uk-UA" sz="2400" b="1" dirty="0" smtClean="0"/>
              <a:t>1,4 л/</a:t>
            </a:r>
            <a:r>
              <a:rPr lang="uk-UA" sz="2400" b="1" dirty="0" err="1" smtClean="0"/>
              <a:t>год</a:t>
            </a:r>
            <a:r>
              <a:rPr lang="uk-UA" sz="2400" b="1" dirty="0" smtClean="0"/>
              <a:t>  пального і 0,2 л/</a:t>
            </a:r>
            <a:r>
              <a:rPr lang="uk-UA" sz="2400" b="1" dirty="0" err="1" smtClean="0"/>
              <a:t>год</a:t>
            </a:r>
            <a:r>
              <a:rPr lang="uk-UA" sz="2400" b="1" dirty="0" smtClean="0"/>
              <a:t> оливи</a:t>
            </a:r>
          </a:p>
          <a:p>
            <a:pPr marL="457200" indent="-457200">
              <a:buAutoNum type="arabicParenR"/>
            </a:pPr>
            <a:r>
              <a:rPr lang="uk-UA" sz="2400" u="sng" dirty="0" smtClean="0"/>
              <a:t>заміри роботи </a:t>
            </a:r>
            <a:r>
              <a:rPr lang="uk-UA" sz="2400" dirty="0" smtClean="0"/>
              <a:t>дали норму: повний бак 15 л випалювався  8 годин = </a:t>
            </a:r>
            <a:r>
              <a:rPr lang="uk-UA" sz="2400" b="1" dirty="0" smtClean="0"/>
              <a:t>1,875 л/</a:t>
            </a:r>
            <a:r>
              <a:rPr lang="uk-UA" sz="2400" b="1" dirty="0" err="1" smtClean="0"/>
              <a:t>год</a:t>
            </a:r>
            <a:endParaRPr lang="uk-UA" sz="2600" b="1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59368" y="365125"/>
            <a:ext cx="2694432" cy="421259"/>
          </a:xfrm>
        </p:spPr>
        <p:txBody>
          <a:bodyPr>
            <a:normAutofit/>
          </a:bodyPr>
          <a:lstStyle/>
          <a:p>
            <a:pPr algn="r"/>
            <a:r>
              <a:rPr lang="uk-U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31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85800" y="731520"/>
            <a:ext cx="1095451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Рух та списання пального</a:t>
            </a:r>
          </a:p>
          <a:p>
            <a:r>
              <a:rPr lang="uk-UA" sz="2400" dirty="0" smtClean="0"/>
              <a:t>Для організації заправки генератора рекомендуємо розробити </a:t>
            </a:r>
          </a:p>
          <a:p>
            <a:pPr algn="ctr"/>
            <a:endParaRPr lang="uk-UA" sz="2400" b="1" dirty="0" smtClean="0">
              <a:solidFill>
                <a:srgbClr val="0070C0"/>
              </a:solidFill>
            </a:endParaRPr>
          </a:p>
          <a:p>
            <a:pPr algn="ctr"/>
            <a:r>
              <a:rPr lang="uk-UA" sz="2400" b="1" dirty="0" smtClean="0">
                <a:solidFill>
                  <a:srgbClr val="0070C0"/>
                </a:solidFill>
              </a:rPr>
              <a:t>Журнал (відомість) обліку часу роботи </a:t>
            </a:r>
            <a:r>
              <a:rPr lang="uk-UA" sz="2400" b="1" dirty="0" err="1" smtClean="0">
                <a:solidFill>
                  <a:srgbClr val="0070C0"/>
                </a:solidFill>
              </a:rPr>
              <a:t>електрогенераторної</a:t>
            </a:r>
            <a:r>
              <a:rPr lang="uk-UA" sz="2400" b="1" dirty="0" smtClean="0">
                <a:solidFill>
                  <a:srgbClr val="0070C0"/>
                </a:solidFill>
              </a:rPr>
              <a:t> установки ХХХ за місяць 2024, інвентарний номер ХХХ, підрозділ ХХХ</a:t>
            </a:r>
            <a:endParaRPr lang="uk-UA" sz="2400" b="1" dirty="0" smtClean="0">
              <a:solidFill>
                <a:srgbClr val="0070C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1752" y="2629181"/>
          <a:ext cx="11594592" cy="1159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8790"/>
                <a:gridCol w="2053950"/>
                <a:gridCol w="1968261"/>
                <a:gridCol w="1720996"/>
                <a:gridCol w="1392195"/>
                <a:gridCol w="1872779"/>
                <a:gridCol w="1327621"/>
              </a:tblGrid>
              <a:tr h="415771"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Дата</a:t>
                      </a:r>
                    </a:p>
                    <a:p>
                      <a:pPr algn="ctr"/>
                      <a:endParaRPr lang="uk-UA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Початок</a:t>
                      </a:r>
                      <a:r>
                        <a:rPr lang="uk-UA" sz="1800" b="1" baseline="0" dirty="0" smtClean="0"/>
                        <a:t> роботи, </a:t>
                      </a:r>
                      <a:r>
                        <a:rPr lang="uk-UA" sz="1800" b="1" baseline="0" dirty="0" err="1" smtClean="0"/>
                        <a:t>год.хвил</a:t>
                      </a:r>
                      <a:endParaRPr lang="uk-UA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Кінець</a:t>
                      </a:r>
                      <a:r>
                        <a:rPr lang="uk-UA" sz="1800" b="1" baseline="0" dirty="0" smtClean="0"/>
                        <a:t> р</a:t>
                      </a:r>
                      <a:r>
                        <a:rPr lang="uk-UA" sz="1800" b="1" dirty="0" smtClean="0"/>
                        <a:t>оботи,</a:t>
                      </a:r>
                    </a:p>
                    <a:p>
                      <a:pPr algn="ctr"/>
                      <a:r>
                        <a:rPr lang="uk-UA" sz="1800" b="1" dirty="0" err="1" smtClean="0"/>
                        <a:t>год.хвил</a:t>
                      </a:r>
                      <a:endParaRPr lang="uk-UA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Час роботи, </a:t>
                      </a:r>
                    </a:p>
                    <a:p>
                      <a:pPr algn="ctr"/>
                      <a:r>
                        <a:rPr lang="uk-UA" sz="1800" b="1" dirty="0" smtClean="0"/>
                        <a:t>годин</a:t>
                      </a:r>
                      <a:endParaRPr lang="uk-UA" sz="1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Відповідальна особа</a:t>
                      </a:r>
                      <a:endParaRPr lang="uk-UA" sz="1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Підпис</a:t>
                      </a:r>
                      <a:endParaRPr lang="uk-UA" sz="1800" b="1" dirty="0"/>
                    </a:p>
                  </a:txBody>
                  <a:tcPr/>
                </a:tc>
              </a:tr>
              <a:tr h="37178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посада</a:t>
                      </a:r>
                      <a:endParaRPr lang="uk-U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П.І.Б</a:t>
                      </a:r>
                      <a:endParaRPr lang="uk-UA" sz="18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1781">
                <a:tc>
                  <a:txBody>
                    <a:bodyPr/>
                    <a:lstStyle/>
                    <a:p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19.11.2024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09.00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12.00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3,0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охоронець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err="1" smtClean="0">
                          <a:solidFill>
                            <a:srgbClr val="0070C0"/>
                          </a:solidFill>
                        </a:rPr>
                        <a:t>Труш</a:t>
                      </a:r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 В.М.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err="1" smtClean="0">
                          <a:solidFill>
                            <a:srgbClr val="0070C0"/>
                          </a:solidFill>
                        </a:rPr>
                        <a:t>Труш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58368" y="4047745"/>
            <a:ext cx="11033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rgbClr val="0070C0"/>
                </a:solidFill>
              </a:rPr>
              <a:t>Звіт про використання пального </a:t>
            </a:r>
            <a:r>
              <a:rPr lang="uk-UA" sz="2400" b="1" dirty="0" err="1" smtClean="0">
                <a:solidFill>
                  <a:srgbClr val="0070C0"/>
                </a:solidFill>
              </a:rPr>
              <a:t>електрогенераторною</a:t>
            </a:r>
            <a:r>
              <a:rPr lang="uk-UA" sz="2400" b="1" dirty="0" smtClean="0">
                <a:solidFill>
                  <a:srgbClr val="0070C0"/>
                </a:solidFill>
              </a:rPr>
              <a:t> установою </a:t>
            </a:r>
            <a:r>
              <a:rPr lang="uk-UA" sz="2400" b="1" dirty="0" smtClean="0">
                <a:solidFill>
                  <a:srgbClr val="0070C0"/>
                </a:solidFill>
              </a:rPr>
              <a:t>ХХХ за місяць 2024, інвентарний номер ХХХ, </a:t>
            </a:r>
            <a:r>
              <a:rPr lang="uk-UA" sz="2400" b="1" dirty="0" smtClean="0">
                <a:solidFill>
                  <a:srgbClr val="0070C0"/>
                </a:solidFill>
              </a:rPr>
              <a:t>підрозділ ХХХ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20038" y="4912133"/>
          <a:ext cx="11631169" cy="1064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4754"/>
                <a:gridCol w="2139696"/>
                <a:gridCol w="1393911"/>
                <a:gridCol w="1494471"/>
                <a:gridCol w="1639723"/>
                <a:gridCol w="1558715"/>
                <a:gridCol w="1959899"/>
              </a:tblGrid>
              <a:tr h="693139"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Тип пального</a:t>
                      </a:r>
                      <a:endParaRPr lang="uk-U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Залишок на початок місяця, л</a:t>
                      </a:r>
                      <a:endParaRPr lang="uk-U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Заправка</a:t>
                      </a:r>
                    </a:p>
                    <a:p>
                      <a:pPr algn="ctr"/>
                      <a:r>
                        <a:rPr lang="uk-UA" sz="1800" b="1" dirty="0" smtClean="0"/>
                        <a:t>пальним, л</a:t>
                      </a:r>
                      <a:endParaRPr lang="uk-U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Час роботи, </a:t>
                      </a:r>
                    </a:p>
                    <a:p>
                      <a:pPr algn="ctr"/>
                      <a:r>
                        <a:rPr lang="uk-UA" sz="1800" b="1" dirty="0" smtClean="0"/>
                        <a:t>годин</a:t>
                      </a:r>
                      <a:endParaRPr lang="uk-U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Норма витрат, л/</a:t>
                      </a:r>
                      <a:r>
                        <a:rPr lang="uk-UA" sz="1800" b="1" dirty="0" err="1" smtClean="0"/>
                        <a:t>год</a:t>
                      </a:r>
                      <a:endParaRPr lang="uk-U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Витрата</a:t>
                      </a:r>
                      <a:r>
                        <a:rPr lang="uk-UA" sz="1800" b="1" baseline="0" dirty="0" smtClean="0"/>
                        <a:t> пального, л</a:t>
                      </a:r>
                      <a:endParaRPr lang="uk-U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dirty="0" smtClean="0"/>
                        <a:t>Залишок</a:t>
                      </a:r>
                      <a:r>
                        <a:rPr lang="uk-UA" sz="1800" b="1" baseline="0" dirty="0" smtClean="0"/>
                        <a:t> на кінець місяця, л</a:t>
                      </a:r>
                      <a:endParaRPr lang="uk-UA" sz="1800" b="1" dirty="0"/>
                    </a:p>
                  </a:txBody>
                  <a:tcPr/>
                </a:tc>
              </a:tr>
              <a:tr h="371781">
                <a:tc>
                  <a:txBody>
                    <a:bodyPr/>
                    <a:lstStyle/>
                    <a:p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Бензин-92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10,5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100,0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40,0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2,4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b="1" i="1" dirty="0" smtClean="0">
                          <a:solidFill>
                            <a:srgbClr val="0070C0"/>
                          </a:solidFill>
                        </a:rPr>
                        <a:t>96,0</a:t>
                      </a:r>
                      <a:endParaRPr lang="uk-UA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dirty="0" smtClean="0">
                          <a:solidFill>
                            <a:srgbClr val="0070C0"/>
                          </a:solidFill>
                        </a:rPr>
                        <a:t>14,5</a:t>
                      </a:r>
                      <a:endParaRPr lang="uk-UA" sz="18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83296" y="365125"/>
            <a:ext cx="3270504" cy="494411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48640" y="886968"/>
            <a:ext cx="11219688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uk-UA" sz="2800" b="1" dirty="0" smtClean="0">
                <a:solidFill>
                  <a:srgbClr val="0070C0"/>
                </a:solidFill>
              </a:rPr>
              <a:t>Списання пального</a:t>
            </a:r>
            <a:endParaRPr lang="uk-UA" sz="2800" b="1" dirty="0" smtClean="0">
              <a:solidFill>
                <a:srgbClr val="0070C0"/>
              </a:solidFill>
            </a:endParaRPr>
          </a:p>
          <a:p>
            <a:pPr>
              <a:spcBef>
                <a:spcPts val="600"/>
              </a:spcBef>
            </a:pPr>
            <a:r>
              <a:rPr lang="uk-UA" sz="2400" dirty="0" smtClean="0"/>
              <a:t>Проводимо на підставі </a:t>
            </a:r>
            <a:r>
              <a:rPr lang="uk-UA" sz="2400" b="1" dirty="0" smtClean="0">
                <a:solidFill>
                  <a:srgbClr val="0070C0"/>
                </a:solidFill>
              </a:rPr>
              <a:t>Акту списання пального</a:t>
            </a:r>
            <a:r>
              <a:rPr lang="uk-UA" sz="2400" dirty="0" smtClean="0"/>
              <a:t>: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uk-UA" sz="2400" dirty="0" smtClean="0"/>
              <a:t>Розробляємо самостійно форму такого акту</a:t>
            </a:r>
          </a:p>
          <a:p>
            <a:pPr marL="457200" indent="-457200">
              <a:spcBef>
                <a:spcPts val="600"/>
              </a:spcBef>
              <a:buAutoNum type="arabicParenR"/>
            </a:pPr>
            <a:r>
              <a:rPr lang="uk-UA" sz="2400" dirty="0" smtClean="0"/>
              <a:t>Або використовуємо форму </a:t>
            </a:r>
            <a:r>
              <a:rPr lang="uk-UA" sz="2400" u="sng" dirty="0" smtClean="0"/>
              <a:t>Акту списання запасів </a:t>
            </a: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(затверджена наказом МФУ від  13.12.2022 № 431)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В акті списання пального визначають </a:t>
            </a:r>
            <a:r>
              <a:rPr lang="uk-UA" sz="2400" b="1" dirty="0" smtClean="0"/>
              <a:t>вартість списання </a:t>
            </a:r>
            <a:r>
              <a:rPr lang="uk-UA" sz="2400" dirty="0" smtClean="0"/>
              <a:t>виходячи з кількості використаного пального та його вартості придбання</a:t>
            </a:r>
            <a:endParaRPr lang="uk-UA" sz="2400" dirty="0" smtClean="0"/>
          </a:p>
          <a:p>
            <a:pPr marL="457200" indent="-457200">
              <a:spcBef>
                <a:spcPts val="600"/>
              </a:spcBef>
            </a:pPr>
            <a:r>
              <a:rPr lang="uk-UA" sz="2400" b="1" dirty="0" smtClean="0">
                <a:solidFill>
                  <a:srgbClr val="0070C0"/>
                </a:solidFill>
              </a:rPr>
              <a:t>В бухгалтерському обліку:</a:t>
            </a:r>
          </a:p>
          <a:p>
            <a:pPr marL="457200" indent="-457200" algn="ctr">
              <a:spcBef>
                <a:spcPts val="600"/>
              </a:spcBef>
            </a:pPr>
            <a:r>
              <a:rPr lang="uk-UA" sz="2400" b="1" dirty="0" err="1" smtClean="0">
                <a:solidFill>
                  <a:srgbClr val="0070C0"/>
                </a:solidFill>
              </a:rPr>
              <a:t>Дт</a:t>
            </a:r>
            <a:r>
              <a:rPr lang="uk-UA" sz="2400" b="1" dirty="0" smtClean="0">
                <a:solidFill>
                  <a:srgbClr val="0070C0"/>
                </a:solidFill>
              </a:rPr>
              <a:t> 23, 91, 92, 93, 949 </a:t>
            </a:r>
            <a:r>
              <a:rPr lang="uk-UA" sz="2400" b="1" dirty="0" err="1" smtClean="0">
                <a:solidFill>
                  <a:srgbClr val="0070C0"/>
                </a:solidFill>
              </a:rPr>
              <a:t>Кт</a:t>
            </a:r>
            <a:r>
              <a:rPr lang="uk-UA" sz="2400" b="1" dirty="0" smtClean="0">
                <a:solidFill>
                  <a:srgbClr val="0070C0"/>
                </a:solidFill>
              </a:rPr>
              <a:t> 203/бак </a:t>
            </a:r>
            <a:endParaRPr lang="uk-UA" sz="24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62672" y="365125"/>
            <a:ext cx="3691128" cy="476123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49224" y="603504"/>
            <a:ext cx="112014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Генератор та орендарі</a:t>
            </a:r>
          </a:p>
          <a:p>
            <a:r>
              <a:rPr lang="uk-UA" sz="2400" dirty="0" smtClean="0"/>
              <a:t>На нашу думку, виставити орендарям </a:t>
            </a:r>
            <a:r>
              <a:rPr lang="uk-UA" sz="2400" b="1" dirty="0" smtClean="0">
                <a:solidFill>
                  <a:srgbClr val="0070C0"/>
                </a:solidFill>
              </a:rPr>
              <a:t>компенсацію роботи </a:t>
            </a:r>
            <a:r>
              <a:rPr lang="uk-UA" sz="2400" b="1" dirty="0" err="1" smtClean="0">
                <a:solidFill>
                  <a:srgbClr val="0070C0"/>
                </a:solidFill>
              </a:rPr>
              <a:t>електрогенераторної</a:t>
            </a:r>
            <a:r>
              <a:rPr lang="uk-UA" sz="2400" b="1" dirty="0" smtClean="0">
                <a:solidFill>
                  <a:srgbClr val="0070C0"/>
                </a:solidFill>
              </a:rPr>
              <a:t> установки </a:t>
            </a:r>
            <a:r>
              <a:rPr lang="uk-UA" sz="2400" dirty="0" smtClean="0"/>
              <a:t>можна:</a:t>
            </a:r>
          </a:p>
          <a:p>
            <a:pPr marL="457200" indent="-457200">
              <a:buAutoNum type="arabicParenR"/>
            </a:pPr>
            <a:r>
              <a:rPr lang="uk-UA" sz="2400" b="1" dirty="0" smtClean="0"/>
              <a:t>Якщо </a:t>
            </a:r>
            <a:r>
              <a:rPr lang="uk-UA" sz="2400" b="1" dirty="0" smtClean="0">
                <a:solidFill>
                  <a:srgbClr val="C00000"/>
                </a:solidFill>
              </a:rPr>
              <a:t>можете</a:t>
            </a:r>
            <a:r>
              <a:rPr lang="uk-UA" sz="2400" b="1" dirty="0" smtClean="0"/>
              <a:t> </a:t>
            </a:r>
            <a:r>
              <a:rPr lang="uk-UA" sz="2400" b="1" dirty="0" smtClean="0"/>
              <a:t>достовірно визначити </a:t>
            </a:r>
            <a:r>
              <a:rPr lang="uk-UA" sz="2400" dirty="0" smtClean="0"/>
              <a:t>по кожному </a:t>
            </a:r>
            <a:r>
              <a:rPr lang="uk-UA" sz="2400" dirty="0" smtClean="0"/>
              <a:t>орендарю і в цілому  </a:t>
            </a:r>
            <a:r>
              <a:rPr lang="uk-UA" sz="2400" b="1" dirty="0" smtClean="0">
                <a:solidFill>
                  <a:srgbClr val="0070C0"/>
                </a:solidFill>
              </a:rPr>
              <a:t>кількість кВт</a:t>
            </a:r>
            <a:r>
              <a:rPr lang="uk-UA" sz="2400" b="1" dirty="0" smtClean="0">
                <a:solidFill>
                  <a:srgbClr val="C00000"/>
                </a:solidFill>
              </a:rPr>
              <a:t> </a:t>
            </a:r>
            <a:r>
              <a:rPr lang="uk-UA" sz="2400" dirty="0" smtClean="0"/>
              <a:t>спожитої енергії. Вираховуєте </a:t>
            </a:r>
            <a:r>
              <a:rPr lang="uk-UA" sz="2400" b="1" dirty="0" smtClean="0">
                <a:solidFill>
                  <a:srgbClr val="0070C0"/>
                </a:solidFill>
              </a:rPr>
              <a:t>собівартість  </a:t>
            </a:r>
            <a:r>
              <a:rPr lang="uk-UA" sz="2400" b="1" dirty="0" smtClean="0">
                <a:solidFill>
                  <a:srgbClr val="0070C0"/>
                </a:solidFill>
              </a:rPr>
              <a:t>1 кВт </a:t>
            </a:r>
            <a:r>
              <a:rPr lang="uk-UA" sz="2400" dirty="0" smtClean="0"/>
              <a:t>таким чином</a:t>
            </a:r>
            <a:r>
              <a:rPr lang="uk-UA" sz="2400" dirty="0" smtClean="0"/>
              <a:t>:</a:t>
            </a:r>
          </a:p>
          <a:p>
            <a:pPr marL="457200" indent="-457200"/>
            <a:endParaRPr lang="uk-UA" sz="2400" dirty="0" smtClean="0"/>
          </a:p>
          <a:p>
            <a:pPr marL="457200" indent="-457200"/>
            <a:endParaRPr lang="uk-UA" sz="2400" dirty="0" smtClean="0"/>
          </a:p>
          <a:p>
            <a:pPr marL="457200" indent="-457200"/>
            <a:endParaRPr lang="uk-UA" sz="2400" dirty="0" smtClean="0"/>
          </a:p>
          <a:p>
            <a:r>
              <a:rPr lang="uk-UA" sz="2400" dirty="0" smtClean="0"/>
              <a:t>2) </a:t>
            </a:r>
            <a:r>
              <a:rPr lang="uk-UA" sz="2400" b="1" dirty="0" smtClean="0"/>
              <a:t>Якщо </a:t>
            </a:r>
            <a:r>
              <a:rPr lang="uk-UA" sz="2400" b="1" dirty="0" smtClean="0">
                <a:solidFill>
                  <a:srgbClr val="C00000"/>
                </a:solidFill>
              </a:rPr>
              <a:t>не можете </a:t>
            </a:r>
            <a:r>
              <a:rPr lang="uk-UA" sz="2400" b="1" dirty="0" smtClean="0"/>
              <a:t>зафіксувати</a:t>
            </a:r>
            <a:r>
              <a:rPr lang="uk-UA" sz="2400" dirty="0" smtClean="0"/>
              <a:t> </a:t>
            </a:r>
            <a:r>
              <a:rPr lang="uk-UA" sz="2400" b="1" dirty="0" smtClean="0"/>
              <a:t>точне споживання </a:t>
            </a:r>
            <a:r>
              <a:rPr lang="uk-UA" sz="2400" dirty="0" smtClean="0"/>
              <a:t>орендарем спожитих з генератора кВт, то </a:t>
            </a:r>
            <a:r>
              <a:rPr lang="uk-UA" sz="2400" b="1" dirty="0" smtClean="0">
                <a:solidFill>
                  <a:srgbClr val="C00000"/>
                </a:solidFill>
              </a:rPr>
              <a:t>всі витрати на генератор за місяць </a:t>
            </a:r>
            <a:r>
              <a:rPr lang="uk-UA" sz="2400" dirty="0" smtClean="0"/>
              <a:t>накопичуєте на окремому субрахунку </a:t>
            </a:r>
            <a:r>
              <a:rPr lang="uk-UA" sz="2400" u="sng" dirty="0" smtClean="0"/>
              <a:t>і розподіляєте </a:t>
            </a:r>
            <a:r>
              <a:rPr lang="uk-UA" sz="2400" dirty="0" smtClean="0"/>
              <a:t>між власним споживанням та  </a:t>
            </a:r>
            <a:r>
              <a:rPr lang="uk-UA" sz="2400" dirty="0" smtClean="0"/>
              <a:t>орендарями так само, як розподіляєте інші комунальні послуги (опалення, воду, </a:t>
            </a:r>
            <a:r>
              <a:rPr lang="uk-UA" sz="2400" dirty="0" smtClean="0"/>
              <a:t>електроенергію </a:t>
            </a:r>
            <a:r>
              <a:rPr lang="uk-UA" sz="2400" dirty="0" smtClean="0"/>
              <a:t>звичайну) – </a:t>
            </a:r>
            <a:r>
              <a:rPr lang="uk-UA" sz="2400" dirty="0" smtClean="0"/>
              <a:t>наприклад, </a:t>
            </a:r>
            <a:r>
              <a:rPr lang="uk-UA" sz="2400" u="sng" dirty="0" smtClean="0"/>
              <a:t>пропорційно орендованим </a:t>
            </a:r>
            <a:r>
              <a:rPr lang="uk-UA" sz="2400" u="sng" dirty="0" err="1" smtClean="0"/>
              <a:t>кв.м</a:t>
            </a:r>
            <a:r>
              <a:rPr lang="uk-UA" sz="2400" u="sng" dirty="0" smtClean="0"/>
              <a:t>.</a:t>
            </a:r>
            <a:endParaRPr lang="uk-UA" sz="2400" u="sng" dirty="0" smtClean="0"/>
          </a:p>
          <a:p>
            <a:pPr algn="just"/>
            <a:r>
              <a:rPr lang="uk-UA" sz="2400" b="1" dirty="0" smtClean="0">
                <a:solidFill>
                  <a:srgbClr val="0070C0"/>
                </a:solidFill>
              </a:rPr>
              <a:t>В </a:t>
            </a:r>
            <a:r>
              <a:rPr lang="uk-UA" sz="2400" b="1" dirty="0" smtClean="0">
                <a:solidFill>
                  <a:srgbClr val="0070C0"/>
                </a:solidFill>
              </a:rPr>
              <a:t>первинних </a:t>
            </a:r>
            <a:r>
              <a:rPr lang="uk-UA" sz="2400" b="1" dirty="0" smtClean="0">
                <a:solidFill>
                  <a:srgbClr val="0070C0"/>
                </a:solidFill>
              </a:rPr>
              <a:t>документах </a:t>
            </a:r>
            <a:r>
              <a:rPr lang="uk-UA" sz="2400" dirty="0" smtClean="0"/>
              <a:t>– </a:t>
            </a:r>
            <a:r>
              <a:rPr lang="uk-UA" sz="2400" dirty="0" smtClean="0"/>
              <a:t>«</a:t>
            </a:r>
            <a:r>
              <a:rPr lang="uk-UA" sz="2400" b="1" i="1" dirty="0" smtClean="0"/>
              <a:t>компенсація витрат на роботу </a:t>
            </a:r>
            <a:r>
              <a:rPr lang="uk-UA" sz="2400" b="1" i="1" dirty="0" err="1" smtClean="0"/>
              <a:t>електрогенераторної</a:t>
            </a:r>
            <a:r>
              <a:rPr lang="uk-UA" sz="2400" b="1" i="1" dirty="0" smtClean="0"/>
              <a:t> установки</a:t>
            </a:r>
            <a:r>
              <a:rPr lang="uk-UA" sz="2400" b="1" dirty="0" smtClean="0"/>
              <a:t>» </a:t>
            </a:r>
          </a:p>
          <a:p>
            <a:r>
              <a:rPr lang="uk-UA" sz="2400" b="1" dirty="0" smtClean="0">
                <a:solidFill>
                  <a:srgbClr val="0070C0"/>
                </a:solidFill>
              </a:rPr>
              <a:t>В ПН – код послуги 68.20</a:t>
            </a:r>
            <a:endParaRPr lang="uk-UA" sz="2800" b="1" dirty="0">
              <a:solidFill>
                <a:srgbClr val="0070C0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5800" y="2660904"/>
            <a:ext cx="11027664" cy="88696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200" b="1" dirty="0" smtClean="0">
                <a:solidFill>
                  <a:schemeClr val="tx1"/>
                </a:solidFill>
              </a:rPr>
              <a:t>(вартість використаного пального за місяць + амортизація генератора + обслуговування) / вироблені кВт разом = </a:t>
            </a:r>
            <a:r>
              <a:rPr lang="uk-UA" sz="2200" b="1" dirty="0" smtClean="0">
                <a:solidFill>
                  <a:srgbClr val="C00000"/>
                </a:solidFill>
              </a:rPr>
              <a:t>собівартість 1 кВт/</a:t>
            </a:r>
            <a:r>
              <a:rPr lang="uk-UA" sz="2200" b="1" dirty="0" err="1" smtClean="0">
                <a:solidFill>
                  <a:srgbClr val="C00000"/>
                </a:solidFill>
              </a:rPr>
              <a:t>год</a:t>
            </a:r>
            <a:r>
              <a:rPr lang="uk-UA" sz="2200" b="1" dirty="0" smtClean="0">
                <a:solidFill>
                  <a:schemeClr val="tx1"/>
                </a:solidFill>
              </a:rPr>
              <a:t>, </a:t>
            </a:r>
            <a:r>
              <a:rPr lang="uk-UA" sz="2200" b="1" dirty="0" smtClean="0">
                <a:solidFill>
                  <a:schemeClr val="tx1"/>
                </a:solidFill>
              </a:rPr>
              <a:t>грн.</a:t>
            </a:r>
            <a:endParaRPr lang="uk-UA" sz="2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5528" y="365125"/>
            <a:ext cx="10558272" cy="439547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28472" y="810640"/>
            <a:ext cx="11195304" cy="5215255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Clr>
                <a:srgbClr val="0AAFFF"/>
              </a:buClr>
              <a:buNone/>
            </a:pPr>
            <a:r>
              <a:rPr lang="uk-UA" sz="2600" b="1" dirty="0" smtClean="0">
                <a:solidFill>
                  <a:srgbClr val="0070C0"/>
                </a:solidFill>
              </a:rPr>
              <a:t>Приклад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sz="2400" dirty="0" smtClean="0"/>
              <a:t>ТОВ </a:t>
            </a:r>
            <a:r>
              <a:rPr lang="uk-UA" sz="2400" dirty="0" err="1" smtClean="0"/>
              <a:t>“Альфа”</a:t>
            </a:r>
            <a:r>
              <a:rPr lang="uk-UA" sz="2400" dirty="0" smtClean="0"/>
              <a:t> </a:t>
            </a:r>
            <a:r>
              <a:rPr lang="uk-UA" sz="2400" b="1" dirty="0" smtClean="0"/>
              <a:t>за листопад 2024 </a:t>
            </a:r>
            <a:r>
              <a:rPr lang="uk-UA" sz="2400" dirty="0" smtClean="0"/>
              <a:t>використало на роботу генератора: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2400" dirty="0" smtClean="0"/>
              <a:t>100 л бензину (вартість 1 л, без ПДВ – 48 грн.), разом на </a:t>
            </a:r>
            <a:r>
              <a:rPr lang="uk-UA" sz="2400" b="1" dirty="0" smtClean="0"/>
              <a:t>4800 грн.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2400" dirty="0" smtClean="0"/>
              <a:t>зарплата працівника, який обслуговував генератор, за час його роботи – </a:t>
            </a:r>
            <a:r>
              <a:rPr lang="uk-UA" sz="2400" b="1" dirty="0" smtClean="0"/>
              <a:t>4000 грн.,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2400" dirty="0" smtClean="0"/>
              <a:t>Є</a:t>
            </a:r>
            <a:r>
              <a:rPr lang="uk-UA" sz="2400" dirty="0" smtClean="0"/>
              <a:t>СВ 22 % - </a:t>
            </a:r>
            <a:r>
              <a:rPr lang="uk-UA" sz="2400" b="1" dirty="0" smtClean="0"/>
              <a:t>880 грн.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070C0"/>
              </a:buClr>
              <a:buFont typeface="Wingdings" pitchFamily="2" charset="2"/>
              <a:buChar char="ü"/>
            </a:pPr>
            <a:r>
              <a:rPr lang="uk-UA" sz="2400" dirty="0" smtClean="0"/>
              <a:t>амортизація генератора в місяць – </a:t>
            </a:r>
            <a:r>
              <a:rPr lang="uk-UA" sz="2400" b="1" dirty="0" smtClean="0"/>
              <a:t>2000 грн</a:t>
            </a:r>
            <a:r>
              <a:rPr lang="uk-UA" sz="2400" b="1" dirty="0" smtClean="0"/>
              <a:t>. </a:t>
            </a:r>
            <a:endParaRPr lang="uk-UA" sz="2400" b="1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sz="2400" b="1" dirty="0" smtClean="0">
                <a:solidFill>
                  <a:srgbClr val="0070C0"/>
                </a:solidFill>
              </a:rPr>
              <a:t>Загальна </a:t>
            </a:r>
            <a:r>
              <a:rPr lang="uk-UA" sz="2400" b="1" dirty="0" smtClean="0">
                <a:solidFill>
                  <a:srgbClr val="0070C0"/>
                </a:solidFill>
              </a:rPr>
              <a:t>сума витрат </a:t>
            </a:r>
            <a:r>
              <a:rPr lang="uk-UA" sz="2400" dirty="0" smtClean="0"/>
              <a:t>на утримання </a:t>
            </a:r>
            <a:r>
              <a:rPr lang="uk-UA" sz="2400" dirty="0" smtClean="0"/>
              <a:t>генератора:</a:t>
            </a:r>
            <a:endParaRPr lang="uk-UA" sz="2400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sz="2400" dirty="0" smtClean="0"/>
              <a:t>   </a:t>
            </a:r>
            <a:r>
              <a:rPr lang="uk-UA" sz="2400" dirty="0" smtClean="0"/>
              <a:t>48 грн. х 100 л + 4000 </a:t>
            </a:r>
            <a:r>
              <a:rPr lang="uk-UA" sz="2400" dirty="0" err="1" smtClean="0"/>
              <a:t>грн</a:t>
            </a:r>
            <a:r>
              <a:rPr lang="uk-UA" sz="2400" dirty="0" smtClean="0"/>
              <a:t> + 880 </a:t>
            </a:r>
            <a:r>
              <a:rPr lang="uk-UA" sz="2400" dirty="0" err="1" smtClean="0"/>
              <a:t>грн</a:t>
            </a:r>
            <a:r>
              <a:rPr lang="uk-UA" sz="2400" dirty="0" smtClean="0"/>
              <a:t>. + 2000 грн. = </a:t>
            </a:r>
            <a:r>
              <a:rPr lang="uk-UA" sz="2400" b="1" dirty="0" smtClean="0">
                <a:solidFill>
                  <a:srgbClr val="0070C0"/>
                </a:solidFill>
              </a:rPr>
              <a:t>11 680 грн</a:t>
            </a:r>
            <a:r>
              <a:rPr lang="uk-UA" sz="2400" dirty="0" smtClean="0"/>
              <a:t>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AAFFF"/>
              </a:buClr>
              <a:buNone/>
            </a:pPr>
            <a:endParaRPr lang="uk-UA" sz="2400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sz="2400" b="1" dirty="0" smtClean="0"/>
              <a:t>Площа будівлі загальна </a:t>
            </a:r>
            <a:r>
              <a:rPr lang="uk-UA" sz="2400" dirty="0" smtClean="0"/>
              <a:t>– 900 </a:t>
            </a:r>
            <a:r>
              <a:rPr lang="uk-UA" sz="2400" dirty="0" err="1" smtClean="0"/>
              <a:t>кв.м</a:t>
            </a:r>
            <a:r>
              <a:rPr lang="uk-UA" sz="2400" dirty="0" smtClean="0"/>
              <a:t>., </a:t>
            </a:r>
            <a:r>
              <a:rPr lang="uk-UA" sz="2400" b="1" dirty="0" smtClean="0">
                <a:solidFill>
                  <a:srgbClr val="0070C0"/>
                </a:solidFill>
              </a:rPr>
              <a:t>орендар</a:t>
            </a:r>
            <a:r>
              <a:rPr lang="uk-UA" sz="2400" dirty="0" smtClean="0"/>
              <a:t> займає приміщення в 100 </a:t>
            </a:r>
            <a:r>
              <a:rPr lang="uk-UA" sz="2400" dirty="0" err="1" smtClean="0"/>
              <a:t>кв.м</a:t>
            </a:r>
            <a:r>
              <a:rPr lang="uk-UA" sz="2400" dirty="0" smtClean="0"/>
              <a:t>. і оплачує ще за використання загальних місць користування 18 </a:t>
            </a:r>
            <a:r>
              <a:rPr lang="uk-UA" sz="2400" dirty="0" err="1" smtClean="0"/>
              <a:t>кв.м</a:t>
            </a:r>
            <a:r>
              <a:rPr lang="uk-UA" sz="2400" dirty="0" smtClean="0"/>
              <a:t>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Clr>
                <a:srgbClr val="0AAFFF"/>
              </a:buClr>
              <a:buNone/>
            </a:pPr>
            <a:r>
              <a:rPr lang="uk-UA" sz="2400" dirty="0" smtClean="0"/>
              <a:t>Тобто, </a:t>
            </a:r>
            <a:r>
              <a:rPr lang="uk-UA" sz="2400" u="sng" dirty="0" smtClean="0"/>
              <a:t>його частка в загальні площі будівлі</a:t>
            </a:r>
            <a:r>
              <a:rPr lang="uk-UA" sz="2400" dirty="0" smtClean="0"/>
              <a:t>: (100 + 18) / 900 = </a:t>
            </a:r>
            <a:r>
              <a:rPr lang="uk-UA" sz="2400" b="1" dirty="0" smtClean="0">
                <a:solidFill>
                  <a:srgbClr val="0070C0"/>
                </a:solidFill>
              </a:rPr>
              <a:t>0,13</a:t>
            </a:r>
            <a:endParaRPr lang="uk-UA" sz="2400" b="1" dirty="0" smtClean="0">
              <a:solidFill>
                <a:srgbClr val="0070C0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None/>
            </a:pPr>
            <a:endParaRPr lang="uk-UA" sz="24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51392" y="218821"/>
            <a:ext cx="2959608" cy="430403"/>
          </a:xfrm>
        </p:spPr>
        <p:txBody>
          <a:bodyPr>
            <a:norm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Генератори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94360" y="621791"/>
            <a:ext cx="10594848" cy="502921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0070C0"/>
                </a:solidFill>
              </a:rPr>
              <a:t>Продовження прикладу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35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58368" y="1124713"/>
          <a:ext cx="11420856" cy="50497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5504"/>
                <a:gridCol w="3035808"/>
                <a:gridCol w="896112"/>
                <a:gridCol w="859536"/>
                <a:gridCol w="1453896"/>
              </a:tblGrid>
              <a:tr h="415674">
                <a:tc rowSpan="2"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Операція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Документ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2200" b="1" dirty="0" err="1" smtClean="0"/>
                        <a:t>Бухоблік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415674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err="1" smtClean="0"/>
                        <a:t>Дт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err="1" smtClean="0"/>
                        <a:t>Кт</a:t>
                      </a:r>
                      <a:r>
                        <a:rPr lang="uk-UA" sz="2200" b="1" dirty="0" smtClean="0"/>
                        <a:t> 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Сума</a:t>
                      </a:r>
                      <a:endParaRPr lang="uk-UA" sz="22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2275"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Списали на витрати паливо по генератору: 100 л х 48 грн.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Акт списання</a:t>
                      </a:r>
                      <a:r>
                        <a:rPr lang="uk-UA" sz="2200" baseline="0" dirty="0" smtClean="0"/>
                        <a:t> пального 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2311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203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uk-UA" sz="2200" b="1" i="1" baseline="0" dirty="0" smtClean="0">
                          <a:solidFill>
                            <a:srgbClr val="0070C0"/>
                          </a:solidFill>
                        </a:rPr>
                        <a:t> 8</a:t>
                      </a:r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00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742275"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Зарплата працівника, що обслуговує генератор</a:t>
                      </a:r>
                      <a:endParaRPr lang="uk-UA" sz="22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2200" dirty="0" smtClean="0"/>
                        <a:t>Розрахункова відомість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2311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661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r>
                        <a:rPr lang="uk-UA" sz="2200" b="1" i="1" baseline="0" dirty="0" smtClean="0">
                          <a:solidFill>
                            <a:srgbClr val="0070C0"/>
                          </a:solidFill>
                        </a:rPr>
                        <a:t> 000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15674"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ЄСВ по зарплаті працівника</a:t>
                      </a:r>
                      <a:endParaRPr lang="uk-UA" sz="2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2311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651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880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742275"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Нарахована амортизація генератора 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Відомість нарахування амортизації ОЗ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2311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131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2 000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742275">
                <a:tc>
                  <a:txBody>
                    <a:bodyPr/>
                    <a:lstStyle/>
                    <a:p>
                      <a:r>
                        <a:rPr lang="uk-UA" sz="2200" b="1" dirty="0" smtClean="0"/>
                        <a:t>Списані витрати по</a:t>
                      </a:r>
                      <a:r>
                        <a:rPr lang="uk-UA" sz="2200" b="1" baseline="0" dirty="0" smtClean="0"/>
                        <a:t> генератору</a:t>
                      </a:r>
                      <a:r>
                        <a:rPr lang="uk-UA" sz="2200" baseline="0" dirty="0" smtClean="0"/>
                        <a:t>:</a:t>
                      </a:r>
                    </a:p>
                    <a:p>
                      <a:r>
                        <a:rPr lang="uk-UA" sz="2200" baseline="0" dirty="0" smtClean="0"/>
                        <a:t>- на адміністративні витрати: </a:t>
                      </a:r>
                      <a:r>
                        <a:rPr lang="uk-UA" sz="2200" b="1" baseline="0" dirty="0" smtClean="0"/>
                        <a:t>11680 х ,087</a:t>
                      </a:r>
                      <a:endParaRPr lang="uk-UA" sz="22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2200" dirty="0" smtClean="0"/>
                        <a:t>Розрахунок витрат 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200" b="1" dirty="0" smtClean="0"/>
                    </a:p>
                    <a:p>
                      <a:pPr algn="ctr"/>
                      <a:r>
                        <a:rPr lang="uk-UA" sz="2200" b="1" dirty="0" smtClean="0"/>
                        <a:t>92</a:t>
                      </a:r>
                      <a:endParaRPr lang="uk-UA" sz="22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2311</a:t>
                      </a:r>
                      <a:endParaRPr lang="uk-UA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uk-UA" sz="2200" b="1" i="1" dirty="0" smtClean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10 161,60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721639">
                <a:tc>
                  <a:txBody>
                    <a:bodyPr/>
                    <a:lstStyle/>
                    <a:p>
                      <a:r>
                        <a:rPr lang="uk-UA" sz="2200" dirty="0" smtClean="0"/>
                        <a:t>- </a:t>
                      </a:r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на витрати по оренді</a:t>
                      </a:r>
                      <a:r>
                        <a:rPr lang="uk-UA" sz="2200" dirty="0" smtClean="0"/>
                        <a:t>: </a:t>
                      </a:r>
                      <a:r>
                        <a:rPr lang="uk-UA" sz="2200" b="1" dirty="0" smtClean="0"/>
                        <a:t>11680 х 0,13</a:t>
                      </a:r>
                      <a:endParaRPr lang="uk-UA" sz="2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949</a:t>
                      </a:r>
                      <a:endParaRPr lang="uk-UA" sz="22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i="1" dirty="0" smtClean="0">
                          <a:solidFill>
                            <a:srgbClr val="0070C0"/>
                          </a:solidFill>
                        </a:rPr>
                        <a:t>1 518,40</a:t>
                      </a:r>
                      <a:endParaRPr lang="uk-UA" sz="2200" b="1" i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74776" y="2584577"/>
            <a:ext cx="10756392" cy="890143"/>
          </a:xfrm>
        </p:spPr>
        <p:txBody>
          <a:bodyPr>
            <a:noAutofit/>
          </a:bodyPr>
          <a:lstStyle/>
          <a:p>
            <a:pPr lvl="0" algn="ctr">
              <a:buNone/>
            </a:pPr>
            <a:r>
              <a:rPr lang="uk-UA" sz="4800" b="1" dirty="0" smtClean="0">
                <a:solidFill>
                  <a:srgbClr val="0070C0"/>
                </a:solidFill>
              </a:rPr>
              <a:t>3. </a:t>
            </a:r>
            <a:r>
              <a:rPr lang="uk-UA" sz="4800" b="1" dirty="0" smtClean="0">
                <a:solidFill>
                  <a:srgbClr val="0070C0"/>
                </a:solidFill>
              </a:rPr>
              <a:t>Аналіз останніх податкових </a:t>
            </a:r>
            <a:r>
              <a:rPr lang="uk-UA" sz="4800" b="1" dirty="0" smtClean="0">
                <a:solidFill>
                  <a:srgbClr val="0070C0"/>
                </a:solidFill>
              </a:rPr>
              <a:t>новацій</a:t>
            </a:r>
            <a:endParaRPr lang="uk-UA" sz="4800" dirty="0" smtClean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66376" y="218821"/>
            <a:ext cx="1935480" cy="412115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97280"/>
            <a:ext cx="11494008" cy="524865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3200" b="1" dirty="0" smtClean="0"/>
              <a:t>Закон України </a:t>
            </a:r>
            <a:r>
              <a:rPr lang="uk-UA" sz="3200" dirty="0" smtClean="0"/>
              <a:t>«Про внесення змін до Податкового кодексу України та інших законів України щодо забезпечення збалансованості бюджетних надходжень у період дії воєнного стану» від 10.10.2024 р. </a:t>
            </a:r>
            <a:r>
              <a:rPr lang="uk-UA" sz="3200" b="1" dirty="0" smtClean="0"/>
              <a:t>№ 4015-ІХ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3200" b="1" i="1" dirty="0" smtClean="0">
                <a:solidFill>
                  <a:srgbClr val="C00000"/>
                </a:solidFill>
              </a:rPr>
              <a:t>Перебуває на підписі у Президента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3200" b="1" dirty="0" smtClean="0">
                <a:solidFill>
                  <a:srgbClr val="0070C0"/>
                </a:solidFill>
              </a:rPr>
              <a:t>Дата набуття чинності: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uk-UA" sz="3200" dirty="0" smtClean="0"/>
              <a:t>Загальна норма </a:t>
            </a:r>
            <a:r>
              <a:rPr lang="uk-UA" sz="3200" dirty="0" smtClean="0">
                <a:solidFill>
                  <a:srgbClr val="0070C0"/>
                </a:solidFill>
              </a:rPr>
              <a:t>- </a:t>
            </a:r>
            <a:r>
              <a:rPr lang="uk-UA" sz="3200" dirty="0" smtClean="0"/>
              <a:t> </a:t>
            </a:r>
            <a:r>
              <a:rPr lang="uk-UA" sz="3200" b="1" dirty="0" smtClean="0"/>
              <a:t>з наступного дня після опублікування</a:t>
            </a:r>
          </a:p>
          <a:p>
            <a:pPr marL="742950" indent="-742950">
              <a:lnSpc>
                <a:spcPct val="100000"/>
              </a:lnSpc>
              <a:spcBef>
                <a:spcPts val="600"/>
              </a:spcBef>
              <a:buAutoNum type="arabicParenR"/>
            </a:pPr>
            <a:r>
              <a:rPr lang="uk-UA" sz="3200" dirty="0" smtClean="0"/>
              <a:t>Спеціальна норма - </a:t>
            </a:r>
            <a:r>
              <a:rPr lang="uk-UA" sz="3200" b="1" dirty="0" smtClean="0"/>
              <a:t>01.01.2025</a:t>
            </a:r>
            <a:endParaRPr lang="uk-UA" sz="3600" b="1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uk-UA" sz="3600" b="1" i="1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82328" y="218821"/>
            <a:ext cx="2337816" cy="512699"/>
          </a:xfrm>
        </p:spPr>
        <p:txBody>
          <a:bodyPr>
            <a:normAutofit/>
          </a:bodyPr>
          <a:lstStyle/>
          <a:p>
            <a:pPr algn="r"/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38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655320" y="623062"/>
            <a:ext cx="10966704" cy="6006338"/>
          </a:xfrm>
        </p:spPr>
        <p:txBody>
          <a:bodyPr anchor="t"/>
          <a:lstStyle/>
          <a:p>
            <a:pPr algn="l">
              <a:spcBef>
                <a:spcPts val="600"/>
              </a:spcBef>
            </a:pPr>
            <a:r>
              <a:rPr lang="uk-UA" sz="3000" b="1" dirty="0" smtClean="0">
                <a:solidFill>
                  <a:srgbClr val="0070C0"/>
                </a:solidFill>
              </a:rPr>
              <a:t>Військовий збір – </a:t>
            </a:r>
            <a:r>
              <a:rPr lang="uk-UA" sz="3000" b="1" dirty="0" err="1" smtClean="0">
                <a:solidFill>
                  <a:srgbClr val="0070C0"/>
                </a:solidFill>
              </a:rPr>
              <a:t>фізособи</a:t>
            </a:r>
            <a:r>
              <a:rPr lang="uk-UA" sz="3000" b="1" dirty="0" smtClean="0">
                <a:solidFill>
                  <a:srgbClr val="0070C0"/>
                </a:solidFill>
              </a:rPr>
              <a:t> резиденти та нерезиденти</a:t>
            </a:r>
          </a:p>
          <a:p>
            <a:pPr algn="l">
              <a:spcBef>
                <a:spcPts val="600"/>
              </a:spcBef>
            </a:pPr>
            <a:r>
              <a:rPr lang="uk-UA" sz="2400" dirty="0" smtClean="0">
                <a:solidFill>
                  <a:schemeClr val="tx1"/>
                </a:solidFill>
              </a:rPr>
              <a:t>“</a:t>
            </a:r>
            <a:r>
              <a:rPr lang="uk-UA" sz="2400" b="1" dirty="0" smtClean="0">
                <a:solidFill>
                  <a:schemeClr val="tx1"/>
                </a:solidFill>
              </a:rPr>
              <a:t>2. </a:t>
            </a:r>
            <a:r>
              <a:rPr lang="uk-UA" sz="2400" dirty="0" smtClean="0">
                <a:solidFill>
                  <a:schemeClr val="tx1"/>
                </a:solidFill>
              </a:rPr>
              <a:t>Доходи платників військового збору – осіб, визначених пунктом </a:t>
            </a:r>
            <a:r>
              <a:rPr lang="uk-UA" sz="2400" b="1" dirty="0" smtClean="0">
                <a:solidFill>
                  <a:schemeClr val="tx1"/>
                </a:solidFill>
              </a:rPr>
              <a:t>162.1 </a:t>
            </a:r>
            <a:r>
              <a:rPr lang="uk-UA" sz="2400" dirty="0" smtClean="0">
                <a:solidFill>
                  <a:schemeClr val="tx1"/>
                </a:solidFill>
              </a:rPr>
              <a:t>статті 162 Податкового кодексу України</a:t>
            </a:r>
            <a:r>
              <a:rPr lang="uk-UA" sz="2400" b="1" dirty="0" smtClean="0">
                <a:solidFill>
                  <a:schemeClr val="tx1"/>
                </a:solidFill>
              </a:rPr>
              <a:t>, </a:t>
            </a:r>
            <a:r>
              <a:rPr lang="uk-UA" sz="2400" b="1" dirty="0" smtClean="0">
                <a:solidFill>
                  <a:srgbClr val="C00000"/>
                </a:solidFill>
              </a:rPr>
              <a:t>нараховані </a:t>
            </a:r>
            <a:r>
              <a:rPr lang="uk-UA" sz="2400" dirty="0" smtClean="0">
                <a:solidFill>
                  <a:schemeClr val="tx1"/>
                </a:solidFill>
              </a:rPr>
              <a:t>за наслідками податкових </a:t>
            </a:r>
            <a:r>
              <a:rPr lang="uk-UA" sz="2400" b="1" dirty="0" smtClean="0">
                <a:solidFill>
                  <a:schemeClr val="tx1"/>
                </a:solidFill>
              </a:rPr>
              <a:t>періодів</a:t>
            </a:r>
            <a:r>
              <a:rPr lang="uk-UA" sz="2400" dirty="0" smtClean="0">
                <a:solidFill>
                  <a:srgbClr val="C00000"/>
                </a:solidFill>
              </a:rPr>
              <a:t> </a:t>
            </a:r>
            <a:r>
              <a:rPr lang="uk-UA" sz="2400" b="1" dirty="0" smtClean="0">
                <a:solidFill>
                  <a:srgbClr val="C00000"/>
                </a:solidFill>
              </a:rPr>
              <a:t>ДО </a:t>
            </a:r>
            <a:r>
              <a:rPr lang="uk-UA" sz="2400" b="1" dirty="0" smtClean="0">
                <a:solidFill>
                  <a:srgbClr val="0070C0"/>
                </a:solidFill>
              </a:rPr>
              <a:t>набрання чинності </a:t>
            </a:r>
            <a:r>
              <a:rPr lang="uk-UA" sz="2400" dirty="0" smtClean="0">
                <a:solidFill>
                  <a:schemeClr val="tx1"/>
                </a:solidFill>
              </a:rPr>
              <a:t>цим Законом, </a:t>
            </a:r>
            <a:r>
              <a:rPr lang="uk-UA" sz="2400" u="sng" dirty="0" smtClean="0">
                <a:solidFill>
                  <a:schemeClr val="tx1"/>
                </a:solidFill>
              </a:rPr>
              <a:t>оподатковуються за ставкою військового збору</a:t>
            </a:r>
            <a:r>
              <a:rPr lang="uk-UA" sz="2400" dirty="0" smtClean="0">
                <a:solidFill>
                  <a:schemeClr val="tx1"/>
                </a:solidFill>
              </a:rPr>
              <a:t>, </a:t>
            </a:r>
            <a:r>
              <a:rPr lang="uk-UA" sz="2400" b="1" dirty="0" smtClean="0">
                <a:solidFill>
                  <a:srgbClr val="0070C0"/>
                </a:solidFill>
              </a:rPr>
              <a:t>що діяла до набрання чинності цим Законом</a:t>
            </a:r>
            <a:r>
              <a:rPr lang="uk-UA" sz="2400" dirty="0" smtClean="0">
                <a:solidFill>
                  <a:schemeClr val="tx1"/>
                </a:solidFill>
              </a:rPr>
              <a:t>, </a:t>
            </a:r>
            <a:r>
              <a:rPr lang="uk-UA" sz="2400" u="sng" dirty="0" smtClean="0">
                <a:solidFill>
                  <a:schemeClr val="tx1"/>
                </a:solidFill>
              </a:rPr>
              <a:t>незалежно від дати їх фактичної виплати (надання), </a:t>
            </a:r>
            <a:r>
              <a:rPr lang="uk-UA" sz="2400" b="1" dirty="0" smtClean="0">
                <a:solidFill>
                  <a:srgbClr val="C00000"/>
                </a:solidFill>
              </a:rPr>
              <a:t>крім </a:t>
            </a:r>
            <a:r>
              <a:rPr lang="uk-UA" sz="2400" dirty="0" smtClean="0">
                <a:solidFill>
                  <a:schemeClr val="tx1"/>
                </a:solidFill>
              </a:rPr>
              <a:t>випадків, прямо передбачених Податковим кодексом </a:t>
            </a:r>
            <a:r>
              <a:rPr lang="uk-UA" sz="2400" dirty="0" err="1" smtClean="0">
                <a:solidFill>
                  <a:schemeClr val="tx1"/>
                </a:solidFill>
              </a:rPr>
              <a:t>України.”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r">
              <a:spcBef>
                <a:spcPts val="600"/>
              </a:spcBef>
            </a:pP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Р. ІІ </a:t>
            </a:r>
            <a:r>
              <a:rPr lang="uk-UA" sz="24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“Прикінцеві</a:t>
            </a: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та перехідні положення </a:t>
            </a:r>
            <a:r>
              <a:rPr lang="uk-UA" sz="2400" b="1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Закону № 4015</a:t>
            </a:r>
          </a:p>
          <a:p>
            <a:pPr algn="just">
              <a:spcBef>
                <a:spcPts val="600"/>
              </a:spcBef>
            </a:pPr>
            <a:r>
              <a:rPr lang="uk-UA" sz="2400" b="1" dirty="0" smtClean="0">
                <a:solidFill>
                  <a:srgbClr val="C00000"/>
                </a:solidFill>
              </a:rPr>
              <a:t>Увага</a:t>
            </a:r>
            <a:r>
              <a:rPr lang="uk-UA" sz="2400" dirty="0" smtClean="0">
                <a:solidFill>
                  <a:schemeClr val="tx1"/>
                </a:solidFill>
              </a:rPr>
              <a:t>. Читається так, що </a:t>
            </a:r>
            <a:r>
              <a:rPr lang="uk-UA" sz="2400" b="1" dirty="0" smtClean="0">
                <a:solidFill>
                  <a:srgbClr val="0070C0"/>
                </a:solidFill>
              </a:rPr>
              <a:t>5% ВЗ </a:t>
            </a:r>
            <a:r>
              <a:rPr lang="uk-UA" sz="2400" dirty="0" smtClean="0">
                <a:solidFill>
                  <a:schemeClr val="tx1"/>
                </a:solidFill>
              </a:rPr>
              <a:t>буде застосовуватись до виплат, </a:t>
            </a:r>
            <a:r>
              <a:rPr lang="uk-UA" sz="2400" b="1" u="sng" dirty="0" smtClean="0">
                <a:solidFill>
                  <a:schemeClr val="tx1"/>
                </a:solidFill>
              </a:rPr>
              <a:t>нарахованих</a:t>
            </a:r>
            <a:r>
              <a:rPr lang="uk-UA" sz="2400" u="sng" dirty="0" smtClean="0">
                <a:solidFill>
                  <a:schemeClr val="tx1"/>
                </a:solidFill>
              </a:rPr>
              <a:t> за періоди (</a:t>
            </a:r>
            <a:r>
              <a:rPr lang="uk-UA" sz="2400" b="1" u="sng" dirty="0" smtClean="0">
                <a:solidFill>
                  <a:schemeClr val="tx1"/>
                </a:solidFill>
              </a:rPr>
              <a:t>місяці, </a:t>
            </a:r>
            <a:r>
              <a:rPr lang="uk-UA" sz="2400" b="1" u="sng" dirty="0" smtClean="0">
                <a:solidFill>
                  <a:srgbClr val="C00000"/>
                </a:solidFill>
              </a:rPr>
              <a:t>роки</a:t>
            </a:r>
            <a:r>
              <a:rPr lang="uk-UA" sz="2400" u="sng" dirty="0" smtClean="0">
                <a:solidFill>
                  <a:schemeClr val="tx1"/>
                </a:solidFill>
              </a:rPr>
              <a:t>), що припадають</a:t>
            </a:r>
            <a:r>
              <a:rPr lang="uk-UA" sz="2400" b="1" u="sng" dirty="0" smtClean="0">
                <a:solidFill>
                  <a:srgbClr val="0070C0"/>
                </a:solidFill>
              </a:rPr>
              <a:t> </a:t>
            </a:r>
            <a:r>
              <a:rPr lang="uk-UA" sz="2400" b="1" dirty="0" smtClean="0">
                <a:solidFill>
                  <a:srgbClr val="0070C0"/>
                </a:solidFill>
              </a:rPr>
              <a:t>на такі періоди</a:t>
            </a:r>
            <a:r>
              <a:rPr lang="uk-UA" sz="2400" dirty="0" smtClean="0">
                <a:solidFill>
                  <a:schemeClr val="tx1"/>
                </a:solidFill>
              </a:rPr>
              <a:t>, якщо Закон № 4015 набуде чинності </a:t>
            </a:r>
            <a:r>
              <a:rPr lang="uk-UA" sz="2400" b="1" dirty="0" smtClean="0">
                <a:solidFill>
                  <a:schemeClr val="tx1"/>
                </a:solidFill>
              </a:rPr>
              <a:t>в </a:t>
            </a:r>
            <a:r>
              <a:rPr lang="uk-UA" sz="2400" b="1" dirty="0" smtClean="0">
                <a:solidFill>
                  <a:schemeClr val="tx1"/>
                </a:solidFill>
              </a:rPr>
              <a:t>листопаді 2024</a:t>
            </a:r>
          </a:p>
          <a:p>
            <a:pPr algn="just">
              <a:spcBef>
                <a:spcPts val="600"/>
              </a:spcBef>
            </a:pPr>
            <a:r>
              <a:rPr lang="uk-UA" sz="2400" b="1" dirty="0" smtClean="0">
                <a:solidFill>
                  <a:srgbClr val="C00000"/>
                </a:solidFill>
              </a:rPr>
              <a:t>!!! Правка № 988</a:t>
            </a:r>
            <a:r>
              <a:rPr lang="uk-UA" sz="2400" dirty="0" smtClean="0"/>
              <a:t>: </a:t>
            </a:r>
            <a:r>
              <a:rPr lang="uk-UA" sz="2400" b="1" dirty="0" smtClean="0">
                <a:solidFill>
                  <a:srgbClr val="0070C0"/>
                </a:solidFill>
              </a:rPr>
              <a:t>ВЗ </a:t>
            </a:r>
            <a:r>
              <a:rPr lang="uk-UA" sz="2400" b="1" dirty="0" smtClean="0">
                <a:solidFill>
                  <a:srgbClr val="0070C0"/>
                </a:solidFill>
              </a:rPr>
              <a:t>5% - по зарплаті </a:t>
            </a:r>
            <a:r>
              <a:rPr lang="uk-UA" sz="2400" u="sng" dirty="0" smtClean="0">
                <a:solidFill>
                  <a:schemeClr val="tx1"/>
                </a:solidFill>
              </a:rPr>
              <a:t>нарахованої (виплаченої)  </a:t>
            </a:r>
            <a:r>
              <a:rPr lang="uk-UA" sz="2400" b="1" dirty="0" smtClean="0">
                <a:solidFill>
                  <a:schemeClr val="tx1"/>
                </a:solidFill>
              </a:rPr>
              <a:t>з 1-го числа </a:t>
            </a:r>
            <a:r>
              <a:rPr lang="uk-UA" sz="2400" u="sng" dirty="0" smtClean="0">
                <a:solidFill>
                  <a:schemeClr val="tx1"/>
                </a:solidFill>
              </a:rPr>
              <a:t>місяця набуття чинності Закону № 4015</a:t>
            </a:r>
            <a:r>
              <a:rPr lang="uk-UA" sz="2400" dirty="0" smtClean="0">
                <a:solidFill>
                  <a:schemeClr val="tx1"/>
                </a:solidFill>
              </a:rPr>
              <a:t>. </a:t>
            </a:r>
            <a:r>
              <a:rPr lang="uk-UA" sz="2400" b="1" dirty="0" smtClean="0">
                <a:solidFill>
                  <a:srgbClr val="0070C0"/>
                </a:solidFill>
              </a:rPr>
              <a:t>Перерахунок ВЗ </a:t>
            </a:r>
            <a:r>
              <a:rPr lang="uk-UA" sz="2400" dirty="0" smtClean="0">
                <a:solidFill>
                  <a:schemeClr val="tx1"/>
                </a:solidFill>
              </a:rPr>
              <a:t>– протягом 20 </a:t>
            </a:r>
            <a:r>
              <a:rPr lang="uk-UA" sz="2400" dirty="0" err="1" smtClean="0">
                <a:solidFill>
                  <a:schemeClr val="tx1"/>
                </a:solidFill>
              </a:rPr>
              <a:t>к.д</a:t>
            </a:r>
            <a:r>
              <a:rPr lang="uk-UA" sz="2400" dirty="0" smtClean="0">
                <a:solidFill>
                  <a:schemeClr val="tx1"/>
                </a:solidFill>
              </a:rPr>
              <a:t>. за дати набуття чинності Законом № 4015 (</a:t>
            </a:r>
            <a:r>
              <a:rPr lang="uk-UA" sz="2400" b="1" dirty="0" smtClean="0">
                <a:solidFill>
                  <a:schemeClr val="tx1"/>
                </a:solidFill>
              </a:rPr>
              <a:t>крім звільнених працівників</a:t>
            </a:r>
            <a:r>
              <a:rPr lang="uk-UA" sz="2400" dirty="0" smtClean="0">
                <a:solidFill>
                  <a:schemeClr val="tx1"/>
                </a:solidFill>
              </a:rPr>
              <a:t>). </a:t>
            </a:r>
            <a:r>
              <a:rPr lang="uk-UA" sz="2400" b="1" dirty="0" err="1" smtClean="0">
                <a:solidFill>
                  <a:schemeClr val="tx1"/>
                </a:solidFill>
              </a:rPr>
              <a:t>Доутримання</a:t>
            </a:r>
            <a:r>
              <a:rPr lang="uk-UA" sz="2400" dirty="0" smtClean="0">
                <a:solidFill>
                  <a:schemeClr val="tx1"/>
                </a:solidFill>
              </a:rPr>
              <a:t> – з найближчих доходів працівників</a:t>
            </a:r>
          </a:p>
          <a:p>
            <a:pPr algn="just">
              <a:spcBef>
                <a:spcPts val="600"/>
              </a:spcBef>
            </a:pPr>
            <a:endParaRPr lang="uk-UA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89136" y="365125"/>
            <a:ext cx="2264664" cy="567563"/>
          </a:xfrm>
        </p:spPr>
        <p:txBody>
          <a:bodyPr>
            <a:normAutofit/>
          </a:bodyPr>
          <a:lstStyle/>
          <a:p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Закон № 4015</a:t>
            </a:r>
            <a:endParaRPr lang="uk-UA" sz="22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39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896112"/>
            <a:ext cx="1115568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uk-UA" sz="3000" b="1" dirty="0" smtClean="0">
                <a:solidFill>
                  <a:srgbClr val="0070C0"/>
                </a:solidFill>
              </a:rPr>
              <a:t>Військовий збір – відпускні, лікарняні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Якщо враховувати п. 169.4 .1 ПКУ (застосування ПСП), то суми </a:t>
            </a:r>
            <a:r>
              <a:rPr lang="uk-UA" sz="2400" b="1" dirty="0" smtClean="0"/>
              <a:t>лікарняних та відпускних </a:t>
            </a:r>
            <a:r>
              <a:rPr lang="uk-UA" sz="2400" dirty="0" smtClean="0"/>
              <a:t>має бути віднесений до </a:t>
            </a:r>
            <a:r>
              <a:rPr lang="uk-UA" sz="2400" b="1" dirty="0" smtClean="0">
                <a:solidFill>
                  <a:srgbClr val="C00000"/>
                </a:solidFill>
              </a:rPr>
              <a:t>відповідного місяця</a:t>
            </a:r>
          </a:p>
          <a:p>
            <a:pPr>
              <a:spcBef>
                <a:spcPts val="600"/>
              </a:spcBef>
            </a:pPr>
            <a:r>
              <a:rPr lang="uk-UA" sz="2400" dirty="0" smtClean="0"/>
              <a:t>В </a:t>
            </a:r>
            <a:r>
              <a:rPr lang="uk-UA" sz="2400" u="sng" dirty="0" smtClean="0"/>
              <a:t>аналогічній ситуації  </a:t>
            </a:r>
            <a:r>
              <a:rPr lang="uk-UA" sz="2400" b="1" u="sng" dirty="0" smtClean="0">
                <a:solidFill>
                  <a:srgbClr val="0070C0"/>
                </a:solidFill>
              </a:rPr>
              <a:t>в 2016 році </a:t>
            </a:r>
            <a:r>
              <a:rPr lang="uk-UA" sz="2400" dirty="0" smtClean="0"/>
              <a:t>(мінялася ставка ПДФО) ДПСУ обрала такий варіант:</a:t>
            </a:r>
            <a:endParaRPr lang="uk-UA" sz="2400" u="sng" dirty="0" smtClean="0"/>
          </a:p>
          <a:p>
            <a:pPr indent="-457200"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C00000"/>
                </a:solidFill>
              </a:rPr>
              <a:t>суми лікарняних</a:t>
            </a:r>
            <a:r>
              <a:rPr lang="uk-UA" sz="2400" b="1" dirty="0" smtClean="0"/>
              <a:t>, нарахованих і виплачених у січні 2016 р. </a:t>
            </a:r>
            <a:r>
              <a:rPr lang="uk-UA" sz="2400" b="1" dirty="0" smtClean="0">
                <a:solidFill>
                  <a:srgbClr val="0070C0"/>
                </a:solidFill>
              </a:rPr>
              <a:t>за місяці 2015 року</a:t>
            </a:r>
            <a:r>
              <a:rPr lang="uk-UA" sz="2400" dirty="0" smtClean="0"/>
              <a:t>, включаються при перерахунку до загального оподатковуваного доходу відповідних податкових періодів (місяців) </a:t>
            </a:r>
            <a:r>
              <a:rPr lang="uk-UA" sz="2400" b="1" dirty="0" smtClean="0"/>
              <a:t>2015 р. й оподатковуються за ставками, які діяли до 01.01.2016, тобто 15 % (20 %).</a:t>
            </a:r>
            <a:endParaRPr lang="uk-UA" sz="2400" dirty="0" smtClean="0"/>
          </a:p>
          <a:p>
            <a:pPr indent="-457200"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C00000"/>
                </a:solidFill>
              </a:rPr>
              <a:t>суми відпускних</a:t>
            </a:r>
            <a:r>
              <a:rPr lang="uk-UA" sz="2400" dirty="0" smtClean="0"/>
              <a:t>, нарахованих і </a:t>
            </a:r>
            <a:r>
              <a:rPr lang="uk-UA" sz="2400" b="1" dirty="0" smtClean="0"/>
              <a:t>виплачених у грудні 2015 року </a:t>
            </a:r>
            <a:r>
              <a:rPr lang="uk-UA" sz="2400" b="1" dirty="0" smtClean="0">
                <a:solidFill>
                  <a:srgbClr val="0070C0"/>
                </a:solidFill>
              </a:rPr>
              <a:t>за січень 2016 року</a:t>
            </a:r>
            <a:r>
              <a:rPr lang="uk-UA" sz="2400" b="1" dirty="0" smtClean="0"/>
              <a:t>, </a:t>
            </a:r>
            <a:r>
              <a:rPr lang="uk-UA" sz="2400" dirty="0" smtClean="0"/>
              <a:t>відносяться податковим агентом до </a:t>
            </a:r>
            <a:r>
              <a:rPr lang="uk-UA" sz="2400" u="sng" dirty="0" smtClean="0"/>
              <a:t>загального оподатковуваного доходу </a:t>
            </a:r>
            <a:r>
              <a:rPr lang="uk-UA" sz="2400" b="1" u="sng" dirty="0" smtClean="0"/>
              <a:t>січня</a:t>
            </a:r>
            <a:r>
              <a:rPr lang="uk-UA" sz="2400" u="sng" dirty="0" smtClean="0"/>
              <a:t> й оподатковуються </a:t>
            </a:r>
            <a:r>
              <a:rPr lang="uk-UA" sz="2400" b="1" dirty="0" smtClean="0"/>
              <a:t>за ставкою 18 %.</a:t>
            </a:r>
          </a:p>
          <a:p>
            <a:pPr indent="-457200"/>
            <a:r>
              <a:rPr lang="uk-UA" sz="2400" b="1" dirty="0" smtClean="0">
                <a:solidFill>
                  <a:srgbClr val="C00000"/>
                </a:solidFill>
              </a:rPr>
              <a:t>Увага! </a:t>
            </a:r>
            <a:r>
              <a:rPr lang="uk-UA" sz="2400" dirty="0" smtClean="0"/>
              <a:t>Не виключаємо, що </a:t>
            </a:r>
            <a:r>
              <a:rPr lang="uk-UA" sz="2400" b="1" dirty="0" smtClean="0">
                <a:solidFill>
                  <a:srgbClr val="0070C0"/>
                </a:solidFill>
              </a:rPr>
              <a:t>для ВЗ </a:t>
            </a:r>
            <a:r>
              <a:rPr lang="uk-UA" sz="2400" dirty="0" smtClean="0"/>
              <a:t>по Закону № 4015 ДПСУ </a:t>
            </a:r>
            <a:r>
              <a:rPr lang="uk-UA" sz="2400" u="sng" dirty="0" smtClean="0"/>
              <a:t>може бути обраний </a:t>
            </a:r>
            <a:r>
              <a:rPr lang="uk-UA" sz="2400" b="1" dirty="0" smtClean="0"/>
              <a:t>інший варіант </a:t>
            </a:r>
            <a:r>
              <a:rPr lang="uk-UA" sz="2600" b="1" dirty="0" smtClean="0"/>
              <a:t>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640080" y="813816"/>
            <a:ext cx="11256264" cy="5556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Критерії безумовної реєстрації ПН/РК (</a:t>
            </a:r>
            <a:r>
              <a:rPr lang="uk-UA" sz="2000" b="1" dirty="0" smtClean="0"/>
              <a:t>п</a:t>
            </a:r>
            <a:r>
              <a:rPr lang="uk-UA" sz="2000" b="1" dirty="0" smtClean="0"/>
              <a:t>. 3 Порядку </a:t>
            </a:r>
            <a:r>
              <a:rPr lang="uk-UA" sz="2000" b="1" dirty="0" smtClean="0"/>
              <a:t>№ 1165</a:t>
            </a:r>
            <a:r>
              <a:rPr lang="uk-UA" sz="2000" dirty="0" smtClean="0"/>
              <a:t>):</a:t>
            </a:r>
            <a:endParaRPr lang="uk-UA" sz="2000" dirty="0" smtClean="0"/>
          </a:p>
          <a:p>
            <a:pPr>
              <a:spcBef>
                <a:spcPts val="600"/>
              </a:spcBef>
            </a:pPr>
            <a:r>
              <a:rPr lang="uk-UA" sz="2200" b="1" dirty="0" smtClean="0">
                <a:solidFill>
                  <a:srgbClr val="C00000"/>
                </a:solidFill>
              </a:rPr>
              <a:t>Критерій 1</a:t>
            </a:r>
            <a:r>
              <a:rPr lang="uk-UA" sz="2200" dirty="0" smtClean="0"/>
              <a:t>.</a:t>
            </a:r>
            <a:r>
              <a:rPr lang="ru-RU" sz="2200" dirty="0" smtClean="0"/>
              <a:t> </a:t>
            </a:r>
            <a:r>
              <a:rPr lang="uk-UA" sz="2200" dirty="0" smtClean="0"/>
              <a:t>податкова накладна, яка </a:t>
            </a:r>
            <a:r>
              <a:rPr lang="uk-UA" sz="2200" b="1" dirty="0" smtClean="0">
                <a:solidFill>
                  <a:srgbClr val="0070C0"/>
                </a:solidFill>
              </a:rPr>
              <a:t>не підлягає наданню </a:t>
            </a:r>
            <a:r>
              <a:rPr lang="uk-UA" sz="2200" b="1" dirty="0" err="1" smtClean="0">
                <a:solidFill>
                  <a:srgbClr val="0070C0"/>
                </a:solidFill>
              </a:rPr>
              <a:t>отримувачу</a:t>
            </a:r>
            <a:r>
              <a:rPr lang="uk-UA" sz="2200" b="1" dirty="0" smtClean="0">
                <a:solidFill>
                  <a:srgbClr val="0070C0"/>
                </a:solidFill>
              </a:rPr>
              <a:t> </a:t>
            </a:r>
            <a:r>
              <a:rPr lang="uk-UA" sz="2200" dirty="0" smtClean="0"/>
              <a:t>(покупцю) та/або складена за </a:t>
            </a:r>
            <a:r>
              <a:rPr lang="uk-UA" sz="2200" b="1" dirty="0" smtClean="0">
                <a:solidFill>
                  <a:srgbClr val="0070C0"/>
                </a:solidFill>
              </a:rPr>
              <a:t>операцією, звільненою </a:t>
            </a:r>
            <a:r>
              <a:rPr lang="uk-UA" sz="2200" dirty="0" smtClean="0"/>
              <a:t>від </a:t>
            </a:r>
            <a:r>
              <a:rPr lang="uk-UA" sz="2200" dirty="0" smtClean="0"/>
              <a:t>оподаткування;</a:t>
            </a:r>
            <a:endParaRPr lang="uk-UA" sz="2200" dirty="0" smtClean="0"/>
          </a:p>
          <a:p>
            <a:pPr>
              <a:spcBef>
                <a:spcPts val="600"/>
              </a:spcBef>
            </a:pPr>
            <a:r>
              <a:rPr lang="uk-UA" sz="2200" b="1" dirty="0" smtClean="0">
                <a:solidFill>
                  <a:srgbClr val="C00000"/>
                </a:solidFill>
              </a:rPr>
              <a:t>Критерій 2</a:t>
            </a:r>
            <a:r>
              <a:rPr lang="uk-UA" sz="2200" dirty="0" smtClean="0">
                <a:solidFill>
                  <a:srgbClr val="C00000"/>
                </a:solidFill>
              </a:rPr>
              <a:t>. </a:t>
            </a:r>
            <a:r>
              <a:rPr lang="uk-UA" sz="2200" dirty="0" smtClean="0"/>
              <a:t> </a:t>
            </a:r>
            <a:r>
              <a:rPr lang="uk-UA" sz="2200" u="sng" dirty="0" smtClean="0"/>
              <a:t>сукупне виконання наступних вимог</a:t>
            </a:r>
            <a:r>
              <a:rPr lang="uk-UA" sz="2200" dirty="0" smtClean="0"/>
              <a:t>: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обсяг постачання </a:t>
            </a:r>
            <a:r>
              <a:rPr lang="uk-UA" sz="2200" b="1" dirty="0" smtClean="0"/>
              <a:t>в місяць </a:t>
            </a:r>
            <a:r>
              <a:rPr lang="uk-UA" sz="2200" dirty="0" smtClean="0"/>
              <a:t>з урахуванням поданої ПН </a:t>
            </a:r>
            <a:r>
              <a:rPr lang="uk-UA" sz="2200" b="1" dirty="0" smtClean="0">
                <a:solidFill>
                  <a:srgbClr val="0070C0"/>
                </a:solidFill>
              </a:rPr>
              <a:t>не перевищує 500 </a:t>
            </a:r>
            <a:r>
              <a:rPr lang="uk-UA" sz="2200" b="1" dirty="0" err="1" smtClean="0">
                <a:solidFill>
                  <a:srgbClr val="0070C0"/>
                </a:solidFill>
              </a:rPr>
              <a:t>тис.грн</a:t>
            </a:r>
            <a:r>
              <a:rPr lang="uk-UA" sz="2200" b="1" dirty="0" smtClean="0">
                <a:solidFill>
                  <a:srgbClr val="0070C0"/>
                </a:solidFill>
              </a:rPr>
              <a:t>.</a:t>
            </a:r>
            <a:r>
              <a:rPr lang="uk-UA" sz="2200" dirty="0" smtClean="0"/>
              <a:t> </a:t>
            </a:r>
            <a:endParaRPr lang="uk-UA" sz="2200" dirty="0" smtClean="0"/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обсяг постачання </a:t>
            </a:r>
            <a:r>
              <a:rPr lang="uk-UA" sz="2200" b="1" dirty="0" smtClean="0"/>
              <a:t>з одним </a:t>
            </a:r>
            <a:r>
              <a:rPr lang="uk-UA" sz="2200" b="1" dirty="0" err="1" smtClean="0"/>
              <a:t>отримувачем</a:t>
            </a:r>
            <a:r>
              <a:rPr lang="uk-UA" sz="2200" b="1" dirty="0" smtClean="0"/>
              <a:t> </a:t>
            </a:r>
            <a:r>
              <a:rPr lang="uk-UA" sz="2200" dirty="0" smtClean="0"/>
              <a:t>- платником ПДВ </a:t>
            </a:r>
            <a:r>
              <a:rPr lang="uk-UA" sz="2200" b="1" dirty="0" smtClean="0">
                <a:solidFill>
                  <a:srgbClr val="0070C0"/>
                </a:solidFill>
              </a:rPr>
              <a:t>не перевищує 50 </a:t>
            </a:r>
            <a:r>
              <a:rPr lang="uk-UA" sz="2200" b="1" dirty="0" err="1" smtClean="0">
                <a:solidFill>
                  <a:srgbClr val="0070C0"/>
                </a:solidFill>
              </a:rPr>
              <a:t>тис.грн</a:t>
            </a:r>
            <a:r>
              <a:rPr lang="uk-UA" sz="2200" b="1" dirty="0" smtClean="0">
                <a:solidFill>
                  <a:srgbClr val="0070C0"/>
                </a:solidFill>
              </a:rPr>
              <a:t>.</a:t>
            </a:r>
            <a:endParaRPr lang="uk-UA" sz="2200" dirty="0" smtClean="0"/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b="1" dirty="0" smtClean="0"/>
              <a:t>сума сплаченого ПДВ </a:t>
            </a:r>
            <a:r>
              <a:rPr lang="uk-UA" sz="2200" dirty="0" smtClean="0"/>
              <a:t>за минулий місяць  - </a:t>
            </a:r>
            <a:r>
              <a:rPr lang="uk-UA" sz="2200" b="1" dirty="0" smtClean="0">
                <a:solidFill>
                  <a:srgbClr val="0070C0"/>
                </a:solidFill>
              </a:rPr>
              <a:t>більше 20 </a:t>
            </a:r>
            <a:r>
              <a:rPr lang="uk-UA" sz="2200" b="1" dirty="0" err="1" smtClean="0">
                <a:solidFill>
                  <a:srgbClr val="0070C0"/>
                </a:solidFill>
              </a:rPr>
              <a:t>тис.грн</a:t>
            </a:r>
            <a:r>
              <a:rPr lang="uk-UA" sz="2200" dirty="0" smtClean="0"/>
              <a:t>.</a:t>
            </a:r>
            <a:endParaRPr lang="uk-UA" sz="2200" dirty="0" smtClean="0"/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b="1" dirty="0" smtClean="0"/>
              <a:t>керівник </a:t>
            </a:r>
            <a:r>
              <a:rPr lang="uk-UA" sz="2200" dirty="0" smtClean="0"/>
              <a:t>– одночасно директор </a:t>
            </a:r>
            <a:r>
              <a:rPr lang="uk-UA" sz="2200" b="1" dirty="0" smtClean="0">
                <a:solidFill>
                  <a:srgbClr val="0070C0"/>
                </a:solidFill>
              </a:rPr>
              <a:t>не більше ніж в 3-х платників </a:t>
            </a:r>
            <a:r>
              <a:rPr lang="uk-UA" sz="2200" b="1" dirty="0" smtClean="0">
                <a:solidFill>
                  <a:srgbClr val="0070C0"/>
                </a:solidFill>
              </a:rPr>
              <a:t>податків</a:t>
            </a:r>
            <a:endParaRPr lang="ru-RU" sz="2200" dirty="0" smtClean="0"/>
          </a:p>
          <a:p>
            <a:pPr>
              <a:spcBef>
                <a:spcPts val="600"/>
              </a:spcBef>
            </a:pPr>
            <a:r>
              <a:rPr lang="uk-UA" sz="2200" b="1" dirty="0" smtClean="0">
                <a:solidFill>
                  <a:srgbClr val="C00000"/>
                </a:solidFill>
              </a:rPr>
              <a:t>Критерій 3: </a:t>
            </a:r>
            <a:r>
              <a:rPr lang="uk-UA" sz="2200" u="sng" dirty="0" smtClean="0"/>
              <a:t>одночасне виконання наступних умов: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сплачений ПДВ з поставок в Україні ПДВ за останні 12 місяців до звітного місяця – </a:t>
            </a:r>
            <a:r>
              <a:rPr lang="uk-UA" sz="2200" b="1" dirty="0" smtClean="0">
                <a:solidFill>
                  <a:srgbClr val="0070C0"/>
                </a:solidFill>
              </a:rPr>
              <a:t>більше 10 </a:t>
            </a:r>
            <a:r>
              <a:rPr lang="uk-UA" sz="2200" b="1" dirty="0" err="1" smtClean="0">
                <a:solidFill>
                  <a:srgbClr val="0070C0"/>
                </a:solidFill>
              </a:rPr>
              <a:t>млн.грн</a:t>
            </a:r>
            <a:r>
              <a:rPr lang="uk-UA" sz="2200" b="1" dirty="0" smtClean="0">
                <a:solidFill>
                  <a:srgbClr val="0070C0"/>
                </a:solidFill>
              </a:rPr>
              <a:t>.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b="1" dirty="0" smtClean="0"/>
              <a:t>показник </a:t>
            </a:r>
            <a:r>
              <a:rPr lang="uk-UA" sz="2200" b="1" dirty="0" smtClean="0">
                <a:solidFill>
                  <a:srgbClr val="0070C0"/>
                </a:solidFill>
              </a:rPr>
              <a:t>D &gt;</a:t>
            </a:r>
            <a:r>
              <a:rPr lang="uk-UA" sz="2200" dirty="0" smtClean="0"/>
              <a:t> </a:t>
            </a:r>
            <a:r>
              <a:rPr lang="uk-UA" sz="2200" b="1" dirty="0" smtClean="0">
                <a:solidFill>
                  <a:srgbClr val="0070C0"/>
                </a:solidFill>
              </a:rPr>
              <a:t>0,05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b="1" dirty="0" smtClean="0"/>
              <a:t>показник </a:t>
            </a:r>
            <a:r>
              <a:rPr lang="uk-UA" sz="2200" b="1" dirty="0" err="1" smtClean="0">
                <a:solidFill>
                  <a:srgbClr val="0070C0"/>
                </a:solidFill>
              </a:rPr>
              <a:t>Рпоточ</a:t>
            </a:r>
            <a:r>
              <a:rPr lang="uk-UA" sz="2200" b="1" dirty="0" smtClean="0"/>
              <a:t>  </a:t>
            </a:r>
            <a:r>
              <a:rPr lang="uk-UA" sz="2200" b="1" dirty="0" smtClean="0">
                <a:solidFill>
                  <a:srgbClr val="0070C0"/>
                </a:solidFill>
              </a:rPr>
              <a:t>&lt; </a:t>
            </a:r>
            <a:r>
              <a:rPr lang="uk-UA" sz="2200" b="1" dirty="0" err="1" smtClean="0">
                <a:solidFill>
                  <a:srgbClr val="0070C0"/>
                </a:solidFill>
              </a:rPr>
              <a:t>Pмакс</a:t>
            </a:r>
            <a:endParaRPr lang="uk-UA" sz="22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03990" y="354830"/>
            <a:ext cx="2281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0" indent="-914400" algn="ctr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uk-U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Блокування ПН/РК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320" y="365125"/>
            <a:ext cx="3078480" cy="348107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Держбюджет-2025</a:t>
            </a:r>
            <a:endParaRPr lang="uk-UA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8952" y="676657"/>
            <a:ext cx="10725912" cy="2020824"/>
          </a:xfrm>
        </p:spPr>
        <p:txBody>
          <a:bodyPr>
            <a:normAutofit fontScale="92500" lnSpcReduction="10000"/>
          </a:bodyPr>
          <a:lstStyle/>
          <a:p>
            <a:pPr marL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600" b="1" dirty="0" smtClean="0">
                <a:solidFill>
                  <a:srgbClr val="0070C0"/>
                </a:solidFill>
              </a:rPr>
              <a:t>Закон про держбюджет на 2025 рік </a:t>
            </a:r>
            <a:r>
              <a:rPr lang="uk-UA" sz="2600" dirty="0" smtClean="0"/>
              <a:t>від 14.09.2024 р. </a:t>
            </a:r>
            <a:r>
              <a:rPr lang="uk-UA" sz="2600" b="1" dirty="0" smtClean="0"/>
              <a:t>№ 12000 </a:t>
            </a:r>
            <a:r>
              <a:rPr lang="uk-UA" sz="2600" dirty="0" smtClean="0"/>
              <a:t>(закон прийнято 19.11.2024)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C00000"/>
                </a:solidFill>
              </a:rPr>
              <a:t>Мінімальна зарплата:</a:t>
            </a:r>
          </a:p>
          <a:p>
            <a:pPr>
              <a:buNone/>
            </a:pPr>
            <a:r>
              <a:rPr lang="uk-UA" sz="2400" dirty="0" smtClean="0"/>
              <a:t> </a:t>
            </a:r>
            <a:r>
              <a:rPr lang="uk-UA" sz="2400" dirty="0" smtClean="0"/>
              <a:t>з 01.01.2025 - </a:t>
            </a:r>
            <a:r>
              <a:rPr lang="uk-UA" sz="2400" b="1" dirty="0" smtClean="0"/>
              <a:t>8000 грн</a:t>
            </a:r>
            <a:r>
              <a:rPr lang="uk-UA" sz="2400" dirty="0" smtClean="0"/>
              <a:t>. на місяць, </a:t>
            </a:r>
            <a:r>
              <a:rPr lang="uk-UA" sz="2400" b="1" dirty="0" smtClean="0"/>
              <a:t>48 грн. </a:t>
            </a:r>
            <a:r>
              <a:rPr lang="uk-UA" sz="2400" dirty="0" smtClean="0"/>
              <a:t>на годину, </a:t>
            </a:r>
          </a:p>
          <a:p>
            <a:pPr>
              <a:buNone/>
            </a:pPr>
            <a:r>
              <a:rPr lang="uk-UA" sz="2400" b="1" dirty="0" smtClean="0">
                <a:solidFill>
                  <a:srgbClr val="C00000"/>
                </a:solidFill>
              </a:rPr>
              <a:t>Прожитковий мінімум для працездатних осіб </a:t>
            </a:r>
            <a:r>
              <a:rPr lang="uk-UA" sz="2400" dirty="0" smtClean="0"/>
              <a:t>- </a:t>
            </a:r>
            <a:r>
              <a:rPr lang="uk-UA" sz="2400" b="1" dirty="0" smtClean="0"/>
              <a:t>3028 грн. </a:t>
            </a:r>
            <a:endParaRPr lang="uk-UA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40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25577" y="3215978"/>
          <a:ext cx="10522710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08784"/>
                <a:gridCol w="1827595"/>
                <a:gridCol w="1704404"/>
                <a:gridCol w="1810512"/>
                <a:gridCol w="1380744"/>
                <a:gridCol w="1335024"/>
                <a:gridCol w="17556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Група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Гранична сума, </a:t>
                      </a:r>
                      <a:r>
                        <a:rPr lang="uk-UA" sz="2200" b="1" dirty="0" err="1" smtClean="0"/>
                        <a:t>мінЗП</a:t>
                      </a:r>
                      <a:r>
                        <a:rPr lang="uk-UA" sz="2200" b="1" dirty="0" smtClean="0"/>
                        <a:t> 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Гранична сума, грн.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/>
                        <a:t>Ставка, %</a:t>
                      </a:r>
                    </a:p>
                    <a:p>
                      <a:pPr algn="ctr"/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/>
                        <a:t>Ставка , грн.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err="1" smtClean="0"/>
                        <a:t>мінЄСВ</a:t>
                      </a:r>
                      <a:r>
                        <a:rPr lang="uk-UA" sz="2200" b="1" dirty="0" smtClean="0"/>
                        <a:t>, грн.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Військовий</a:t>
                      </a:r>
                      <a:r>
                        <a:rPr lang="uk-UA" sz="2200" b="1" baseline="0" dirty="0" smtClean="0"/>
                        <a:t> збір</a:t>
                      </a:r>
                      <a:endParaRPr lang="uk-UA" sz="22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167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1 336 000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10% </a:t>
                      </a:r>
                      <a:r>
                        <a:rPr lang="uk-UA" sz="2200" b="1" dirty="0" err="1" smtClean="0"/>
                        <a:t>ПрожМін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302,80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1760 *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chemeClr val="tx1"/>
                          </a:solidFill>
                        </a:rPr>
                        <a:t>10 % </a:t>
                      </a:r>
                      <a:r>
                        <a:rPr lang="uk-UA" sz="2200" b="1" dirty="0" err="1" smtClean="0">
                          <a:solidFill>
                            <a:schemeClr val="tx1"/>
                          </a:solidFill>
                        </a:rPr>
                        <a:t>мінЗП</a:t>
                      </a:r>
                      <a:endParaRPr lang="uk-UA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800</a:t>
                      </a:r>
                      <a:r>
                        <a:rPr lang="uk-UA" sz="2200" b="1" baseline="0" dirty="0" smtClean="0">
                          <a:solidFill>
                            <a:srgbClr val="0070C0"/>
                          </a:solidFill>
                        </a:rPr>
                        <a:t> грн.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834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6 672 000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20% </a:t>
                      </a:r>
                      <a:r>
                        <a:rPr lang="uk-UA" sz="2200" b="1" dirty="0" err="1" smtClean="0"/>
                        <a:t>мінЗП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1600,00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1760*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chemeClr val="tx1"/>
                          </a:solidFill>
                        </a:rPr>
                        <a:t>10 % </a:t>
                      </a:r>
                      <a:r>
                        <a:rPr lang="uk-UA" sz="2200" b="1" dirty="0" err="1" smtClean="0">
                          <a:solidFill>
                            <a:schemeClr val="tx1"/>
                          </a:solidFill>
                        </a:rPr>
                        <a:t>мінЗП</a:t>
                      </a:r>
                      <a:endParaRPr lang="uk-UA" sz="22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800</a:t>
                      </a:r>
                      <a:r>
                        <a:rPr lang="uk-UA" sz="2200" b="1" baseline="0" dirty="0" smtClean="0">
                          <a:solidFill>
                            <a:srgbClr val="0070C0"/>
                          </a:solidFill>
                        </a:rPr>
                        <a:t> грн.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3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dirty="0" smtClean="0"/>
                        <a:t>1167</a:t>
                      </a:r>
                      <a:endParaRPr lang="uk-UA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9 336 000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/>
                        <a:t>3% або 5%</a:t>
                      </a:r>
                      <a:endParaRPr lang="uk-UA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-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1760*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1% доходу</a:t>
                      </a:r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200" b="1" dirty="0" smtClean="0"/>
                        <a:t>*</a:t>
                      </a:r>
                      <a:r>
                        <a:rPr lang="uk-UA" sz="2200" b="1" baseline="0" dirty="0" smtClean="0"/>
                        <a:t> </a:t>
                      </a:r>
                      <a:r>
                        <a:rPr lang="uk-UA" sz="2200" b="1" dirty="0" smtClean="0">
                          <a:solidFill>
                            <a:srgbClr val="C00000"/>
                          </a:solidFill>
                        </a:rPr>
                        <a:t>Увага!</a:t>
                      </a:r>
                      <a:r>
                        <a:rPr lang="uk-UA" sz="2200" b="1" baseline="0" dirty="0" smtClean="0">
                          <a:solidFill>
                            <a:srgbClr val="C00000"/>
                          </a:solidFill>
                        </a:rPr>
                        <a:t> Зупинена на 2025 р. </a:t>
                      </a:r>
                      <a:r>
                        <a:rPr lang="uk-UA" sz="2200" b="0" baseline="0" dirty="0" smtClean="0"/>
                        <a:t>норма, що дозволяла </a:t>
                      </a:r>
                      <a:r>
                        <a:rPr lang="uk-UA" sz="2200" b="1" baseline="0" dirty="0" smtClean="0">
                          <a:solidFill>
                            <a:srgbClr val="0070C0"/>
                          </a:solidFill>
                        </a:rPr>
                        <a:t>не сплачувати </a:t>
                      </a:r>
                      <a:r>
                        <a:rPr lang="uk-UA" sz="2200" b="1" dirty="0" err="1" smtClean="0">
                          <a:solidFill>
                            <a:srgbClr val="0070C0"/>
                          </a:solidFill>
                        </a:rPr>
                        <a:t>ФОП</a:t>
                      </a:r>
                      <a:r>
                        <a:rPr lang="uk-UA" sz="2200" b="1" dirty="0" smtClean="0">
                          <a:solidFill>
                            <a:srgbClr val="0070C0"/>
                          </a:solidFill>
                        </a:rPr>
                        <a:t> за себе ЄСВ </a:t>
                      </a:r>
                      <a:r>
                        <a:rPr lang="uk-UA" sz="2200" b="0" baseline="0" dirty="0" smtClean="0"/>
                        <a:t>на час військового стану (</a:t>
                      </a:r>
                      <a:r>
                        <a:rPr lang="uk-UA" sz="2200" b="0" i="1" baseline="0" dirty="0" smtClean="0"/>
                        <a:t>п. 9-19 р. </a:t>
                      </a:r>
                      <a:r>
                        <a:rPr lang="en-US" sz="2200" b="0" i="1" baseline="0" dirty="0" smtClean="0"/>
                        <a:t>V</a:t>
                      </a:r>
                      <a:r>
                        <a:rPr lang="uk-UA" sz="2200" b="0" i="1" baseline="0" dirty="0" smtClean="0"/>
                        <a:t>ІІІ Закону № 2464</a:t>
                      </a:r>
                      <a:r>
                        <a:rPr lang="uk-UA" sz="2200" b="0" baseline="0" dirty="0" smtClean="0"/>
                        <a:t>), </a:t>
                      </a:r>
                      <a:r>
                        <a:rPr lang="uk-UA" sz="2200" b="0" u="sng" baseline="0" dirty="0" smtClean="0"/>
                        <a:t>якщо ФО ніде не працює</a:t>
                      </a:r>
                      <a:endParaRPr lang="uk-UA" sz="2200" b="1" u="sng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uk-UA" sz="22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uk-UA" sz="2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914400" y="2651760"/>
            <a:ext cx="10570464" cy="530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FF00"/>
                </a:solidFill>
              </a:rPr>
              <a:t>Єдиний податок в 2025 році</a:t>
            </a:r>
            <a:endParaRPr lang="uk-UA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1080" y="365125"/>
            <a:ext cx="2712720" cy="375539"/>
          </a:xfrm>
        </p:spPr>
        <p:txBody>
          <a:bodyPr>
            <a:noAutofit/>
          </a:bodyPr>
          <a:lstStyle/>
          <a:p>
            <a:pPr algn="r"/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Індексація </a:t>
            </a:r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ЗП-2025</a:t>
            </a:r>
            <a:endParaRPr lang="uk-UA" sz="24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496" y="813816"/>
            <a:ext cx="11055096" cy="562356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b="1" dirty="0" smtClean="0">
                <a:solidFill>
                  <a:srgbClr val="0070C0"/>
                </a:solidFill>
              </a:rPr>
              <a:t>Індексація зарплати – особливості 2025 року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err="1" smtClean="0"/>
              <a:t>“</a:t>
            </a:r>
            <a:r>
              <a:rPr lang="uk-UA" sz="2400" b="1" dirty="0" err="1" smtClean="0"/>
              <a:t>Стаття</a:t>
            </a:r>
            <a:r>
              <a:rPr lang="uk-UA" sz="2400" b="1" dirty="0" smtClean="0"/>
              <a:t> </a:t>
            </a:r>
            <a:r>
              <a:rPr lang="uk-UA" sz="2400" b="1" dirty="0" smtClean="0"/>
              <a:t>34.</a:t>
            </a:r>
            <a:r>
              <a:rPr lang="uk-UA" sz="2400" dirty="0" smtClean="0"/>
              <a:t> Установити, що обчислення </a:t>
            </a:r>
            <a:r>
              <a:rPr lang="uk-UA" sz="2400" u="sng" dirty="0" smtClean="0"/>
              <a:t>індексу споживчих цін </a:t>
            </a:r>
            <a:r>
              <a:rPr lang="uk-UA" sz="2400" dirty="0" smtClean="0"/>
              <a:t>для </a:t>
            </a:r>
            <a:r>
              <a:rPr lang="uk-UA" sz="2400" b="1" dirty="0" smtClean="0">
                <a:solidFill>
                  <a:srgbClr val="0070C0"/>
                </a:solidFill>
              </a:rPr>
              <a:t>індексації грошових доходів населення </a:t>
            </a:r>
            <a:r>
              <a:rPr lang="uk-UA" sz="2400" dirty="0" smtClean="0"/>
              <a:t>провадиться </a:t>
            </a:r>
            <a:r>
              <a:rPr lang="uk-UA" sz="2400" u="sng" dirty="0" smtClean="0"/>
              <a:t>наростаючим підсумком</a:t>
            </a:r>
            <a:r>
              <a:rPr lang="uk-UA" sz="2400" b="1" dirty="0" smtClean="0"/>
              <a:t>, </a:t>
            </a:r>
            <a:r>
              <a:rPr lang="uk-UA" sz="2400" b="1" dirty="0" smtClean="0">
                <a:solidFill>
                  <a:srgbClr val="C00000"/>
                </a:solidFill>
              </a:rPr>
              <a:t>починаючи з січня 2025 року, який приймається за 1 або 100 %. </a:t>
            </a:r>
            <a:r>
              <a:rPr lang="uk-UA" sz="2400" dirty="0" smtClean="0"/>
              <a:t>Сума індексації, яка склалася в </a:t>
            </a:r>
            <a:r>
              <a:rPr lang="uk-UA" sz="2400" b="1" dirty="0" smtClean="0"/>
              <a:t>грудні 2024 року</a:t>
            </a:r>
            <a:r>
              <a:rPr lang="uk-UA" sz="2400" dirty="0" smtClean="0"/>
              <a:t>, у січні 2025 </a:t>
            </a:r>
            <a:r>
              <a:rPr lang="uk-UA" sz="2400" b="1" dirty="0" smtClean="0"/>
              <a:t>не нараховується</a:t>
            </a:r>
            <a:r>
              <a:rPr lang="uk-UA" sz="2400" dirty="0" smtClean="0"/>
              <a:t>» </a:t>
            </a: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Проект  № 12000 </a:t>
            </a:r>
            <a:r>
              <a:rPr lang="uk-UA" sz="24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“Про</a:t>
            </a: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державний бюджет України на 2025 </a:t>
            </a:r>
            <a:r>
              <a:rPr lang="uk-UA" sz="24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рік”</a:t>
            </a:r>
            <a:r>
              <a:rPr lang="uk-UA" sz="2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smtClean="0"/>
              <a:t>Тобто, на нашу думку</a:t>
            </a:r>
            <a:r>
              <a:rPr lang="uk-UA" sz="2400" b="1" dirty="0" smtClean="0"/>
              <a:t>, </a:t>
            </a:r>
            <a:r>
              <a:rPr lang="uk-UA" sz="2400" u="sng" dirty="0" smtClean="0"/>
              <a:t>базовим місяцем буде </a:t>
            </a:r>
            <a:r>
              <a:rPr lang="uk-UA" sz="2400" b="1" dirty="0" smtClean="0">
                <a:solidFill>
                  <a:srgbClr val="C00000"/>
                </a:solidFill>
              </a:rPr>
              <a:t>січень 2025 р. 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smtClean="0"/>
              <a:t>“5. У разі </a:t>
            </a:r>
            <a:r>
              <a:rPr lang="uk-UA" sz="2400" b="1" dirty="0" smtClean="0"/>
              <a:t>підвищення</a:t>
            </a:r>
            <a:r>
              <a:rPr lang="uk-UA" sz="2400" dirty="0" smtClean="0"/>
              <a:t> тарифних ставок (</a:t>
            </a:r>
            <a:r>
              <a:rPr lang="uk-UA" sz="2400" b="1" dirty="0" smtClean="0"/>
              <a:t>посадових окладів</a:t>
            </a:r>
            <a:r>
              <a:rPr lang="uk-UA" sz="2400" dirty="0" smtClean="0"/>
              <a:t>), стипендій, виплат, що здійснюються відповідно до законодавства про загальнообов'язкове державне соціальне страхування, визначених у пункті 2 цього Порядку, значення індексу споживчих цін </a:t>
            </a:r>
            <a:r>
              <a:rPr lang="uk-UA" sz="2400" u="sng" dirty="0" smtClean="0"/>
              <a:t>у місяці, в якому відбувається підвищення</a:t>
            </a:r>
            <a:r>
              <a:rPr lang="uk-UA" sz="2400" dirty="0" smtClean="0"/>
              <a:t>, приймається </a:t>
            </a:r>
            <a:r>
              <a:rPr lang="uk-UA" sz="2400" b="1" dirty="0" smtClean="0"/>
              <a:t>за 1 або 100 відсотків.</a:t>
            </a:r>
          </a:p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smtClean="0"/>
              <a:t>Обчислення </a:t>
            </a:r>
            <a:r>
              <a:rPr lang="uk-UA" sz="2400" b="1" dirty="0" smtClean="0">
                <a:solidFill>
                  <a:srgbClr val="0070C0"/>
                </a:solidFill>
              </a:rPr>
              <a:t>індексу</a:t>
            </a:r>
            <a:r>
              <a:rPr lang="uk-UA" sz="2400" dirty="0" smtClean="0"/>
              <a:t> споживчих цін для проведення </a:t>
            </a:r>
            <a:r>
              <a:rPr lang="uk-UA" sz="2400" u="sng" dirty="0" smtClean="0"/>
              <a:t>подальшої індексації </a:t>
            </a:r>
            <a:r>
              <a:rPr lang="uk-UA" sz="2400" dirty="0" smtClean="0"/>
              <a:t>здійснюється з </a:t>
            </a:r>
            <a:r>
              <a:rPr lang="uk-UA" sz="2400" b="1" dirty="0" smtClean="0">
                <a:solidFill>
                  <a:srgbClr val="0070C0"/>
                </a:solidFill>
              </a:rPr>
              <a:t>місяця, наступного за місяцем підвищення </a:t>
            </a:r>
            <a:r>
              <a:rPr lang="uk-UA" sz="2400" dirty="0" smtClean="0"/>
              <a:t>зазначених грошових доходів населення…»</a:t>
            </a:r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Порядок проведення індексації грошових доходів населення від 17.07.2003 р. № 1078</a:t>
            </a:r>
            <a:endParaRPr lang="uk-UA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4152" y="282829"/>
            <a:ext cx="3828288" cy="457835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Експортне забезпечення</a:t>
            </a:r>
            <a:endParaRPr lang="uk-UA" sz="2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40664" y="722376"/>
            <a:ext cx="11000232" cy="5861304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200" dirty="0" smtClean="0"/>
              <a:t>Кабмін запровадив </a:t>
            </a:r>
            <a:r>
              <a:rPr lang="uk-UA" sz="2200" b="1" dirty="0" smtClean="0">
                <a:solidFill>
                  <a:srgbClr val="C00000"/>
                </a:solidFill>
              </a:rPr>
              <a:t>режим експортного забезпечення </a:t>
            </a:r>
            <a:r>
              <a:rPr lang="uk-UA" sz="2200" dirty="0" smtClean="0"/>
              <a:t>при вивезенні на експорт окремих видів с/г товарів - </a:t>
            </a:r>
            <a:r>
              <a:rPr lang="uk-UA" sz="2200" b="1" dirty="0" smtClean="0"/>
              <a:t>Постанова КМУ від 29.10.2024 № 1261 </a:t>
            </a:r>
            <a:r>
              <a:rPr lang="uk-UA" sz="2200" dirty="0" smtClean="0"/>
              <a:t>(</a:t>
            </a:r>
            <a:r>
              <a:rPr lang="en-US" sz="2200" dirty="0" smtClean="0">
                <a:hlinkClick r:id="rId2"/>
              </a:rPr>
              <a:t>https://zakon.rada.gov.ua/laws/show/1261-2024-%</a:t>
            </a:r>
            <a:r>
              <a:rPr lang="en-US" sz="2200" dirty="0" smtClean="0">
                <a:hlinkClick r:id="rId2"/>
              </a:rPr>
              <a:t>D0%BF#Text</a:t>
            </a:r>
            <a:r>
              <a:rPr lang="uk-UA" sz="2200" dirty="0" smtClean="0"/>
              <a:t>)</a:t>
            </a:r>
            <a:r>
              <a:rPr lang="uk-UA" sz="2200" b="1" dirty="0" smtClean="0">
                <a:solidFill>
                  <a:srgbClr val="C00000"/>
                </a:solidFill>
              </a:rPr>
              <a:t> </a:t>
            </a:r>
            <a:r>
              <a:rPr lang="uk-UA" sz="2200" b="1" dirty="0" smtClean="0">
                <a:solidFill>
                  <a:srgbClr val="C00000"/>
                </a:solidFill>
              </a:rPr>
              <a:t>набуває чинності з </a:t>
            </a:r>
            <a:r>
              <a:rPr lang="uk-UA" sz="2200" b="1" dirty="0" smtClean="0">
                <a:solidFill>
                  <a:srgbClr val="C00000"/>
                </a:solidFill>
              </a:rPr>
              <a:t>01.12.2024</a:t>
            </a:r>
            <a:r>
              <a:rPr lang="uk-UA" sz="2200" dirty="0" smtClean="0"/>
              <a:t>.</a:t>
            </a:r>
            <a:endParaRPr lang="uk-UA" sz="2200" dirty="0" smtClean="0"/>
          </a:p>
          <a:p>
            <a:pPr marL="0">
              <a:lnSpc>
                <a:spcPct val="100000"/>
              </a:lnSpc>
              <a:spcBef>
                <a:spcPts val="600"/>
              </a:spcBef>
              <a:buNone/>
            </a:pPr>
            <a:r>
              <a:rPr lang="uk-UA" sz="2200" b="1" dirty="0" smtClean="0"/>
              <a:t>Правила оподаткування ПДВ </a:t>
            </a:r>
            <a:r>
              <a:rPr lang="uk-UA" sz="2200" dirty="0" smtClean="0"/>
              <a:t>під час дії такого режиму визначені </a:t>
            </a:r>
            <a:r>
              <a:rPr lang="uk-UA" sz="2200" b="1" dirty="0" smtClean="0"/>
              <a:t>п. 97 пр. 2 р. ХХ ПКУ</a:t>
            </a:r>
            <a:r>
              <a:rPr lang="uk-UA" sz="2200" dirty="0" smtClean="0"/>
              <a:t>:</a:t>
            </a:r>
          </a:p>
          <a:p>
            <a:pPr marL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експорт </a:t>
            </a:r>
            <a:r>
              <a:rPr lang="uk-UA" sz="2200" dirty="0" smtClean="0"/>
              <a:t>таких товарів може здійснюватися </a:t>
            </a:r>
            <a:r>
              <a:rPr lang="uk-UA" sz="2200" u="sng" dirty="0" smtClean="0"/>
              <a:t>лише зареєстрованими платниками ПДВ</a:t>
            </a:r>
            <a:r>
              <a:rPr lang="uk-UA" sz="2200" dirty="0" smtClean="0"/>
              <a:t>;</a:t>
            </a:r>
          </a:p>
          <a:p>
            <a:pPr marL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встановлюються </a:t>
            </a:r>
            <a:r>
              <a:rPr lang="uk-UA" sz="2200" u="sng" dirty="0" smtClean="0"/>
              <a:t>мінімально допустимі експортні ціни </a:t>
            </a:r>
            <a:r>
              <a:rPr lang="uk-UA" sz="2200" dirty="0" smtClean="0"/>
              <a:t>на експорт с/г продукції</a:t>
            </a:r>
            <a:r>
              <a:rPr lang="uk-UA" sz="2200" dirty="0" smtClean="0"/>
              <a:t>;</a:t>
            </a:r>
          </a:p>
          <a:p>
            <a:pPr marL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до </a:t>
            </a:r>
            <a:r>
              <a:rPr lang="uk-UA" sz="2200" dirty="0" smtClean="0"/>
              <a:t>дня подання митної декларації платник зобов'язаний скласти та зареєструвати </a:t>
            </a:r>
            <a:r>
              <a:rPr lang="uk-UA" sz="2200" dirty="0" smtClean="0"/>
              <a:t>ПН </a:t>
            </a:r>
            <a:r>
              <a:rPr lang="uk-UA" sz="2200" dirty="0" smtClean="0"/>
              <a:t>в </a:t>
            </a:r>
            <a:r>
              <a:rPr lang="uk-UA" sz="2200" dirty="0" smtClean="0"/>
              <a:t>ЄРПН </a:t>
            </a:r>
            <a:r>
              <a:rPr lang="uk-UA" sz="2200" b="1" dirty="0" smtClean="0"/>
              <a:t>за ставкою 20 % або 14 %. </a:t>
            </a:r>
            <a:r>
              <a:rPr lang="uk-UA" sz="2200" u="sng" dirty="0" smtClean="0"/>
              <a:t>Один вид товару = одна ПН</a:t>
            </a:r>
            <a:endParaRPr lang="uk-UA" sz="2200" b="1" u="sng" dirty="0" smtClean="0"/>
          </a:p>
          <a:p>
            <a:pPr marL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реєстрація </a:t>
            </a:r>
            <a:r>
              <a:rPr lang="uk-UA" sz="2200" dirty="0" smtClean="0"/>
              <a:t>такої </a:t>
            </a:r>
            <a:r>
              <a:rPr lang="uk-UA" sz="2200" dirty="0" smtClean="0"/>
              <a:t>ПН </a:t>
            </a:r>
            <a:r>
              <a:rPr lang="uk-UA" sz="2200" dirty="0" smtClean="0"/>
              <a:t>може бути зупинена;</a:t>
            </a:r>
          </a:p>
          <a:p>
            <a:pPr marL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тільки </a:t>
            </a:r>
            <a:r>
              <a:rPr lang="uk-UA" sz="2200" dirty="0" smtClean="0"/>
              <a:t>зареєстрована </a:t>
            </a:r>
            <a:r>
              <a:rPr lang="uk-UA" sz="2200" dirty="0" smtClean="0"/>
              <a:t>ПН </a:t>
            </a:r>
            <a:r>
              <a:rPr lang="uk-UA" sz="2200" dirty="0" smtClean="0"/>
              <a:t>дає право на оформлення </a:t>
            </a:r>
            <a:r>
              <a:rPr lang="uk-UA" sz="2200" dirty="0" err="1" smtClean="0"/>
              <a:t>МД</a:t>
            </a:r>
            <a:r>
              <a:rPr lang="uk-UA" sz="2200" dirty="0" smtClean="0"/>
              <a:t> та </a:t>
            </a:r>
            <a:r>
              <a:rPr lang="uk-UA" sz="2200" dirty="0" smtClean="0"/>
              <a:t>здійснення експорту;</a:t>
            </a:r>
          </a:p>
          <a:p>
            <a:pPr marL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dirty="0" smtClean="0"/>
              <a:t>платники</a:t>
            </a:r>
            <a:r>
              <a:rPr lang="uk-UA" sz="2200" dirty="0" smtClean="0"/>
              <a:t>, у яких </a:t>
            </a:r>
            <a:r>
              <a:rPr lang="uk-UA" sz="2200" u="sng" dirty="0" smtClean="0"/>
              <a:t>не повернення валюти </a:t>
            </a:r>
            <a:r>
              <a:rPr lang="uk-UA" sz="2200" dirty="0" smtClean="0"/>
              <a:t>на дату складання </a:t>
            </a:r>
            <a:r>
              <a:rPr lang="uk-UA" sz="2200" dirty="0" smtClean="0"/>
              <a:t>ПН становить </a:t>
            </a:r>
            <a:r>
              <a:rPr lang="uk-UA" sz="2200" u="sng" dirty="0" smtClean="0"/>
              <a:t>не більше 20</a:t>
            </a:r>
            <a:r>
              <a:rPr lang="uk-UA" sz="2200" u="sng" dirty="0" smtClean="0"/>
              <a:t>% </a:t>
            </a:r>
            <a:r>
              <a:rPr lang="uk-UA" sz="2200" dirty="0" smtClean="0"/>
              <a:t>(з 11.11.2023 по 11.11.2024), </a:t>
            </a:r>
            <a:r>
              <a:rPr lang="uk-UA" sz="2200" dirty="0" smtClean="0"/>
              <a:t>застосовують ставку 0% при експорті, всі інші 14% або 20%;</a:t>
            </a:r>
          </a:p>
          <a:p>
            <a:pPr marL="0">
              <a:lnSpc>
                <a:spcPct val="100000"/>
              </a:lnSpc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200" b="1" dirty="0" smtClean="0"/>
              <a:t>при </a:t>
            </a:r>
            <a:r>
              <a:rPr lang="uk-UA" sz="2200" b="1" dirty="0" smtClean="0"/>
              <a:t>поверненні валюти </a:t>
            </a:r>
            <a:r>
              <a:rPr lang="uk-UA" sz="2200" dirty="0" smtClean="0"/>
              <a:t>платники зможуть </a:t>
            </a:r>
            <a:r>
              <a:rPr lang="uk-UA" sz="2200" b="1" dirty="0" smtClean="0">
                <a:solidFill>
                  <a:srgbClr val="0070C0"/>
                </a:solidFill>
              </a:rPr>
              <a:t>відкоригувати ставки 14% та/або 20% на 0% </a:t>
            </a:r>
            <a:r>
              <a:rPr lang="uk-UA" sz="2200" dirty="0" smtClean="0"/>
              <a:t>ПДВ</a:t>
            </a:r>
            <a:endParaRPr lang="uk-UA" sz="2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42</a:t>
            </a:fld>
            <a:endParaRPr lang="ru-RU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43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660719" y="2959326"/>
            <a:ext cx="37936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Дякую за увагу!</a:t>
            </a:r>
            <a:endParaRPr lang="uk-UA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31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116109" y="336542"/>
            <a:ext cx="2702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0" indent="-914400" algn="ctr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uk-UA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Блокування ПН/РК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6656" y="832104"/>
            <a:ext cx="1123797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rgbClr val="0070C0"/>
                </a:solidFill>
              </a:rPr>
              <a:t>Автоматична (безумовна) реєстрація ПН/РК </a:t>
            </a:r>
            <a:r>
              <a:rPr lang="uk-UA" sz="32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uk-UA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продовження)</a:t>
            </a:r>
            <a:endParaRPr lang="uk-UA" sz="26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uk-UA" sz="2800" b="1" dirty="0" smtClean="0">
                <a:solidFill>
                  <a:srgbClr val="C00000"/>
                </a:solidFill>
              </a:rPr>
              <a:t>Критерій </a:t>
            </a:r>
            <a:r>
              <a:rPr lang="uk-UA" sz="2800" b="1" dirty="0" smtClean="0">
                <a:solidFill>
                  <a:srgbClr val="C00000"/>
                </a:solidFill>
              </a:rPr>
              <a:t>4 (!)</a:t>
            </a:r>
            <a:r>
              <a:rPr lang="uk-UA" sz="2800" dirty="0" smtClean="0"/>
              <a:t>.</a:t>
            </a:r>
            <a:r>
              <a:rPr lang="ru-RU" sz="2800" dirty="0" smtClean="0"/>
              <a:t> </a:t>
            </a:r>
            <a:r>
              <a:rPr lang="uk-UA" sz="2800" dirty="0" smtClean="0"/>
              <a:t>у ПН/РК відображена виключно операція з товаром/послугою, які зазначені у </a:t>
            </a:r>
            <a:r>
              <a:rPr lang="uk-UA" sz="2800" b="1" dirty="0" smtClean="0">
                <a:solidFill>
                  <a:srgbClr val="0070C0"/>
                </a:solidFill>
              </a:rPr>
              <a:t>врахованій Таблиці даних </a:t>
            </a:r>
            <a:r>
              <a:rPr lang="uk-UA" sz="2800" dirty="0" smtClean="0"/>
              <a:t>платника податку </a:t>
            </a:r>
            <a:r>
              <a:rPr lang="uk-UA" sz="2800" b="1" dirty="0" smtClean="0">
                <a:solidFill>
                  <a:srgbClr val="C00000"/>
                </a:solidFill>
              </a:rPr>
              <a:t>за умови </a:t>
            </a:r>
            <a:r>
              <a:rPr lang="uk-UA" sz="2800" dirty="0" smtClean="0"/>
              <a:t>що </a:t>
            </a:r>
            <a:r>
              <a:rPr lang="uk-UA" sz="2800" b="1" dirty="0" smtClean="0"/>
              <a:t>немає</a:t>
            </a:r>
            <a:r>
              <a:rPr lang="uk-UA" sz="2800" u="sng" dirty="0" smtClean="0"/>
              <a:t> чинного Рішення про відповідність </a:t>
            </a:r>
            <a:r>
              <a:rPr lang="uk-UA" sz="2800" b="1" dirty="0" smtClean="0"/>
              <a:t>платника критеріям </a:t>
            </a:r>
            <a:r>
              <a:rPr lang="uk-UA" sz="2800" b="1" dirty="0" err="1" smtClean="0"/>
              <a:t>ризиковості</a:t>
            </a:r>
            <a:endParaRPr lang="ru-RU" sz="2800" b="1" i="1" dirty="0" smtClean="0"/>
          </a:p>
          <a:p>
            <a:pPr>
              <a:spcBef>
                <a:spcPts val="600"/>
              </a:spcBef>
            </a:pPr>
            <a:r>
              <a:rPr lang="uk-UA" sz="2800" b="1" dirty="0" smtClean="0">
                <a:solidFill>
                  <a:srgbClr val="C00000"/>
                </a:solidFill>
              </a:rPr>
              <a:t>Критерій 5</a:t>
            </a:r>
            <a:r>
              <a:rPr lang="uk-UA" sz="2800" dirty="0" smtClean="0"/>
              <a:t>. в ПН/РК відображені виключно операції з товарами/продукцією </a:t>
            </a:r>
            <a:r>
              <a:rPr lang="uk-UA" sz="2800" u="sng" dirty="0" smtClean="0"/>
              <a:t>груп товарів </a:t>
            </a:r>
            <a:r>
              <a:rPr lang="uk-UA" sz="2800" dirty="0" smtClean="0"/>
              <a:t>1 – 24 УКТ </a:t>
            </a:r>
            <a:r>
              <a:rPr lang="uk-UA" sz="2800" dirty="0" err="1" smtClean="0"/>
              <a:t>ЗЕД</a:t>
            </a:r>
            <a:r>
              <a:rPr lang="uk-UA" sz="2800" dirty="0" smtClean="0"/>
              <a:t> (крім підакцизних), </a:t>
            </a:r>
            <a:r>
              <a:rPr lang="uk-UA" sz="2800" b="1" dirty="0" smtClean="0">
                <a:solidFill>
                  <a:srgbClr val="C00000"/>
                </a:solidFill>
              </a:rPr>
              <a:t>за умови </a:t>
            </a:r>
            <a:r>
              <a:rPr lang="uk-UA" sz="2800" dirty="0" smtClean="0"/>
              <a:t>що така ПН/РК складена </a:t>
            </a:r>
            <a:r>
              <a:rPr lang="uk-UA" sz="2800" b="1" dirty="0" err="1" smtClean="0">
                <a:solidFill>
                  <a:srgbClr val="0070C0"/>
                </a:solidFill>
              </a:rPr>
              <a:t>мікро-</a:t>
            </a:r>
            <a:r>
              <a:rPr lang="uk-UA" sz="2800" b="1" dirty="0" smtClean="0">
                <a:solidFill>
                  <a:srgbClr val="0070C0"/>
                </a:solidFill>
              </a:rPr>
              <a:t> або малим підприємством і основним КВЕД є вид діяльності, вказаний в цьому пункті</a:t>
            </a:r>
            <a:r>
              <a:rPr lang="uk-UA" sz="2800" dirty="0" smtClean="0">
                <a:solidFill>
                  <a:srgbClr val="0070C0"/>
                </a:solidFill>
              </a:rPr>
              <a:t> </a:t>
            </a:r>
            <a:r>
              <a:rPr lang="uk-UA" sz="2800" dirty="0" smtClean="0"/>
              <a:t>(сільгоспвиробництво, виробництво продуктів харчування)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030697" y="363974"/>
            <a:ext cx="24945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0" indent="-914400" algn="ctr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Блокування ПН/РК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0936" y="685800"/>
            <a:ext cx="108813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dirty="0" smtClean="0">
                <a:solidFill>
                  <a:srgbClr val="0070C0"/>
                </a:solidFill>
              </a:rPr>
              <a:t>Автоматична (безумовна) реєстрація ПН/РК </a:t>
            </a:r>
            <a:r>
              <a:rPr lang="uk-UA" sz="2600" i="1" dirty="0" smtClean="0">
                <a:solidFill>
                  <a:srgbClr val="0070C0"/>
                </a:solidFill>
              </a:rPr>
              <a:t>(</a:t>
            </a:r>
            <a:r>
              <a:rPr lang="uk-UA" sz="26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продовження)</a:t>
            </a:r>
          </a:p>
          <a:p>
            <a:pPr>
              <a:spcBef>
                <a:spcPts val="600"/>
              </a:spcBef>
            </a:pPr>
            <a:r>
              <a:rPr lang="uk-UA" sz="2600" b="1" dirty="0" smtClean="0">
                <a:solidFill>
                  <a:srgbClr val="C00000"/>
                </a:solidFill>
              </a:rPr>
              <a:t>Критерій 6</a:t>
            </a:r>
            <a:r>
              <a:rPr lang="uk-UA" sz="2600" dirty="0" smtClean="0"/>
              <a:t>. обсяг постачання </a:t>
            </a:r>
            <a:r>
              <a:rPr lang="uk-UA" sz="2600" u="sng" dirty="0" smtClean="0"/>
              <a:t>на покупця-платника ПДВ в ПН </a:t>
            </a:r>
            <a:r>
              <a:rPr lang="uk-UA" sz="2600" b="1" dirty="0" smtClean="0">
                <a:solidFill>
                  <a:srgbClr val="0070C0"/>
                </a:solidFill>
              </a:rPr>
              <a:t>не перевищує 5000 грн. (база)</a:t>
            </a:r>
            <a:r>
              <a:rPr lang="uk-UA" sz="2600" dirty="0" smtClean="0">
                <a:solidFill>
                  <a:srgbClr val="0070C0"/>
                </a:solidFill>
              </a:rPr>
              <a:t>, </a:t>
            </a:r>
            <a:r>
              <a:rPr lang="uk-UA" sz="2600" b="1" dirty="0" smtClean="0">
                <a:solidFill>
                  <a:srgbClr val="C00000"/>
                </a:solidFill>
              </a:rPr>
              <a:t>за умови</a:t>
            </a:r>
            <a:r>
              <a:rPr lang="uk-UA" sz="2600" dirty="0" smtClean="0"/>
              <a:t>: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600" dirty="0" smtClean="0"/>
              <a:t>немає діючого Рішення про </a:t>
            </a:r>
            <a:r>
              <a:rPr lang="uk-UA" sz="2600" b="1" dirty="0" err="1" smtClean="0"/>
              <a:t>ризиковість</a:t>
            </a:r>
            <a:r>
              <a:rPr lang="uk-UA" sz="2600" b="1" dirty="0" smtClean="0"/>
              <a:t> платника </a:t>
            </a:r>
            <a:r>
              <a:rPr lang="uk-UA" sz="2600" dirty="0" smtClean="0"/>
              <a:t>ПДВ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600" dirty="0" smtClean="0"/>
              <a:t>керівник – директор </a:t>
            </a:r>
            <a:r>
              <a:rPr lang="uk-UA" sz="2600" u="sng" dirty="0" smtClean="0"/>
              <a:t>не більше ніж у 3-х </a:t>
            </a:r>
            <a:r>
              <a:rPr lang="uk-UA" sz="2600" b="1" dirty="0" smtClean="0"/>
              <a:t>платників </a:t>
            </a:r>
            <a:r>
              <a:rPr lang="uk-UA" sz="2600" b="1" dirty="0" smtClean="0"/>
              <a:t>ПДВ (!)</a:t>
            </a:r>
            <a:endParaRPr lang="uk-UA" sz="2600" b="1" dirty="0" smtClean="0"/>
          </a:p>
          <a:p>
            <a:pPr>
              <a:spcBef>
                <a:spcPts val="600"/>
              </a:spcBef>
            </a:pPr>
            <a:r>
              <a:rPr lang="uk-UA" sz="2600" b="1" dirty="0" smtClean="0">
                <a:solidFill>
                  <a:srgbClr val="C00000"/>
                </a:solidFill>
              </a:rPr>
              <a:t>Критерій 7</a:t>
            </a:r>
            <a:r>
              <a:rPr lang="uk-UA" sz="2600" dirty="0" smtClean="0"/>
              <a:t>. загальна </a:t>
            </a:r>
            <a:r>
              <a:rPr lang="uk-UA" sz="2600" b="1" dirty="0" smtClean="0">
                <a:solidFill>
                  <a:srgbClr val="0070C0"/>
                </a:solidFill>
              </a:rPr>
              <a:t>сума абсолютних значень коригувань </a:t>
            </a:r>
            <a:r>
              <a:rPr lang="uk-UA" sz="2600" dirty="0" smtClean="0"/>
              <a:t>суми постачання (база) на зменшення та/або на зменшення в РК </a:t>
            </a:r>
            <a:r>
              <a:rPr lang="uk-UA" sz="2600" b="1" dirty="0" smtClean="0">
                <a:solidFill>
                  <a:srgbClr val="0070C0"/>
                </a:solidFill>
              </a:rPr>
              <a:t>не перевищує 5000 грн</a:t>
            </a:r>
            <a:r>
              <a:rPr lang="uk-UA" sz="2600" dirty="0" smtClean="0"/>
              <a:t>. , </a:t>
            </a:r>
            <a:r>
              <a:rPr lang="uk-UA" sz="2600" b="1" dirty="0" smtClean="0">
                <a:solidFill>
                  <a:srgbClr val="C00000"/>
                </a:solidFill>
              </a:rPr>
              <a:t>за умови: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600" dirty="0" smtClean="0"/>
              <a:t>немає діючого Рішення про </a:t>
            </a:r>
            <a:r>
              <a:rPr lang="uk-UA" sz="2600" b="1" dirty="0" err="1" smtClean="0"/>
              <a:t>ризиковість</a:t>
            </a:r>
            <a:r>
              <a:rPr lang="uk-UA" sz="2600" b="1" dirty="0" smtClean="0"/>
              <a:t> платника ПДВ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600" dirty="0" smtClean="0"/>
              <a:t>керівник – директор не більше ніж у 3-х </a:t>
            </a:r>
            <a:r>
              <a:rPr lang="uk-UA" sz="2600" b="1" dirty="0" smtClean="0"/>
              <a:t>платників ПДВ(!)</a:t>
            </a:r>
          </a:p>
          <a:p>
            <a:pPr>
              <a:spcBef>
                <a:spcPts val="600"/>
              </a:spcBef>
            </a:pPr>
            <a:r>
              <a:rPr lang="uk-UA" sz="2600" b="1" dirty="0" smtClean="0">
                <a:solidFill>
                  <a:srgbClr val="0070C0"/>
                </a:solidFill>
              </a:rPr>
              <a:t>Додаткова умова для критеріїв 6 та 7:</a:t>
            </a:r>
          </a:p>
          <a:p>
            <a:pPr>
              <a:spcBef>
                <a:spcPts val="600"/>
              </a:spcBef>
            </a:pPr>
            <a:r>
              <a:rPr lang="uk-UA" sz="2600" u="sng" dirty="0" smtClean="0"/>
              <a:t>Обсяг постачання в поточному місяці </a:t>
            </a:r>
            <a:r>
              <a:rPr lang="uk-UA" sz="2600" dirty="0" smtClean="0"/>
              <a:t>з урахуванням поданої на реєстрацію ПН/РК </a:t>
            </a:r>
            <a:r>
              <a:rPr lang="uk-UA" sz="2600" b="1" dirty="0" smtClean="0">
                <a:solidFill>
                  <a:srgbClr val="0070C0"/>
                </a:solidFill>
              </a:rPr>
              <a:t>не перевищує 500 </a:t>
            </a:r>
            <a:r>
              <a:rPr lang="uk-UA" sz="2600" b="1" dirty="0" err="1" smtClean="0">
                <a:solidFill>
                  <a:srgbClr val="0070C0"/>
                </a:solidFill>
              </a:rPr>
              <a:t>тис.грн</a:t>
            </a:r>
            <a:r>
              <a:rPr lang="uk-UA" sz="2600" dirty="0" smtClean="0"/>
              <a:t>.</a:t>
            </a:r>
            <a:r>
              <a:rPr lang="uk-UA" sz="2600" b="1" dirty="0" smtClean="0">
                <a:solidFill>
                  <a:srgbClr val="0070C0"/>
                </a:solidFill>
              </a:rPr>
              <a:t>  </a:t>
            </a:r>
            <a:endParaRPr lang="uk-UA" sz="26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85216" y="822960"/>
            <a:ext cx="1094536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Критерії </a:t>
            </a:r>
            <a:r>
              <a:rPr lang="uk-UA" sz="2800" b="1" dirty="0" err="1" smtClean="0">
                <a:solidFill>
                  <a:srgbClr val="0070C0"/>
                </a:solidFill>
              </a:rPr>
              <a:t>ризиковості</a:t>
            </a:r>
            <a:r>
              <a:rPr lang="uk-UA" sz="2800" b="1" dirty="0" smtClean="0">
                <a:solidFill>
                  <a:srgbClr val="0070C0"/>
                </a:solidFill>
              </a:rPr>
              <a:t> операцій (додаток 3 до Порядку № 1165)</a:t>
            </a:r>
            <a:endParaRPr lang="uk-UA" sz="2000" dirty="0" smtClean="0"/>
          </a:p>
          <a:p>
            <a:pPr indent="-514350">
              <a:spcBef>
                <a:spcPts val="600"/>
              </a:spcBef>
              <a:buAutoNum type="arabicPeriod"/>
            </a:pPr>
            <a:r>
              <a:rPr lang="uk-UA" sz="2600" u="sng" dirty="0" err="1" smtClean="0"/>
              <a:t>“Високорентабельні”</a:t>
            </a:r>
            <a:r>
              <a:rPr lang="uk-UA" sz="2600" u="sng" dirty="0" smtClean="0"/>
              <a:t> продажі </a:t>
            </a:r>
            <a:r>
              <a:rPr lang="uk-UA" sz="2600" dirty="0" smtClean="0"/>
              <a:t>– обсяг постачання товару/послуги певного коду (в грн.!) </a:t>
            </a:r>
            <a:r>
              <a:rPr lang="uk-UA" sz="2600" b="1" dirty="0" smtClean="0">
                <a:solidFill>
                  <a:srgbClr val="C00000"/>
                </a:solidFill>
              </a:rPr>
              <a:t>в 1,5 рази перевищує обсяг придбання </a:t>
            </a:r>
            <a:r>
              <a:rPr lang="uk-UA" sz="2600" dirty="0" smtClean="0"/>
              <a:t>(в грн.). І по такому коду </a:t>
            </a:r>
            <a:r>
              <a:rPr lang="uk-UA" sz="2600" b="1" dirty="0" smtClean="0">
                <a:solidFill>
                  <a:srgbClr val="C00000"/>
                </a:solidFill>
              </a:rPr>
              <a:t>відсутня врахована Таблиця </a:t>
            </a:r>
            <a:r>
              <a:rPr lang="uk-UA" sz="2600" dirty="0" smtClean="0"/>
              <a:t>даних платника ПДВ</a:t>
            </a:r>
          </a:p>
          <a:p>
            <a:pPr indent="-514350">
              <a:spcBef>
                <a:spcPts val="600"/>
              </a:spcBef>
            </a:pPr>
            <a:r>
              <a:rPr lang="uk-UA" sz="2600" dirty="0" smtClean="0"/>
              <a:t>4. Складання РК на </a:t>
            </a:r>
            <a:r>
              <a:rPr lang="uk-UA" sz="2600" b="1" dirty="0" smtClean="0">
                <a:solidFill>
                  <a:srgbClr val="0070C0"/>
                </a:solidFill>
              </a:rPr>
              <a:t>зміну номенклатури</a:t>
            </a:r>
            <a:r>
              <a:rPr lang="uk-UA" sz="2600" dirty="0" smtClean="0"/>
              <a:t>, де </a:t>
            </a:r>
            <a:r>
              <a:rPr lang="uk-UA" sz="2600" u="sng" dirty="0" smtClean="0"/>
              <a:t>зміна на рівні перших</a:t>
            </a:r>
            <a:r>
              <a:rPr lang="uk-UA" sz="2600" dirty="0" smtClean="0"/>
              <a:t> </a:t>
            </a:r>
            <a:r>
              <a:rPr lang="uk-UA" sz="2600" b="1" dirty="0" smtClean="0">
                <a:solidFill>
                  <a:srgbClr val="0070C0"/>
                </a:solidFill>
              </a:rPr>
              <a:t>4х знаків </a:t>
            </a:r>
            <a:r>
              <a:rPr lang="uk-UA" sz="2600" dirty="0" smtClean="0"/>
              <a:t>коду </a:t>
            </a:r>
            <a:r>
              <a:rPr lang="uk-UA" sz="2600" dirty="0" smtClean="0"/>
              <a:t>товару за УКТЗЕД</a:t>
            </a:r>
            <a:r>
              <a:rPr lang="uk-UA" sz="2600" dirty="0" smtClean="0"/>
              <a:t>, перших </a:t>
            </a:r>
            <a:r>
              <a:rPr lang="uk-UA" sz="2600" b="1" dirty="0" smtClean="0">
                <a:solidFill>
                  <a:srgbClr val="0070C0"/>
                </a:solidFill>
              </a:rPr>
              <a:t>2х знаків </a:t>
            </a:r>
            <a:r>
              <a:rPr lang="uk-UA" sz="2600" dirty="0" smtClean="0"/>
              <a:t>коду послуги </a:t>
            </a:r>
            <a:r>
              <a:rPr lang="uk-UA" sz="2600" dirty="0" smtClean="0"/>
              <a:t>за ДКПП</a:t>
            </a:r>
            <a:endParaRPr lang="uk-UA" sz="2600" dirty="0" smtClean="0"/>
          </a:p>
          <a:p>
            <a:pPr indent="-514350">
              <a:spcBef>
                <a:spcPts val="600"/>
              </a:spcBef>
            </a:pPr>
            <a:r>
              <a:rPr lang="uk-UA" sz="2600" dirty="0" smtClean="0"/>
              <a:t>6. </a:t>
            </a:r>
            <a:r>
              <a:rPr lang="uk-UA" sz="2600" b="1" dirty="0" err="1" smtClean="0">
                <a:solidFill>
                  <a:srgbClr val="0070C0"/>
                </a:solidFill>
              </a:rPr>
              <a:t>Рк</a:t>
            </a:r>
            <a:r>
              <a:rPr lang="uk-UA" sz="2600" b="1" dirty="0" smtClean="0">
                <a:solidFill>
                  <a:srgbClr val="0070C0"/>
                </a:solidFill>
              </a:rPr>
              <a:t> на зменшення </a:t>
            </a:r>
            <a:r>
              <a:rPr lang="uk-UA" sz="2600" dirty="0" smtClean="0"/>
              <a:t>при поставці </a:t>
            </a:r>
            <a:r>
              <a:rPr lang="uk-UA" sz="2600" b="1" dirty="0" smtClean="0">
                <a:solidFill>
                  <a:srgbClr val="0070C0"/>
                </a:solidFill>
              </a:rPr>
              <a:t>на неплатника ПДВ</a:t>
            </a:r>
            <a:r>
              <a:rPr lang="uk-UA" sz="2600" dirty="0" smtClean="0"/>
              <a:t>, якщо він поданий на реєстрацію </a:t>
            </a:r>
            <a:r>
              <a:rPr lang="uk-UA" sz="2600" u="sng" dirty="0" smtClean="0"/>
              <a:t>більше ніж через 30 </a:t>
            </a:r>
            <a:r>
              <a:rPr lang="uk-UA" sz="2600" u="sng" dirty="0" err="1" smtClean="0"/>
              <a:t>к.д</a:t>
            </a:r>
            <a:r>
              <a:rPr lang="uk-UA" sz="2600" u="sng" dirty="0" smtClean="0"/>
              <a:t>. з дати складання ПН</a:t>
            </a:r>
            <a:endParaRPr lang="uk-UA" sz="2600" u="sng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443900" y="345686"/>
            <a:ext cx="2281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0" indent="-914400" algn="ctr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uk-UA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Блокування ПН/РК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8754189" y="235958"/>
            <a:ext cx="24945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0" indent="-914400" algn="ctr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Блокування ПН/РК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6032" y="594360"/>
            <a:ext cx="116951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dirty="0" smtClean="0">
                <a:solidFill>
                  <a:srgbClr val="0070C0"/>
                </a:solidFill>
              </a:rPr>
              <a:t>Заблокували ПН – з чого почати. Квитанція № 1</a:t>
            </a:r>
            <a:endParaRPr lang="uk-UA" sz="2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141" y="1180338"/>
            <a:ext cx="8276971" cy="497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6CE7A-CE77-4C77-85A8-67C237FF5161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9197036" y="299966"/>
            <a:ext cx="24945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14400" lvl="0" indent="-914400" algn="ctr"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uk-UA" sz="2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Блокування ПН/РК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2856" y="795528"/>
            <a:ext cx="110794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600" b="1" dirty="0" smtClean="0">
                <a:solidFill>
                  <a:srgbClr val="0070C0"/>
                </a:solidFill>
              </a:rPr>
              <a:t>Таблиця даних платника податку</a:t>
            </a:r>
          </a:p>
          <a:p>
            <a:pPr>
              <a:spcBef>
                <a:spcPts val="600"/>
              </a:spcBef>
            </a:pPr>
            <a:r>
              <a:rPr lang="uk-UA" sz="2400" u="sng" dirty="0" smtClean="0"/>
              <a:t>Рекомендуємо почати з подання </a:t>
            </a:r>
            <a:r>
              <a:rPr lang="uk-UA" sz="2400" b="1" dirty="0" smtClean="0">
                <a:solidFill>
                  <a:srgbClr val="C00000"/>
                </a:solidFill>
              </a:rPr>
              <a:t>Таблиці даних платника податку (1312303)</a:t>
            </a:r>
          </a:p>
          <a:p>
            <a:pPr>
              <a:spcBef>
                <a:spcPts val="600"/>
              </a:spcBef>
            </a:pPr>
            <a:r>
              <a:rPr lang="uk-UA" sz="2400" b="1" dirty="0" smtClean="0"/>
              <a:t>До </a:t>
            </a:r>
            <a:r>
              <a:rPr lang="uk-UA" sz="2400" b="1" dirty="0" smtClean="0"/>
              <a:t>таблиці надаєте </a:t>
            </a:r>
            <a:r>
              <a:rPr lang="uk-UA" sz="2400" b="1" dirty="0" smtClean="0"/>
              <a:t>довільні </a:t>
            </a:r>
            <a:r>
              <a:rPr lang="uk-UA" sz="2400" b="1" dirty="0" smtClean="0"/>
              <a:t>пояснення </a:t>
            </a:r>
            <a:r>
              <a:rPr lang="uk-UA" sz="2400" dirty="0" smtClean="0"/>
              <a:t>- описуєте коротко Ваше підприємство та його діяльність: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0070C0"/>
                </a:solidFill>
              </a:rPr>
              <a:t>матеріальні ресурси </a:t>
            </a:r>
            <a:r>
              <a:rPr lang="uk-UA" sz="2400" dirty="0" smtClean="0"/>
              <a:t>- офіс, ОЗ, ліцензії на програми з </a:t>
            </a:r>
            <a:r>
              <a:rPr lang="uk-UA" sz="2400" dirty="0" smtClean="0"/>
              <a:t>посиланням </a:t>
            </a:r>
            <a:r>
              <a:rPr lang="uk-UA" sz="2400" dirty="0" smtClean="0"/>
              <a:t>на подані </a:t>
            </a:r>
            <a:r>
              <a:rPr lang="uk-UA" sz="2400" u="sng" dirty="0" smtClean="0"/>
              <a:t>форми № 20-ОПП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400" b="1" dirty="0" smtClean="0">
                <a:solidFill>
                  <a:srgbClr val="0070C0"/>
                </a:solidFill>
              </a:rPr>
              <a:t>трудові ресурси </a:t>
            </a:r>
            <a:r>
              <a:rPr lang="uk-UA" sz="2400" dirty="0" smtClean="0"/>
              <a:t>- </a:t>
            </a:r>
            <a:r>
              <a:rPr lang="uk-UA" sz="2400" dirty="0" smtClean="0"/>
              <a:t>скільки </a:t>
            </a:r>
            <a:r>
              <a:rPr lang="uk-UA" sz="2400" dirty="0" smtClean="0"/>
              <a:t>працівників, що у них ЗП не нижче </a:t>
            </a:r>
            <a:r>
              <a:rPr lang="uk-UA" sz="2400" dirty="0" err="1" smtClean="0"/>
              <a:t>мінЗП</a:t>
            </a:r>
            <a:r>
              <a:rPr lang="uk-UA" sz="2400" dirty="0" smtClean="0"/>
              <a:t>, якщо вже подали звіт </a:t>
            </a:r>
            <a:r>
              <a:rPr lang="uk-UA" sz="2400" dirty="0" smtClean="0"/>
              <a:t>за </a:t>
            </a:r>
            <a:r>
              <a:rPr lang="uk-UA" sz="2400" dirty="0" smtClean="0"/>
              <a:t>квартал по </a:t>
            </a:r>
            <a:r>
              <a:rPr lang="uk-UA" sz="2400" dirty="0" smtClean="0"/>
              <a:t>ЄСВ </a:t>
            </a:r>
            <a:r>
              <a:rPr lang="uk-UA" sz="2400" dirty="0" smtClean="0"/>
              <a:t>та ПДФО - посилайтеся на нього</a:t>
            </a:r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400" dirty="0" smtClean="0"/>
              <a:t>описуєте - які </a:t>
            </a:r>
            <a:r>
              <a:rPr lang="uk-UA" sz="2400" dirty="0" smtClean="0"/>
              <a:t>послуги/товар  </a:t>
            </a:r>
            <a:r>
              <a:rPr lang="uk-UA" sz="2400" dirty="0" smtClean="0"/>
              <a:t>Ви надаєте, чи є у Вас постійні </a:t>
            </a:r>
            <a:r>
              <a:rPr lang="uk-UA" sz="2400" dirty="0" smtClean="0"/>
              <a:t>клієнти</a:t>
            </a:r>
            <a:endParaRPr lang="uk-UA" sz="2400" dirty="0" smtClean="0"/>
          </a:p>
          <a:p>
            <a:pPr>
              <a:spcBef>
                <a:spcPts val="600"/>
              </a:spcBef>
              <a:buFont typeface="Wingdings" pitchFamily="2" charset="2"/>
              <a:buChar char="ü"/>
            </a:pPr>
            <a:r>
              <a:rPr lang="uk-UA" sz="2400" dirty="0" smtClean="0"/>
              <a:t>що Ви для цього купляєте </a:t>
            </a:r>
            <a:r>
              <a:rPr lang="uk-UA" sz="2400" dirty="0" smtClean="0"/>
              <a:t>(</a:t>
            </a:r>
            <a:r>
              <a:rPr lang="uk-UA" sz="2400" u="sng" dirty="0" smtClean="0"/>
              <a:t>Ваш </a:t>
            </a:r>
            <a:r>
              <a:rPr lang="uk-UA" sz="2400" u="sng" dirty="0" err="1" smtClean="0"/>
              <a:t>“вхід”</a:t>
            </a:r>
            <a:r>
              <a:rPr lang="uk-UA" sz="2400" u="sng" dirty="0" smtClean="0"/>
              <a:t>)- </a:t>
            </a:r>
            <a:r>
              <a:rPr lang="uk-UA" sz="2400" dirty="0" smtClean="0"/>
              <a:t>товари/послуги, у кого</a:t>
            </a:r>
            <a:r>
              <a:rPr lang="uk-UA" sz="2400" u="sng" dirty="0" smtClean="0"/>
              <a:t>, </a:t>
            </a:r>
            <a:r>
              <a:rPr lang="uk-UA" sz="2400" u="sng" dirty="0" smtClean="0"/>
              <a:t>посилаєтесь </a:t>
            </a:r>
            <a:r>
              <a:rPr lang="uk-UA" sz="2400" u="sng" dirty="0" smtClean="0"/>
              <a:t>на коди товарів/послуг в </a:t>
            </a:r>
            <a:r>
              <a:rPr lang="uk-UA" sz="2400" u="sng" dirty="0" smtClean="0"/>
              <a:t>Таблиці</a:t>
            </a:r>
            <a:endParaRPr lang="uk-UA" sz="2400" u="sng" dirty="0" smtClean="0"/>
          </a:p>
          <a:p>
            <a:pPr>
              <a:spcBef>
                <a:spcPts val="600"/>
              </a:spcBef>
            </a:pPr>
            <a:r>
              <a:rPr lang="uk-UA" sz="2400" b="1" dirty="0" smtClean="0"/>
              <a:t>В кінці пояснення</a:t>
            </a:r>
            <a:r>
              <a:rPr lang="uk-UA" sz="2400" dirty="0" smtClean="0"/>
              <a:t>  - просите прийняти </a:t>
            </a:r>
            <a:r>
              <a:rPr lang="uk-UA" sz="2400" u="sng" dirty="0" smtClean="0"/>
              <a:t>Рішення про врахування Таблиці даних платника податку</a:t>
            </a:r>
          </a:p>
          <a:p>
            <a:pPr>
              <a:spcBef>
                <a:spcPts val="600"/>
              </a:spcBef>
            </a:pPr>
            <a:r>
              <a:rPr lang="uk-UA" sz="2400" b="1" dirty="0" smtClean="0">
                <a:solidFill>
                  <a:srgbClr val="C00000"/>
                </a:solidFill>
              </a:rPr>
              <a:t>Увага! </a:t>
            </a:r>
            <a:r>
              <a:rPr lang="uk-UA" sz="2400" dirty="0" smtClean="0"/>
              <a:t>Первинні </a:t>
            </a:r>
            <a:r>
              <a:rPr lang="uk-UA" sz="2400" dirty="0" smtClean="0"/>
              <a:t>документи до таблиці </a:t>
            </a:r>
            <a:r>
              <a:rPr lang="uk-UA" sz="2400" b="1" dirty="0" smtClean="0"/>
              <a:t>не </a:t>
            </a:r>
            <a:r>
              <a:rPr lang="uk-UA" sz="2400" b="1" dirty="0" smtClean="0"/>
              <a:t>додаєте</a:t>
            </a:r>
            <a:r>
              <a:rPr lang="uk-UA" sz="2400" b="1" dirty="0" smtClean="0"/>
              <a:t>!</a:t>
            </a:r>
            <a:endParaRPr lang="uk-UA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31116</TotalTime>
  <Words>3840</Words>
  <Application>Microsoft Office PowerPoint</Application>
  <PresentationFormat>Произвольный</PresentationFormat>
  <Paragraphs>482</Paragraphs>
  <Slides>43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Блокування РК</vt:lpstr>
      <vt:lpstr>Блокування РК</vt:lpstr>
      <vt:lpstr>Блокування РК</vt:lpstr>
      <vt:lpstr>Блокування РК</vt:lpstr>
      <vt:lpstr>Блокування РК</vt:lpstr>
      <vt:lpstr>Блокування РК</vt:lpstr>
      <vt:lpstr>Слайд 20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Генератори</vt:lpstr>
      <vt:lpstr>Слайд 36</vt:lpstr>
      <vt:lpstr>Закон № 4015</vt:lpstr>
      <vt:lpstr>Закон № 4015</vt:lpstr>
      <vt:lpstr>Закон № 4015</vt:lpstr>
      <vt:lpstr>Держбюджет-2025</vt:lpstr>
      <vt:lpstr>Індексація ЗП-2025</vt:lpstr>
      <vt:lpstr>Експортне забезпечення</vt:lpstr>
      <vt:lpstr>Слайд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Asus</cp:lastModifiedBy>
  <cp:revision>1886</cp:revision>
  <cp:lastPrinted>2020-10-29T08:10:12Z</cp:lastPrinted>
  <dcterms:created xsi:type="dcterms:W3CDTF">2020-10-28T13:36:26Z</dcterms:created>
  <dcterms:modified xsi:type="dcterms:W3CDTF">2024-11-20T12:29:37Z</dcterms:modified>
</cp:coreProperties>
</file>