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5" r:id="rId1"/>
  </p:sldMasterIdLst>
  <p:notesMasterIdLst>
    <p:notesMasterId r:id="rId65"/>
  </p:notesMasterIdLst>
  <p:handoutMasterIdLst>
    <p:handoutMasterId r:id="rId66"/>
  </p:handoutMasterIdLst>
  <p:sldIdLst>
    <p:sldId id="256" r:id="rId2"/>
    <p:sldId id="655" r:id="rId3"/>
    <p:sldId id="696" r:id="rId4"/>
    <p:sldId id="683" r:id="rId5"/>
    <p:sldId id="684" r:id="rId6"/>
    <p:sldId id="697" r:id="rId7"/>
    <p:sldId id="682" r:id="rId8"/>
    <p:sldId id="689" r:id="rId9"/>
    <p:sldId id="690" r:id="rId10"/>
    <p:sldId id="691" r:id="rId11"/>
    <p:sldId id="692" r:id="rId12"/>
    <p:sldId id="694" r:id="rId13"/>
    <p:sldId id="698" r:id="rId14"/>
    <p:sldId id="699" r:id="rId15"/>
    <p:sldId id="700" r:id="rId16"/>
    <p:sldId id="693" r:id="rId17"/>
    <p:sldId id="695" r:id="rId18"/>
    <p:sldId id="702" r:id="rId19"/>
    <p:sldId id="703" r:id="rId20"/>
    <p:sldId id="705" r:id="rId21"/>
    <p:sldId id="706" r:id="rId22"/>
    <p:sldId id="707" r:id="rId23"/>
    <p:sldId id="709" r:id="rId24"/>
    <p:sldId id="572" r:id="rId25"/>
    <p:sldId id="673" r:id="rId26"/>
    <p:sldId id="713" r:id="rId27"/>
    <p:sldId id="675" r:id="rId28"/>
    <p:sldId id="636" r:id="rId29"/>
    <p:sldId id="685" r:id="rId30"/>
    <p:sldId id="674" r:id="rId31"/>
    <p:sldId id="743" r:id="rId32"/>
    <p:sldId id="744" r:id="rId33"/>
    <p:sldId id="745" r:id="rId34"/>
    <p:sldId id="678" r:id="rId35"/>
    <p:sldId id="746" r:id="rId36"/>
    <p:sldId id="748" r:id="rId37"/>
    <p:sldId id="749" r:id="rId38"/>
    <p:sldId id="750" r:id="rId39"/>
    <p:sldId id="747" r:id="rId40"/>
    <p:sldId id="677" r:id="rId41"/>
    <p:sldId id="741" r:id="rId42"/>
    <p:sldId id="742" r:id="rId43"/>
    <p:sldId id="719" r:id="rId44"/>
    <p:sldId id="715" r:id="rId45"/>
    <p:sldId id="739" r:id="rId46"/>
    <p:sldId id="717" r:id="rId47"/>
    <p:sldId id="718" r:id="rId48"/>
    <p:sldId id="733" r:id="rId49"/>
    <p:sldId id="734" r:id="rId50"/>
    <p:sldId id="740" r:id="rId51"/>
    <p:sldId id="735" r:id="rId52"/>
    <p:sldId id="736" r:id="rId53"/>
    <p:sldId id="737" r:id="rId54"/>
    <p:sldId id="738" r:id="rId55"/>
    <p:sldId id="731" r:id="rId56"/>
    <p:sldId id="716" r:id="rId57"/>
    <p:sldId id="732" r:id="rId58"/>
    <p:sldId id="727" r:id="rId59"/>
    <p:sldId id="714" r:id="rId60"/>
    <p:sldId id="720" r:id="rId61"/>
    <p:sldId id="722" r:id="rId62"/>
    <p:sldId id="723" r:id="rId63"/>
    <p:sldId id="386" r:id="rId64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VM" initials="V" lastIdx="0" clrIdx="0">
    <p:extLst>
      <p:ext uri="{19B8F6BF-5375-455C-9EA6-DF929625EA0E}">
        <p15:presenceInfo xmlns:p15="http://schemas.microsoft.com/office/powerpoint/2012/main" xmlns="" userId="VV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24B1-BEC6-4BDA-AA31-5F08397E8BD0}" type="datetimeFigureOut">
              <a:rPr lang="uk-UA" smtClean="0"/>
              <a:pPr/>
              <a:t>23.10.2024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60C26-C877-45CF-9519-0BB39A18126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427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5427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E23511A-BC32-475C-9DD7-01FAD9FE076A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824" tIns="45912" rIns="91824" bIns="459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60" cy="495426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378825"/>
            <a:ext cx="2945660" cy="495426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A92C0B0-E1F2-4010-947B-7172AFFFC2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145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B5A-DFC8-4B5A-BA52-51D10C80EC44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590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CDF-657B-4359-B07C-F25B979D15BB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00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FB7C-9F9A-4646-B983-223597531F0F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21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F404-74A1-46B0-9416-55305C665987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207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2BD-B6F5-40D9-A5E3-7031384FD3B6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98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03E7-43F4-4102-8227-D90A55D04AE0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318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F90A-7E9D-4B57-A8DA-2C8908422A49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1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DDBF-E558-46F4-88B3-97330F3E5ABC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871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CC97-6827-4FFA-803A-634C37592976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344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E6A-2CDD-4A87-83CC-100D8F9E626B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08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7CB0-355E-402D-AA7E-64E7C4DCDF8F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75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F24F-BF86-4326-95A0-F4E048647D84}" type="datetime1">
              <a:rPr lang="ru-RU" smtClean="0"/>
              <a:pPr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4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zir.tax.gov.ua/main/bz/view/?src=ques&amp;id=28780" TargetMode="External"/><Relationship Id="rId2" Type="http://schemas.openxmlformats.org/officeDocument/2006/relationships/hyperlink" Target="https://zir.tax.gov.ua/main/bz/view/?src=ques&amp;id=32809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4720" TargetMode="Externa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8568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5210" TargetMode="Externa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28190" TargetMode="Externa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41687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40079" TargetMode="Externa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" TargetMode="Externa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" TargetMode="Externa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810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ax.gov.ua/anonsi/35252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1248" y="574766"/>
            <a:ext cx="10971493" cy="5509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4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Валентина ВЕРХОГЛЯД,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4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консультант по податкам та зборам, САР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3800" b="1" dirty="0" err="1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Семінар</a:t>
            </a:r>
            <a:r>
              <a:rPr lang="ru-RU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uk-UA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Актуальні питання осені-2024</a:t>
            </a:r>
            <a:r>
              <a:rPr lang="ru-RU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800" b="1" dirty="0" err="1" smtClean="0"/>
              <a:t>ПДВ-питання</a:t>
            </a:r>
            <a:r>
              <a:rPr lang="uk-UA" sz="2800" b="1" dirty="0" smtClean="0"/>
              <a:t>: </a:t>
            </a:r>
            <a:r>
              <a:rPr lang="uk-UA" sz="2800" dirty="0" smtClean="0"/>
              <a:t>секрети розрахунку коригування, нова форма декларації з ПДВ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800" b="1" dirty="0" smtClean="0"/>
              <a:t>Поворотна </a:t>
            </a:r>
            <a:r>
              <a:rPr lang="uk-UA" sz="2800" b="1" dirty="0" err="1" smtClean="0"/>
              <a:t>фіндопомога</a:t>
            </a:r>
            <a:r>
              <a:rPr lang="uk-UA" sz="2800" b="1" dirty="0" smtClean="0"/>
              <a:t>: </a:t>
            </a:r>
            <a:r>
              <a:rPr lang="uk-UA" sz="2800" dirty="0" smtClean="0"/>
              <a:t>від укладання договору до податків</a:t>
            </a:r>
            <a:r>
              <a:rPr lang="uk-UA" sz="2800" b="1" dirty="0" smtClean="0"/>
              <a:t>  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800" b="1" dirty="0" smtClean="0"/>
              <a:t>Закон № 4015: </a:t>
            </a:r>
            <a:r>
              <a:rPr lang="uk-UA" sz="2800" dirty="0" smtClean="0"/>
              <a:t>зміни по військовому збору і не тільки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800" b="1" dirty="0" smtClean="0"/>
              <a:t>Орієнтири-2025 </a:t>
            </a:r>
            <a:r>
              <a:rPr lang="uk-UA" sz="2800" dirty="0" smtClean="0"/>
              <a:t>з Закону про держбюджет-2025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800" b="1" dirty="0" smtClean="0"/>
              <a:t>Відповіді на запитання</a:t>
            </a:r>
          </a:p>
          <a:p>
            <a:r>
              <a:rPr lang="uk-UA" sz="2800" dirty="0" smtClean="0"/>
              <a:t> </a:t>
            </a:r>
          </a:p>
          <a:p>
            <a:pPr algn="ctr">
              <a:spcBef>
                <a:spcPts val="600"/>
              </a:spcBef>
            </a:pPr>
            <a:r>
              <a:rPr lang="uk-UA" sz="2400" b="1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Дніпро, </a:t>
            </a:r>
            <a:r>
              <a:rPr lang="uk-UA" sz="2400" b="1" dirty="0" smtClean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uk-UA" sz="24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1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942854" y="565142"/>
            <a:ext cx="37455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Помилкові ПН та сума </a:t>
            </a:r>
            <a:r>
              <a:rPr lang="uk-UA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еПереищ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4088" y="1005840"/>
            <a:ext cx="109910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Помилкова ПН – як правильно анулювати через РК</a:t>
            </a:r>
            <a:endParaRPr lang="uk-UA" sz="2600" dirty="0" smtClean="0"/>
          </a:p>
          <a:p>
            <a:r>
              <a:rPr lang="uk-UA" sz="2400" dirty="0" smtClean="0"/>
              <a:t>Складаєте та реєструєте </a:t>
            </a:r>
            <a:r>
              <a:rPr lang="uk-UA" sz="2400" b="1" dirty="0" smtClean="0"/>
              <a:t>РК на "-" щоб анулювати помилкову ПН</a:t>
            </a:r>
            <a:r>
              <a:rPr lang="uk-UA" sz="2400" dirty="0" smtClean="0"/>
              <a:t>. </a:t>
            </a:r>
          </a:p>
          <a:p>
            <a:r>
              <a:rPr lang="uk-UA" sz="2400" dirty="0" smtClean="0"/>
              <a:t>Такий РК на “-” виписують </a:t>
            </a:r>
            <a:r>
              <a:rPr lang="uk-UA" sz="2400" u="sng" dirty="0" smtClean="0"/>
              <a:t>поточною датою </a:t>
            </a:r>
            <a:r>
              <a:rPr lang="uk-UA" sz="2400" dirty="0" smtClean="0"/>
              <a:t>(наприклад, сьогодні) - </a:t>
            </a:r>
            <a:r>
              <a:rPr lang="uk-UA" sz="2400" b="1" dirty="0" smtClean="0"/>
              <a:t>коли виявили помилку </a:t>
            </a:r>
            <a:r>
              <a:rPr lang="uk-UA" sz="2400" i="1" dirty="0" smtClean="0"/>
              <a:t>(ЗІР, 101.15, </a:t>
            </a:r>
            <a:r>
              <a:rPr lang="uk-UA" sz="2400" i="1" dirty="0" smtClean="0">
                <a:hlinkClick r:id="rId2"/>
              </a:rPr>
              <a:t>https://zir.tax.gov.ua/main/bz/view/?src=ques&amp;id=32809</a:t>
            </a:r>
            <a:r>
              <a:rPr lang="uk-UA" sz="2400" i="1" dirty="0" smtClean="0"/>
              <a:t> )</a:t>
            </a:r>
          </a:p>
          <a:p>
            <a:pPr marL="457200" indent="-457200"/>
            <a:endParaRPr lang="uk-UA" sz="2400" b="1" dirty="0" smtClean="0">
              <a:solidFill>
                <a:srgbClr val="C00000"/>
              </a:solidFill>
            </a:endParaRPr>
          </a:p>
          <a:p>
            <a:pPr marL="457200" indent="-457200"/>
            <a:r>
              <a:rPr lang="uk-UA" sz="2600" b="1" dirty="0" smtClean="0">
                <a:solidFill>
                  <a:srgbClr val="C00000"/>
                </a:solidFill>
              </a:rPr>
              <a:t>Чи ставити в декларацію неправильну ПН та РК на “-”:</a:t>
            </a:r>
          </a:p>
          <a:p>
            <a:r>
              <a:rPr lang="uk-UA" sz="2400" b="1" dirty="0" smtClean="0">
                <a:solidFill>
                  <a:srgbClr val="0070C0"/>
                </a:solidFill>
              </a:rPr>
              <a:t>Позиція ДПСУ </a:t>
            </a:r>
            <a:r>
              <a:rPr lang="uk-UA" sz="2400" dirty="0" smtClean="0"/>
              <a:t>– не ставити ні ПН, ні РК </a:t>
            </a:r>
          </a:p>
          <a:p>
            <a:pPr algn="r"/>
            <a:r>
              <a:rPr lang="uk-UA" sz="2400" dirty="0" smtClean="0"/>
              <a:t>(</a:t>
            </a:r>
            <a:r>
              <a:rPr lang="uk-UA" sz="2400" i="1" dirty="0" smtClean="0"/>
              <a:t>ЗІР, 101.24, </a:t>
            </a:r>
            <a:r>
              <a:rPr lang="uk-UA" sz="2400" i="1" dirty="0" smtClean="0">
                <a:hlinkClick r:id="rId3"/>
              </a:rPr>
              <a:t>https://zir.tax.gov.ua/main/bz/view/?src=ques&amp;id=28780</a:t>
            </a:r>
            <a:r>
              <a:rPr lang="uk-UA" sz="2400" i="1" dirty="0" smtClean="0"/>
              <a:t> </a:t>
            </a:r>
            <a:r>
              <a:rPr lang="uk-UA" sz="2400" dirty="0" smtClean="0"/>
              <a:t>)</a:t>
            </a:r>
          </a:p>
          <a:p>
            <a:r>
              <a:rPr lang="uk-UA" sz="2400" b="1" dirty="0" smtClean="0">
                <a:solidFill>
                  <a:srgbClr val="0070C0"/>
                </a:solidFill>
              </a:rPr>
              <a:t>Позиція ДПС на місцях </a:t>
            </a:r>
            <a:r>
              <a:rPr lang="uk-UA" sz="2400" dirty="0" smtClean="0"/>
              <a:t>– ставити і неправильну ПН, і РК, щоб не було розбіжностей і уникнути позапланової перевірки за ст. 201 ПКУ:</a:t>
            </a:r>
          </a:p>
          <a:p>
            <a:r>
              <a:rPr lang="uk-UA" sz="2400" dirty="0" smtClean="0"/>
              <a:t>“"</a:t>
            </a:r>
            <a:r>
              <a:rPr lang="uk-UA" sz="2400" b="1" dirty="0" smtClean="0"/>
              <a:t>201.10</a:t>
            </a:r>
            <a:r>
              <a:rPr lang="uk-UA" sz="2400" u="sng" dirty="0" smtClean="0"/>
              <a:t>. </a:t>
            </a:r>
            <a:r>
              <a:rPr lang="uk-UA" sz="2400" u="sng" dirty="0" err="1" smtClean="0"/>
              <a:t>...Виявлення</a:t>
            </a:r>
            <a:r>
              <a:rPr lang="uk-UA" sz="2400" u="sng" dirty="0" smtClean="0"/>
              <a:t> розбіжностей </a:t>
            </a:r>
            <a:r>
              <a:rPr lang="uk-UA" sz="2400" dirty="0" smtClean="0"/>
              <a:t>даних </a:t>
            </a:r>
            <a:r>
              <a:rPr lang="uk-UA" sz="2400" u="sng" dirty="0" smtClean="0"/>
              <a:t>податкової декларації </a:t>
            </a:r>
            <a:r>
              <a:rPr lang="uk-UA" sz="2400" dirty="0" smtClean="0"/>
              <a:t>та даних </a:t>
            </a:r>
            <a:r>
              <a:rPr lang="uk-UA" sz="2400" u="sng" dirty="0" smtClean="0"/>
              <a:t>Єдиного реєстру </a:t>
            </a:r>
            <a:r>
              <a:rPr lang="uk-UA" sz="2400" dirty="0" smtClean="0"/>
              <a:t>податкових накладних </a:t>
            </a:r>
            <a:r>
              <a:rPr lang="uk-UA" sz="2400" b="1" dirty="0" smtClean="0"/>
              <a:t>є підставою</a:t>
            </a:r>
            <a:r>
              <a:rPr lang="uk-UA" sz="2400" dirty="0" smtClean="0"/>
              <a:t> для проведення контролюючими органами</a:t>
            </a:r>
            <a:r>
              <a:rPr lang="uk-UA" sz="2400" b="1" dirty="0" smtClean="0"/>
              <a:t> документальної позапланової виїзної перевірки</a:t>
            </a:r>
            <a:r>
              <a:rPr lang="uk-UA" sz="2400" dirty="0" smtClean="0"/>
              <a:t> продавця та у відповідних випадках покупця товарів/</a:t>
            </a:r>
            <a:r>
              <a:rPr lang="uk-UA" sz="2400" dirty="0" err="1" smtClean="0"/>
              <a:t>послуг.”</a:t>
            </a:r>
            <a:endParaRPr lang="uk-UA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79599" y="565142"/>
            <a:ext cx="410875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Помилкові ПН та сума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еПереищ</a:t>
            </a:r>
            <a:endParaRPr lang="uk-UA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2336" y="914401"/>
            <a:ext cx="1153058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Помилкова ПН – як правильно анулювати через РК </a:t>
            </a:r>
            <a:r>
              <a:rPr lang="uk-UA" sz="2600" dirty="0" smtClean="0"/>
              <a:t>(</a:t>
            </a:r>
            <a:r>
              <a:rPr lang="uk-UA" sz="2600" i="1" dirty="0" smtClean="0"/>
              <a:t>продовження</a:t>
            </a:r>
            <a:r>
              <a:rPr lang="uk-UA" sz="2600" dirty="0" smtClean="0"/>
              <a:t>)</a:t>
            </a:r>
          </a:p>
          <a:p>
            <a:r>
              <a:rPr lang="uk-UA" sz="2600" b="1" dirty="0" smtClean="0">
                <a:solidFill>
                  <a:srgbClr val="C00000"/>
                </a:solidFill>
              </a:rPr>
              <a:t>Наш варіант відображення в декларації – </a:t>
            </a:r>
          </a:p>
          <a:p>
            <a:pPr>
              <a:buFont typeface="Wingdings" pitchFamily="2" charset="2"/>
              <a:buChar char="ü"/>
            </a:pPr>
            <a:r>
              <a:rPr lang="uk-UA" sz="2600" dirty="0" smtClean="0"/>
              <a:t>Помилкову ПН не ставити в декларацію</a:t>
            </a:r>
          </a:p>
          <a:p>
            <a:pPr>
              <a:buFont typeface="Wingdings" pitchFamily="2" charset="2"/>
              <a:buChar char="ü"/>
            </a:pPr>
            <a:r>
              <a:rPr lang="uk-UA" sz="2600" dirty="0" smtClean="0"/>
              <a:t>РК на –” поставити </a:t>
            </a:r>
            <a:r>
              <a:rPr lang="uk-UA" sz="2600" b="1" dirty="0" smtClean="0"/>
              <a:t>в ряд. 7</a:t>
            </a:r>
            <a:r>
              <a:rPr lang="uk-UA" sz="2600" dirty="0" smtClean="0"/>
              <a:t>, але </a:t>
            </a:r>
            <a:r>
              <a:rPr lang="uk-UA" sz="2600" b="1" dirty="0" smtClean="0">
                <a:solidFill>
                  <a:srgbClr val="0070C0"/>
                </a:solidFill>
              </a:rPr>
              <a:t>не враховувати </a:t>
            </a:r>
            <a:r>
              <a:rPr lang="uk-UA" sz="2600" b="1" dirty="0" smtClean="0"/>
              <a:t>в ряд. 9 </a:t>
            </a:r>
            <a:r>
              <a:rPr lang="uk-UA" sz="2600" dirty="0" smtClean="0"/>
              <a:t>(щоб не занизити ПЗ)</a:t>
            </a:r>
          </a:p>
          <a:p>
            <a:r>
              <a:rPr lang="uk-UA" sz="2600" b="1" dirty="0" smtClean="0">
                <a:solidFill>
                  <a:srgbClr val="C00000"/>
                </a:solidFill>
              </a:rPr>
              <a:t>Це збереже Вам ліміт реєстрації </a:t>
            </a:r>
            <a:r>
              <a:rPr lang="uk-UA" sz="2600" dirty="0" smtClean="0"/>
              <a:t>- </a:t>
            </a:r>
            <a:r>
              <a:rPr lang="uk-UA" sz="2600" u="sng" dirty="0" smtClean="0"/>
              <a:t>щоб не вискакувала сума </a:t>
            </a:r>
            <a:r>
              <a:rPr lang="uk-UA" sz="2600" u="sng" dirty="0" err="1" smtClean="0"/>
              <a:t>“еПеревищ</a:t>
            </a:r>
            <a:r>
              <a:rPr lang="uk-UA" sz="2600" dirty="0" err="1" smtClean="0"/>
              <a:t>”</a:t>
            </a:r>
            <a:endParaRPr lang="uk-UA" sz="2600" dirty="0" smtClean="0"/>
          </a:p>
          <a:p>
            <a:r>
              <a:rPr lang="uk-UA" sz="2600" b="1" dirty="0" smtClean="0">
                <a:solidFill>
                  <a:srgbClr val="0070C0"/>
                </a:solidFill>
              </a:rPr>
              <a:t>Приклад</a:t>
            </a:r>
            <a:endParaRPr lang="uk-UA" sz="2600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74320" y="3572594"/>
          <a:ext cx="11795760" cy="316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947"/>
                <a:gridCol w="1555346"/>
                <a:gridCol w="1052704"/>
                <a:gridCol w="1895067"/>
                <a:gridCol w="2176272"/>
                <a:gridCol w="1042416"/>
                <a:gridCol w="2350008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uk-UA" sz="2200" b="1" dirty="0" smtClean="0"/>
                        <a:t>Показник,</a:t>
                      </a:r>
                      <a:r>
                        <a:rPr lang="uk-UA" sz="2200" b="1" baseline="0" dirty="0" smtClean="0"/>
                        <a:t> сума ПДВ,</a:t>
                      </a:r>
                    </a:p>
                    <a:p>
                      <a:r>
                        <a:rPr lang="uk-UA" sz="2200" b="1" dirty="0" smtClean="0"/>
                        <a:t>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Не</a:t>
                      </a:r>
                      <a:r>
                        <a:rPr lang="uk-UA" sz="2200" b="1" dirty="0" smtClean="0"/>
                        <a:t> </a:t>
                      </a:r>
                      <a:r>
                        <a:rPr lang="uk-UA" sz="2200" b="1" baseline="0" dirty="0" smtClean="0">
                          <a:solidFill>
                            <a:srgbClr val="C00000"/>
                          </a:solidFill>
                        </a:rPr>
                        <a:t>ставимо в декларацію</a:t>
                      </a:r>
                      <a:endParaRPr lang="uk-UA" sz="2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Наш</a:t>
                      </a:r>
                      <a:r>
                        <a:rPr lang="uk-UA" sz="2200" b="1" dirty="0" smtClean="0"/>
                        <a:t> 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варіант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Декларація</a:t>
                      </a:r>
                      <a:r>
                        <a:rPr lang="uk-UA" sz="2000" b="1" baseline="0" dirty="0" smtClean="0"/>
                        <a:t> </a:t>
                      </a:r>
                      <a:endParaRPr lang="uk-UA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ЄРПН</a:t>
                      </a:r>
                      <a:endParaRPr lang="uk-UA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Ліміт (гр. 2 – 3), </a:t>
                      </a:r>
                    </a:p>
                    <a:p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Сума</a:t>
                      </a:r>
                      <a:r>
                        <a:rPr lang="uk-UA" sz="2000" b="1" baseline="0" dirty="0" smtClean="0">
                          <a:solidFill>
                            <a:srgbClr val="0070C0"/>
                          </a:solidFill>
                        </a:rPr>
                        <a:t> ≥ 0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Декларація</a:t>
                      </a:r>
                      <a:r>
                        <a:rPr lang="uk-UA" sz="2000" b="1" baseline="0" dirty="0" smtClean="0"/>
                        <a:t> </a:t>
                      </a:r>
                      <a:endParaRPr lang="uk-UA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ЄРПН</a:t>
                      </a:r>
                      <a:endParaRPr lang="uk-UA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/>
                        <a:t>Ліміт (гр. 2 – 3),</a:t>
                      </a:r>
                      <a:r>
                        <a:rPr lang="uk-UA" sz="2000" b="1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Сума</a:t>
                      </a:r>
                      <a:r>
                        <a:rPr lang="uk-UA" sz="2000" b="1" baseline="0" dirty="0" smtClean="0">
                          <a:solidFill>
                            <a:srgbClr val="0070C0"/>
                          </a:solidFill>
                        </a:rPr>
                        <a:t> ≥ 0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ПН – 2000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/>
                        <a:t>Ряд. 1.1 - 0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2000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/>
                        <a:t>Ряд. 1.1 - 0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2000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0</a:t>
                      </a:r>
                      <a:endParaRPr lang="uk-UA" sz="22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РК – (-2000)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/>
                        <a:t>Ряд. 7 - 0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-2000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2000 </a:t>
                      </a:r>
                    </a:p>
                    <a:p>
                      <a:pPr algn="ctr"/>
                      <a:r>
                        <a:rPr lang="uk-UA" sz="2200" dirty="0" smtClean="0"/>
                        <a:t>(0 – (-2000))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Ряд. 7 – (-2000)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-2000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</a:p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(-2000 – (-2000))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/>
                        <a:t>Ряд. 9 - 0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-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2200" dirty="0" smtClean="0"/>
                        <a:t>Ряд. 9 - 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0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-</a:t>
                      </a:r>
                      <a:endParaRPr lang="uk-UA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Разом 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0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0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+2000</a:t>
                      </a:r>
                      <a:endParaRPr lang="uk-UA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Разом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0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uk-UA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3776" y="725019"/>
            <a:ext cx="114025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600" b="1" dirty="0" smtClean="0">
                <a:solidFill>
                  <a:srgbClr val="0070C0"/>
                </a:solidFill>
              </a:rPr>
              <a:t>РК заблокований  і 365 днів на подання Пояснень та документів</a:t>
            </a:r>
          </a:p>
          <a:p>
            <a:pPr lvl="0"/>
            <a:r>
              <a:rPr lang="uk-UA" sz="2600" b="1" dirty="0" smtClean="0">
                <a:solidFill>
                  <a:srgbClr val="C00000"/>
                </a:solidFill>
              </a:rPr>
              <a:t>Порядок МФУ № 520 від 12.12.2019:</a:t>
            </a:r>
          </a:p>
          <a:p>
            <a:pPr lvl="0"/>
            <a:r>
              <a:rPr lang="uk-UA" sz="2600" b="1" dirty="0" smtClean="0">
                <a:solidFill>
                  <a:srgbClr val="0070C0"/>
                </a:solidFill>
              </a:rPr>
              <a:t>“</a:t>
            </a:r>
            <a:r>
              <a:rPr lang="ru-RU" sz="2400" dirty="0" smtClean="0"/>
              <a:t>6</a:t>
            </a:r>
            <a:r>
              <a:rPr lang="uk-UA" sz="2400" dirty="0" smtClean="0"/>
              <a:t>. Письмові пояснення та копії документів…, платник податку </a:t>
            </a:r>
            <a:r>
              <a:rPr lang="uk-UA" sz="2400" u="sng" dirty="0" smtClean="0"/>
              <a:t>має право подати </a:t>
            </a:r>
            <a:r>
              <a:rPr lang="uk-UA" sz="2400" dirty="0" smtClean="0"/>
              <a:t>до контролюючого органу протягом </a:t>
            </a:r>
            <a:r>
              <a:rPr lang="uk-UA" sz="2400" u="sng" dirty="0" smtClean="0"/>
              <a:t>365 календарних днів</a:t>
            </a:r>
            <a:r>
              <a:rPr lang="uk-UA" sz="2400" dirty="0" smtClean="0"/>
              <a:t>, що настають </a:t>
            </a:r>
            <a:r>
              <a:rPr lang="uk-UA" sz="2400" b="1" dirty="0" smtClean="0"/>
              <a:t>за датою виникнення податкового зобов’язання</a:t>
            </a:r>
            <a:r>
              <a:rPr lang="uk-UA" sz="2400" dirty="0" smtClean="0"/>
              <a:t>, відображеного в податковій накладній / розрахунку коригування</a:t>
            </a:r>
            <a:r>
              <a:rPr lang="ru-RU" sz="2400" dirty="0" smtClean="0"/>
              <a:t>»</a:t>
            </a:r>
          </a:p>
          <a:p>
            <a:pPr lvl="0"/>
            <a:r>
              <a:rPr lang="ru-RU" sz="2600" b="1" dirty="0" err="1" smtClean="0">
                <a:solidFill>
                  <a:srgbClr val="C00000"/>
                </a:solidFill>
              </a:rPr>
              <a:t>Позиція</a:t>
            </a:r>
            <a:r>
              <a:rPr lang="ru-RU" sz="2600" b="1" dirty="0" smtClean="0">
                <a:solidFill>
                  <a:srgbClr val="C00000"/>
                </a:solidFill>
              </a:rPr>
              <a:t> ДПСУ - </a:t>
            </a:r>
            <a:r>
              <a:rPr lang="uk-UA" sz="2400" b="1" dirty="0" smtClean="0"/>
              <a:t>ЗІР (101.18, </a:t>
            </a:r>
            <a:r>
              <a:rPr lang="uk-UA" sz="2400" dirty="0" smtClean="0"/>
              <a:t> https://zir.tax.gov.ua/main/bz/view/?src=ques&amp;id=41924):</a:t>
            </a:r>
          </a:p>
          <a:p>
            <a:pPr marL="180000"/>
            <a:r>
              <a:rPr lang="uk-UA" sz="2400" dirty="0" smtClean="0"/>
              <a:t>"</a:t>
            </a:r>
            <a:r>
              <a:rPr lang="uk-UA" sz="2400" u="sng" dirty="0" smtClean="0"/>
              <a:t>З якої дати починається відлік строку для подання </a:t>
            </a:r>
            <a:r>
              <a:rPr lang="uk-UA" sz="2400" dirty="0" smtClean="0"/>
              <a:t>платником податків </a:t>
            </a:r>
            <a:r>
              <a:rPr lang="uk-UA" sz="2400" b="1" dirty="0" smtClean="0"/>
              <a:t>повідомлення</a:t>
            </a:r>
            <a:r>
              <a:rPr lang="uk-UA" sz="2400" dirty="0" smtClean="0"/>
              <a:t> про надання пояснення у разі зупинення реєстрації </a:t>
            </a:r>
            <a:r>
              <a:rPr lang="uk-UA" sz="2400" b="1" dirty="0" smtClean="0"/>
              <a:t>розрахунку коригування</a:t>
            </a:r>
            <a:r>
              <a:rPr lang="uk-UA" sz="2400" dirty="0" smtClean="0"/>
              <a:t> до податкової накладної?</a:t>
            </a:r>
            <a:br>
              <a:rPr lang="uk-UA" sz="2400" dirty="0" smtClean="0"/>
            </a:br>
            <a:r>
              <a:rPr lang="uk-UA" sz="2400" dirty="0" smtClean="0"/>
              <a:t>Відповідь:</a:t>
            </a:r>
          </a:p>
          <a:p>
            <a:pPr marL="180000"/>
            <a:r>
              <a:rPr lang="uk-UA" sz="2400" b="1" dirty="0" smtClean="0"/>
              <a:t>За датою складання </a:t>
            </a:r>
            <a:r>
              <a:rPr lang="uk-UA" sz="2400" b="1" dirty="0" smtClean="0">
                <a:solidFill>
                  <a:srgbClr val="0070C0"/>
                </a:solidFill>
              </a:rPr>
              <a:t>податкової накладної (!),</a:t>
            </a:r>
            <a:r>
              <a:rPr lang="uk-UA" sz="2400" dirty="0" smtClean="0">
                <a:solidFill>
                  <a:srgbClr val="0070C0"/>
                </a:solidFill>
              </a:rPr>
              <a:t> </a:t>
            </a:r>
            <a:r>
              <a:rPr lang="uk-UA" sz="2400" dirty="0" smtClean="0"/>
              <a:t>до якої складено такий розрахунок </a:t>
            </a:r>
            <a:r>
              <a:rPr lang="uk-UA" sz="2400" dirty="0" err="1" smtClean="0"/>
              <a:t>коригування.”</a:t>
            </a:r>
            <a:endParaRPr lang="uk-UA" sz="2400" dirty="0" smtClean="0"/>
          </a:p>
          <a:p>
            <a:r>
              <a:rPr lang="uk-UA" sz="2400" dirty="0" smtClean="0"/>
              <a:t>Тобто, якщо ПН від 05.05.2023, а РК від 10.10.2024 при поданні на реєстрацію заблокований – </a:t>
            </a:r>
            <a:r>
              <a:rPr lang="uk-UA" sz="2400" b="1" dirty="0" smtClean="0">
                <a:solidFill>
                  <a:srgbClr val="C00000"/>
                </a:solidFill>
              </a:rPr>
              <a:t>розблокувати неможливо</a:t>
            </a:r>
            <a:r>
              <a:rPr lang="uk-UA" sz="2400" dirty="0" smtClean="0"/>
              <a:t>, бо </a:t>
            </a:r>
            <a:r>
              <a:rPr lang="uk-UA" sz="2400" b="1" u="sng" dirty="0" smtClean="0">
                <a:solidFill>
                  <a:srgbClr val="C00000"/>
                </a:solidFill>
              </a:rPr>
              <a:t>від дати ПН </a:t>
            </a:r>
            <a:r>
              <a:rPr lang="uk-UA" sz="2400" b="1" dirty="0" smtClean="0">
                <a:solidFill>
                  <a:srgbClr val="C00000"/>
                </a:solidFill>
              </a:rPr>
              <a:t>пройшло більше 365 днів!</a:t>
            </a:r>
            <a:endParaRPr lang="uk-UA" sz="2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9845196" y="290822"/>
            <a:ext cx="20168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Блокування РК</a:t>
            </a:r>
            <a:endParaRPr lang="uk-UA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964444" y="510278"/>
            <a:ext cx="36011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2960" y="1069848"/>
            <a:ext cx="108173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b="1" dirty="0" smtClean="0">
                <a:solidFill>
                  <a:srgbClr val="0070C0"/>
                </a:solidFill>
              </a:rPr>
              <a:t>Нова форма декларації – заповнюємо вже </a:t>
            </a:r>
            <a:r>
              <a:rPr lang="uk-UA" sz="3000" b="1" dirty="0" smtClean="0">
                <a:solidFill>
                  <a:srgbClr val="C00000"/>
                </a:solidFill>
              </a:rPr>
              <a:t>за жовтень 2024 р.</a:t>
            </a:r>
            <a:endParaRPr lang="uk-UA" sz="3000" dirty="0" smtClean="0">
              <a:solidFill>
                <a:srgbClr val="C00000"/>
              </a:solidFill>
            </a:endParaRPr>
          </a:p>
          <a:p>
            <a:r>
              <a:rPr lang="uk-UA" sz="2600" b="1" dirty="0" smtClean="0"/>
              <a:t>Наказом МФУ від</a:t>
            </a:r>
            <a:r>
              <a:rPr lang="uk-UA" sz="2600" dirty="0" smtClean="0"/>
              <a:t> </a:t>
            </a:r>
            <a:r>
              <a:rPr lang="uk-UA" sz="2800" b="1" dirty="0" smtClean="0"/>
              <a:t>09.08.2024 № 400 </a:t>
            </a:r>
            <a:r>
              <a:rPr lang="uk-UA" sz="2800" dirty="0" smtClean="0"/>
              <a:t>(з урахуванням змін від 28.08.2024 № 418) викладені в </a:t>
            </a:r>
            <a:r>
              <a:rPr lang="uk-UA" sz="2800" b="1" dirty="0" smtClean="0">
                <a:solidFill>
                  <a:srgbClr val="C00000"/>
                </a:solidFill>
              </a:rPr>
              <a:t>новій редакції:</a:t>
            </a:r>
          </a:p>
          <a:p>
            <a:pPr indent="-457200">
              <a:buFont typeface="Wingdings" pitchFamily="2" charset="2"/>
              <a:buChar char="ü"/>
            </a:pPr>
            <a:r>
              <a:rPr lang="uk-UA" sz="2800" dirty="0" smtClean="0"/>
              <a:t>Форма податкової накладної</a:t>
            </a:r>
          </a:p>
          <a:p>
            <a:pPr indent="-457200">
              <a:buFont typeface="Wingdings" pitchFamily="2" charset="2"/>
              <a:buChar char="ü"/>
            </a:pPr>
            <a:r>
              <a:rPr lang="uk-UA" sz="2800" b="1" dirty="0" smtClean="0"/>
              <a:t>Форма декларації з ПДВ, з додатками</a:t>
            </a:r>
          </a:p>
          <a:p>
            <a:pPr indent="-457200">
              <a:buFont typeface="Wingdings" pitchFamily="2" charset="2"/>
              <a:buChar char="ü"/>
            </a:pPr>
            <a:r>
              <a:rPr lang="uk-UA" sz="2800" dirty="0" smtClean="0"/>
              <a:t>Форма Уточнюючого розрахунку </a:t>
            </a:r>
          </a:p>
          <a:p>
            <a:pPr indent="-457200">
              <a:buFont typeface="Wingdings" pitchFamily="2" charset="2"/>
              <a:buChar char="ü"/>
            </a:pPr>
            <a:r>
              <a:rPr lang="uk-UA" sz="2800" dirty="0" smtClean="0"/>
              <a:t>Форма Розрахунку податкових зобов'язань, нарахованих </a:t>
            </a:r>
            <a:r>
              <a:rPr lang="uk-UA" sz="2800" dirty="0" err="1" smtClean="0"/>
              <a:t>отримувачем</a:t>
            </a:r>
            <a:r>
              <a:rPr lang="uk-UA" sz="2800" dirty="0" smtClean="0"/>
              <a:t> послуг, не зареєстрованим як платник податку на додану вартість, які постачаються нерезидентами, у тому числі їх постійними представництвами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65316" y="446270"/>
            <a:ext cx="333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0352" y="841248"/>
            <a:ext cx="1135684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Зміни у формі декларації, </a:t>
            </a:r>
            <a:r>
              <a:rPr lang="uk-UA" sz="2600" b="1" dirty="0" err="1" smtClean="0">
                <a:solidFill>
                  <a:srgbClr val="0070C0"/>
                </a:solidFill>
              </a:rPr>
              <a:t>пов</a:t>
            </a:r>
            <a:r>
              <a:rPr lang="en-US" sz="2600" b="1" dirty="0" smtClean="0">
                <a:solidFill>
                  <a:srgbClr val="0070C0"/>
                </a:solidFill>
              </a:rPr>
              <a:t>`</a:t>
            </a:r>
            <a:r>
              <a:rPr lang="uk-UA" sz="2600" b="1" dirty="0" err="1" smtClean="0">
                <a:solidFill>
                  <a:srgbClr val="0070C0"/>
                </a:solidFill>
              </a:rPr>
              <a:t>язані</a:t>
            </a:r>
            <a:r>
              <a:rPr lang="uk-UA" sz="2600" b="1" dirty="0" smtClean="0">
                <a:solidFill>
                  <a:srgbClr val="0070C0"/>
                </a:solidFill>
              </a:rPr>
              <a:t> з режимом </a:t>
            </a:r>
            <a:r>
              <a:rPr lang="uk-UA" sz="2600" b="1" dirty="0" smtClean="0">
                <a:solidFill>
                  <a:srgbClr val="C00000"/>
                </a:solidFill>
              </a:rPr>
              <a:t>експортного забезпечення</a:t>
            </a:r>
            <a:r>
              <a:rPr lang="uk-UA" sz="26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uk-UA" sz="2400" dirty="0" smtClean="0"/>
              <a:t>Введені спеціальні </a:t>
            </a:r>
            <a:r>
              <a:rPr lang="uk-UA" sz="2400" b="1" dirty="0" smtClean="0"/>
              <a:t>нові рядки </a:t>
            </a:r>
            <a:r>
              <a:rPr lang="uk-UA" sz="2400" dirty="0" smtClean="0"/>
              <a:t>для відображення операцій </a:t>
            </a:r>
            <a:r>
              <a:rPr lang="uk-UA" sz="2400" b="1" dirty="0" smtClean="0">
                <a:solidFill>
                  <a:srgbClr val="0070C0"/>
                </a:solidFill>
              </a:rPr>
              <a:t>експорту товарів</a:t>
            </a:r>
            <a:r>
              <a:rPr lang="uk-UA" sz="2400" dirty="0" smtClean="0"/>
              <a:t>, які потрапляють під режим </a:t>
            </a:r>
            <a:r>
              <a:rPr lang="uk-UA" sz="2400" b="1" dirty="0" smtClean="0">
                <a:solidFill>
                  <a:srgbClr val="0070C0"/>
                </a:solidFill>
              </a:rPr>
              <a:t>експортного забезпечення і коригування експорту (ряд. 7.2)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426" y="2039874"/>
            <a:ext cx="11395646" cy="1681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2648" y="3754374"/>
            <a:ext cx="112863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9409176" y="4142232"/>
            <a:ext cx="1261872" cy="484632"/>
          </a:xfrm>
          <a:prstGeom prst="wedgeRoundRectCallout">
            <a:avLst>
              <a:gd name="adj1" fmla="val -96920"/>
              <a:gd name="adj2" fmla="val 1533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Для всіх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3504" y="4105656"/>
            <a:ext cx="8183880" cy="5577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576072" y="4718304"/>
            <a:ext cx="8174736" cy="1664208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603504" y="2057400"/>
            <a:ext cx="8119872" cy="1636776"/>
          </a:xfrm>
          <a:prstGeom prst="flowChart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384189" y="400550"/>
            <a:ext cx="333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8368" y="864192"/>
            <a:ext cx="110825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Рядок 15 декларації змінив назву</a:t>
            </a:r>
            <a:endParaRPr lang="uk-UA" sz="2800" dirty="0" smtClean="0"/>
          </a:p>
          <a:p>
            <a:r>
              <a:rPr lang="uk-UA" sz="2400" dirty="0" smtClean="0"/>
              <a:t>Перерахунок податкового кредиту по ОЗ, набутих до 01.07.2015 на сьогодні </a:t>
            </a:r>
            <a:r>
              <a:rPr lang="uk-UA" sz="2400" u="sng" dirty="0" smtClean="0"/>
              <a:t>вже є неактуальним</a:t>
            </a:r>
          </a:p>
          <a:p>
            <a:r>
              <a:rPr lang="uk-UA" sz="2400" dirty="0" smtClean="0"/>
              <a:t>Замість цього в </a:t>
            </a:r>
            <a:r>
              <a:rPr lang="uk-UA" sz="2400" b="1" dirty="0" smtClean="0"/>
              <a:t>ряд. 15 </a:t>
            </a:r>
            <a:r>
              <a:rPr lang="uk-UA" sz="2400" u="sng" dirty="0" smtClean="0"/>
              <a:t>(в новій редакції) </a:t>
            </a:r>
            <a:r>
              <a:rPr lang="uk-UA" sz="2400" dirty="0" smtClean="0"/>
              <a:t>тепер </a:t>
            </a:r>
            <a:r>
              <a:rPr lang="uk-UA" sz="2400" b="1" dirty="0" smtClean="0"/>
              <a:t>покупці </a:t>
            </a:r>
            <a:r>
              <a:rPr lang="uk-UA" sz="2400" dirty="0" smtClean="0"/>
              <a:t>будуть показувати </a:t>
            </a:r>
            <a:r>
              <a:rPr lang="uk-UA" sz="2400" b="1" dirty="0" smtClean="0">
                <a:solidFill>
                  <a:srgbClr val="0070C0"/>
                </a:solidFill>
              </a:rPr>
              <a:t>зменшення</a:t>
            </a:r>
            <a:r>
              <a:rPr lang="uk-UA" sz="2400" b="1" dirty="0" smtClean="0"/>
              <a:t> </a:t>
            </a:r>
            <a:r>
              <a:rPr lang="uk-UA" sz="2400" dirty="0" smtClean="0"/>
              <a:t>податкового кредиту </a:t>
            </a:r>
            <a:r>
              <a:rPr lang="uk-UA" sz="2400" b="1" dirty="0" smtClean="0">
                <a:solidFill>
                  <a:srgbClr val="C00000"/>
                </a:solidFill>
              </a:rPr>
              <a:t>за відсутності зареєстрованого РК на “-” </a:t>
            </a:r>
            <a:r>
              <a:rPr lang="uk-UA" sz="2400" dirty="0" smtClean="0"/>
              <a:t>(причина: він не складений постачальником, або заблокований)</a:t>
            </a:r>
          </a:p>
          <a:p>
            <a:r>
              <a:rPr lang="uk-UA" sz="2400" b="1" dirty="0" smtClean="0">
                <a:solidFill>
                  <a:srgbClr val="C00000"/>
                </a:solidFill>
              </a:rPr>
              <a:t>Увага</a:t>
            </a:r>
            <a:r>
              <a:rPr lang="uk-UA" sz="2400" b="1" dirty="0" smtClean="0"/>
              <a:t>. </a:t>
            </a:r>
            <a:r>
              <a:rPr lang="uk-UA" sz="2400" dirty="0" smtClean="0"/>
              <a:t>Зняти податковий кредит треба незважаючи на відсутність зареєстрованого РК на “-” (пп. 192.1.1 ст. 192 ПКУ)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2224" y="4235768"/>
            <a:ext cx="10749216" cy="1250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594360" y="5788152"/>
            <a:ext cx="2194560" cy="795528"/>
          </a:xfrm>
          <a:prstGeom prst="wedgeRoundRectCallout">
            <a:avLst>
              <a:gd name="adj1" fmla="val 18751"/>
              <a:gd name="adj2" fmla="val -129861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Дані перенесені з додатку Д1</a:t>
            </a:r>
            <a:endParaRPr lang="uk-UA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313498" y="225777"/>
            <a:ext cx="36011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9282" y="876249"/>
            <a:ext cx="430673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Таблиця-розшифровка коригувань ряд. 21 минулих періодів</a:t>
            </a:r>
            <a:endParaRPr lang="uk-UA" sz="2200" i="1" dirty="0" smtClean="0"/>
          </a:p>
          <a:p>
            <a:r>
              <a:rPr lang="uk-UA" sz="2200" dirty="0" smtClean="0"/>
              <a:t>Якщо в звітному місяці були </a:t>
            </a:r>
            <a:r>
              <a:rPr lang="uk-UA" sz="2200" b="1" dirty="0" smtClean="0"/>
              <a:t>уточнення ряд. 21 минулих періодів</a:t>
            </a:r>
            <a:r>
              <a:rPr lang="uk-UA" sz="2200" dirty="0" smtClean="0"/>
              <a:t>, або стало узгодженим </a:t>
            </a:r>
            <a:r>
              <a:rPr lang="uk-UA" sz="2200" b="1" dirty="0" smtClean="0"/>
              <a:t>ППР, </a:t>
            </a:r>
            <a:r>
              <a:rPr lang="uk-UA" sz="2200" dirty="0" smtClean="0"/>
              <a:t>які змінюють ряд. 21 будь-якого минулого періоду, то заповнюють відповідно або </a:t>
            </a:r>
            <a:r>
              <a:rPr lang="uk-UA" sz="2200" b="1" dirty="0" smtClean="0"/>
              <a:t>ряд. 16.2 (УР), або ряд. 16.3 (ППР). </a:t>
            </a:r>
          </a:p>
          <a:p>
            <a:r>
              <a:rPr lang="uk-UA" sz="2200" dirty="0" smtClean="0"/>
              <a:t>До цих рядків внизу декларації є </a:t>
            </a:r>
            <a:r>
              <a:rPr lang="uk-UA" sz="2200" b="1" dirty="0" smtClean="0">
                <a:solidFill>
                  <a:srgbClr val="0070C0"/>
                </a:solidFill>
              </a:rPr>
              <a:t>таблиця-розшифровка,</a:t>
            </a:r>
            <a:r>
              <a:rPr lang="uk-UA" sz="2200" b="1" dirty="0" smtClean="0"/>
              <a:t> </a:t>
            </a:r>
            <a:r>
              <a:rPr lang="uk-UA" sz="2200" dirty="0" smtClean="0"/>
              <a:t>яка викладена в новій редакції: </a:t>
            </a:r>
          </a:p>
          <a:p>
            <a:pPr>
              <a:buFont typeface="Wingdings" pitchFamily="2" charset="2"/>
              <a:buChar char="ü"/>
            </a:pPr>
            <a:r>
              <a:rPr lang="uk-UA" sz="2200" b="1" dirty="0" smtClean="0">
                <a:solidFill>
                  <a:srgbClr val="C00000"/>
                </a:solidFill>
              </a:rPr>
              <a:t>окремо для ряд. 16.2 </a:t>
            </a:r>
          </a:p>
          <a:p>
            <a:pPr>
              <a:buFont typeface="Wingdings" pitchFamily="2" charset="2"/>
              <a:buChar char="ü"/>
            </a:pPr>
            <a:r>
              <a:rPr lang="uk-UA" sz="2200" b="1" dirty="0" smtClean="0">
                <a:solidFill>
                  <a:srgbClr val="C00000"/>
                </a:solidFill>
              </a:rPr>
              <a:t>окремо для ряд. 16.3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8304" y="674376"/>
            <a:ext cx="7560297" cy="5707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8616099" y="1762813"/>
            <a:ext cx="2290714" cy="274319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лево 8"/>
          <p:cNvSpPr/>
          <p:nvPr/>
        </p:nvSpPr>
        <p:spPr>
          <a:xfrm>
            <a:off x="10925666" y="2375555"/>
            <a:ext cx="461913" cy="292231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8816" y="1348033"/>
            <a:ext cx="2601798" cy="39592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90235" y="1291473"/>
            <a:ext cx="3836709" cy="424206"/>
          </a:xfrm>
          <a:prstGeom prst="roundRect">
            <a:avLst>
              <a:gd name="adj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607585" y="254246"/>
            <a:ext cx="333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622399"/>
            <a:ext cx="1153058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800" b="1" dirty="0" smtClean="0">
                <a:solidFill>
                  <a:srgbClr val="0070C0"/>
                </a:solidFill>
              </a:rPr>
              <a:t>Додатки до декларації</a:t>
            </a:r>
          </a:p>
          <a:p>
            <a:pPr>
              <a:spcBef>
                <a:spcPts val="300"/>
              </a:spcBef>
            </a:pPr>
            <a:r>
              <a:rPr lang="uk-UA" sz="2800" dirty="0" smtClean="0"/>
              <a:t>Їх стало менше</a:t>
            </a:r>
            <a:endParaRPr lang="uk-UA" sz="19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956816" y="1871810"/>
          <a:ext cx="2258568" cy="3901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8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Старі додатки</a:t>
                      </a:r>
                      <a:endParaRPr lang="uk-UA" sz="2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Д2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Д3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Д4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Д5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Д6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Д7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278624" y="1896194"/>
          <a:ext cx="2136648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6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Нові додатки</a:t>
                      </a:r>
                      <a:endParaRPr lang="uk-UA" sz="26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Д1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Д2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Д3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Д4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Д5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600" b="1" dirty="0" smtClean="0"/>
                        <a:t>Д6</a:t>
                      </a:r>
                      <a:endParaRPr lang="uk-UA" sz="26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4197096" y="2596896"/>
            <a:ext cx="3090672" cy="182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206240" y="3108960"/>
            <a:ext cx="3075432" cy="2133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215384" y="3145536"/>
            <a:ext cx="3063240" cy="42976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224528" y="3648456"/>
            <a:ext cx="3072384" cy="41148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230624" y="4096512"/>
            <a:ext cx="3057144" cy="42672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236720" y="4608576"/>
            <a:ext cx="3060192" cy="40538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224528" y="5111496"/>
            <a:ext cx="3063240" cy="39319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66648" y="199382"/>
            <a:ext cx="30757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3504" y="557784"/>
            <a:ext cx="1131112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600" b="1" dirty="0" smtClean="0">
                <a:solidFill>
                  <a:srgbClr val="0070C0"/>
                </a:solidFill>
              </a:rPr>
              <a:t>Додаток Д1, </a:t>
            </a:r>
            <a:r>
              <a:rPr lang="uk-UA" sz="2600" b="1" dirty="0" err="1" smtClean="0">
                <a:solidFill>
                  <a:srgbClr val="0070C0"/>
                </a:solidFill>
              </a:rPr>
              <a:t>зобов</a:t>
            </a:r>
            <a:r>
              <a:rPr lang="en-US" sz="2600" b="1" dirty="0" smtClean="0">
                <a:solidFill>
                  <a:srgbClr val="0070C0"/>
                </a:solidFill>
              </a:rPr>
              <a:t>`</a:t>
            </a:r>
            <a:r>
              <a:rPr lang="uk-UA" sz="2600" b="1" dirty="0" err="1" smtClean="0">
                <a:solidFill>
                  <a:srgbClr val="0070C0"/>
                </a:solidFill>
              </a:rPr>
              <a:t>язання</a:t>
            </a:r>
            <a:r>
              <a:rPr lang="uk-UA" sz="2600" b="1" dirty="0" smtClean="0">
                <a:solidFill>
                  <a:srgbClr val="0070C0"/>
                </a:solidFill>
              </a:rPr>
              <a:t> 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Таблиця 1.1, 1.2 не зазнали змін.</a:t>
            </a:r>
          </a:p>
          <a:p>
            <a:pPr>
              <a:spcBef>
                <a:spcPts val="300"/>
              </a:spcBef>
            </a:pPr>
            <a:r>
              <a:rPr lang="uk-UA" sz="2400" b="1" dirty="0" smtClean="0"/>
              <a:t>Додана таблиця 1.3 </a:t>
            </a:r>
            <a:r>
              <a:rPr lang="uk-UA" sz="2400" dirty="0" smtClean="0"/>
              <a:t>– для </a:t>
            </a:r>
            <a:r>
              <a:rPr lang="uk-UA" sz="2400" b="1" dirty="0" smtClean="0">
                <a:solidFill>
                  <a:srgbClr val="0070C0"/>
                </a:solidFill>
              </a:rPr>
              <a:t>коригування</a:t>
            </a:r>
            <a:r>
              <a:rPr lang="uk-UA" sz="2400" dirty="0" smtClean="0"/>
              <a:t> операцій експорту окремих видів </a:t>
            </a:r>
            <a:r>
              <a:rPr lang="uk-UA" sz="2600" dirty="0" smtClean="0"/>
              <a:t>товарів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882" y="1965960"/>
            <a:ext cx="11307762" cy="457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352544" y="6217920"/>
            <a:ext cx="2487168" cy="3291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59264" y="363974"/>
            <a:ext cx="333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3504" y="685800"/>
            <a:ext cx="1116482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600" b="1" dirty="0" smtClean="0">
                <a:solidFill>
                  <a:srgbClr val="0070C0"/>
                </a:solidFill>
              </a:rPr>
              <a:t>Додаток Д1, кредит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Таблиця 2.2 (</a:t>
            </a:r>
            <a:r>
              <a:rPr lang="uk-UA" sz="2400" b="1" dirty="0" smtClean="0">
                <a:solidFill>
                  <a:srgbClr val="C00000"/>
                </a:solidFill>
              </a:rPr>
              <a:t>коригування</a:t>
            </a:r>
            <a:r>
              <a:rPr lang="uk-UA" sz="2400" dirty="0" smtClean="0"/>
              <a:t>) зазнала змін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867" y="1093851"/>
            <a:ext cx="11393488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800600" y="1197864"/>
            <a:ext cx="2450592" cy="305409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3429000" y="5065776"/>
            <a:ext cx="3785616" cy="8046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 flipH="1" flipV="1">
            <a:off x="4796028" y="4604004"/>
            <a:ext cx="1143000" cy="91440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5721096" y="4727448"/>
            <a:ext cx="1584960" cy="225552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85287" y="2282041"/>
            <a:ext cx="76872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0" indent="-9144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450850" algn="l"/>
              </a:tabLst>
            </a:pPr>
            <a:r>
              <a:rPr kumimoji="0" lang="uk-UA" sz="4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ПДВ-питання</a:t>
            </a: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198165" y="299966"/>
            <a:ext cx="36011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3504" y="685800"/>
            <a:ext cx="11329416" cy="5532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Додаток  Д2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Наразі </a:t>
            </a:r>
            <a:r>
              <a:rPr lang="uk-UA" sz="2400" b="1" dirty="0" smtClean="0"/>
              <a:t>об</a:t>
            </a:r>
            <a:r>
              <a:rPr lang="en-US" sz="2400" b="1" dirty="0" smtClean="0"/>
              <a:t>`</a:t>
            </a:r>
            <a:r>
              <a:rPr lang="ru-RU" sz="2400" b="1" dirty="0" err="1" smtClean="0"/>
              <a:t>єднав</a:t>
            </a:r>
            <a:r>
              <a:rPr lang="ru-RU" sz="2400" b="1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2400" b="1" dirty="0" err="1" smtClean="0">
                <a:solidFill>
                  <a:srgbClr val="C00000"/>
                </a:solidFill>
              </a:rPr>
              <a:t>розкладку</a:t>
            </a:r>
            <a:r>
              <a:rPr lang="ru-RU" sz="2400" b="1" dirty="0" smtClean="0">
                <a:solidFill>
                  <a:srgbClr val="C00000"/>
                </a:solidFill>
              </a:rPr>
              <a:t>» ряд. 19 </a:t>
            </a:r>
            <a:r>
              <a:rPr lang="ru-RU" sz="2400" dirty="0" smtClean="0"/>
              <a:t>(</a:t>
            </a:r>
            <a:r>
              <a:rPr lang="ru-RU" sz="2400" dirty="0" err="1" smtClean="0"/>
              <a:t>від</a:t>
            </a:r>
            <a:r>
              <a:rPr lang="en-US" sz="2400" dirty="0" smtClean="0"/>
              <a:t>`</a:t>
            </a:r>
            <a:r>
              <a:rPr lang="uk-UA" sz="2400" dirty="0" smtClean="0"/>
              <a:t>ємне значення в деклараціях між ПЗ та ПК) на дані, які входять </a:t>
            </a:r>
            <a:r>
              <a:rPr lang="uk-UA" sz="2400" b="1" dirty="0" smtClean="0"/>
              <a:t>в ряд. 21 </a:t>
            </a:r>
            <a:r>
              <a:rPr lang="uk-UA" sz="2400" dirty="0" smtClean="0"/>
              <a:t>та ті, які заявлені на погашення податкового </a:t>
            </a:r>
            <a:r>
              <a:rPr lang="uk-UA" sz="2400" b="1" dirty="0" smtClean="0"/>
              <a:t>боргу</a:t>
            </a:r>
            <a:r>
              <a:rPr lang="uk-UA" sz="2400" dirty="0" smtClean="0"/>
              <a:t> та/або </a:t>
            </a:r>
            <a:r>
              <a:rPr lang="uk-UA" sz="2400" b="1" dirty="0" smtClean="0"/>
              <a:t>бюджетне відшкодування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Тому зараз в </a:t>
            </a:r>
            <a:r>
              <a:rPr lang="uk-UA" sz="2400" b="1" dirty="0" smtClean="0">
                <a:solidFill>
                  <a:srgbClr val="0070C0"/>
                </a:solidFill>
              </a:rPr>
              <a:t>таблиці 1</a:t>
            </a:r>
            <a:r>
              <a:rPr lang="uk-UA" sz="2400" dirty="0" smtClean="0"/>
              <a:t>:</a:t>
            </a:r>
          </a:p>
          <a:p>
            <a:pPr marL="457200" indent="-457200">
              <a:spcBef>
                <a:spcPts val="300"/>
              </a:spcBef>
              <a:buAutoNum type="arabicPeriod"/>
            </a:pPr>
            <a:r>
              <a:rPr lang="uk-UA" sz="2400" dirty="0" smtClean="0"/>
              <a:t>Заповнення відбувається в </a:t>
            </a:r>
            <a:r>
              <a:rPr lang="uk-UA" sz="2400" b="1" dirty="0" smtClean="0"/>
              <a:t>хронологічному порядку </a:t>
            </a:r>
            <a:r>
              <a:rPr lang="uk-UA" sz="2400" dirty="0" smtClean="0"/>
              <a:t>виникнення від</a:t>
            </a:r>
            <a:r>
              <a:rPr lang="en-US" sz="2400" dirty="0" smtClean="0"/>
              <a:t>`</a:t>
            </a:r>
            <a:r>
              <a:rPr lang="uk-UA" sz="2400" dirty="0" smtClean="0"/>
              <a:t>ємного значення – вгорі найдавніші місяці,  нижче – новіші.</a:t>
            </a:r>
          </a:p>
          <a:p>
            <a:pPr marL="457200" indent="-457200">
              <a:spcBef>
                <a:spcPts val="300"/>
              </a:spcBef>
              <a:buAutoNum type="arabicPeriod"/>
            </a:pPr>
            <a:r>
              <a:rPr lang="uk-UA" sz="2400" dirty="0" smtClean="0"/>
              <a:t>В </a:t>
            </a:r>
            <a:r>
              <a:rPr lang="uk-UA" sz="2400" u="sng" dirty="0" smtClean="0"/>
              <a:t>межах кожного місяця </a:t>
            </a:r>
            <a:r>
              <a:rPr lang="uk-UA" sz="2400" dirty="0" smtClean="0"/>
              <a:t>маємо </a:t>
            </a:r>
            <a:r>
              <a:rPr lang="uk-UA" sz="2400" b="1" dirty="0" err="1" smtClean="0"/>
              <a:t>“розкласти”</a:t>
            </a:r>
            <a:r>
              <a:rPr lang="uk-UA" sz="2400" b="1" dirty="0" smtClean="0"/>
              <a:t> від</a:t>
            </a:r>
            <a:r>
              <a:rPr lang="en-US" sz="2400" b="1" dirty="0" smtClean="0"/>
              <a:t>`</a:t>
            </a:r>
            <a:r>
              <a:rPr lang="uk-UA" sz="2400" b="1" dirty="0" smtClean="0"/>
              <a:t>ємне значення на конкретних постачальників</a:t>
            </a:r>
            <a:r>
              <a:rPr lang="uk-UA" sz="2400" dirty="0" smtClean="0"/>
              <a:t> (резидентів-платників ПДВ, свій ІПН (по імпорту), або за умовними кодами – при імпорті послуг, тощо – див </a:t>
            </a:r>
            <a:r>
              <a:rPr lang="uk-UA" sz="2400" b="1" dirty="0" smtClean="0"/>
              <a:t>виноску “**” під табл.1</a:t>
            </a:r>
            <a:r>
              <a:rPr lang="uk-UA" sz="2400" dirty="0" smtClean="0"/>
              <a:t>) і вказати – </a:t>
            </a:r>
            <a:r>
              <a:rPr lang="uk-UA" sz="2400" u="sng" dirty="0" smtClean="0"/>
              <a:t>куди саме піде ПДВ по цьому постачальнику</a:t>
            </a:r>
            <a:r>
              <a:rPr lang="uk-UA" sz="2400" dirty="0" smtClean="0"/>
              <a:t>:</a:t>
            </a:r>
          </a:p>
          <a:p>
            <a:pPr marL="180000" indent="-457200">
              <a:spcBef>
                <a:spcPts val="300"/>
              </a:spcBef>
              <a:buFont typeface="Wingdings" pitchFamily="2" charset="2"/>
              <a:buChar char="ü"/>
            </a:pPr>
            <a:r>
              <a:rPr lang="uk-UA" sz="2400" dirty="0" smtClean="0"/>
              <a:t>на погашення податкового боргу</a:t>
            </a:r>
          </a:p>
          <a:p>
            <a:pPr marL="180000" indent="-457200">
              <a:spcBef>
                <a:spcPts val="300"/>
              </a:spcBef>
              <a:buFont typeface="Wingdings" pitchFamily="2" charset="2"/>
              <a:buChar char="ü"/>
            </a:pPr>
            <a:r>
              <a:rPr lang="uk-UA" sz="2400" dirty="0" smtClean="0"/>
              <a:t>на бюджетне відшкодування</a:t>
            </a:r>
          </a:p>
          <a:p>
            <a:pPr marL="180000" indent="-457200">
              <a:spcBef>
                <a:spcPts val="300"/>
              </a:spcBef>
              <a:buFont typeface="Wingdings" pitchFamily="2" charset="2"/>
              <a:buChar char="ü"/>
            </a:pPr>
            <a:r>
              <a:rPr lang="uk-UA" sz="2400" dirty="0" smtClean="0"/>
              <a:t>на податковий кредит наступного звітного місяця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74905" y="585216"/>
            <a:ext cx="11283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cs typeface="Arial" charset="0"/>
              </a:rPr>
              <a:t>Додаток Д2. </a:t>
            </a:r>
            <a:r>
              <a:rPr lang="uk-UA" sz="2400" b="1" dirty="0" smtClean="0">
                <a:solidFill>
                  <a:srgbClr val="C00000"/>
                </a:solidFill>
                <a:cs typeface="Arial" charset="0"/>
              </a:rPr>
              <a:t>Приклад заповнення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8783" y="192024"/>
            <a:ext cx="32039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638" y="950976"/>
            <a:ext cx="112998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8449056" y="4142232"/>
            <a:ext cx="1828800" cy="2834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10396728" y="3389376"/>
            <a:ext cx="1060704" cy="43281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6041136" y="1030224"/>
            <a:ext cx="3413760" cy="2834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4736592" y="2633472"/>
            <a:ext cx="4078224" cy="14813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6050280" y="5367528"/>
            <a:ext cx="2234184" cy="6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130040" y="4553712"/>
            <a:ext cx="1136904" cy="4114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908304" y="4593336"/>
            <a:ext cx="682752" cy="3992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88016" y="546854"/>
            <a:ext cx="30757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3999" y="967478"/>
            <a:ext cx="112514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Додаток Д3 - </a:t>
            </a:r>
            <a:r>
              <a:rPr lang="uk-UA" sz="2400" b="1" dirty="0" smtClean="0"/>
              <a:t>Заява про повернення суми бюджетного відшкодування та/або суми коштів на рахунку у системі електронного адміністрування податку на додану вартість</a:t>
            </a:r>
            <a:r>
              <a:rPr lang="uk-UA" sz="2400" dirty="0" smtClean="0"/>
              <a:t> та/або врахування реєстраційної суми платника податку, що реорганізується, в обрахунку реєстраційної суми правонаступника </a:t>
            </a:r>
            <a:r>
              <a:rPr lang="uk-UA" sz="2400" dirty="0" smtClean="0">
                <a:solidFill>
                  <a:srgbClr val="C00000"/>
                </a:solidFill>
              </a:rPr>
              <a:t>(без змін – повтор старого  Д4) </a:t>
            </a:r>
            <a:endParaRPr lang="uk-UA" sz="2400" dirty="0" smtClean="0">
              <a:solidFill>
                <a:srgbClr val="C00000"/>
              </a:solidFill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Додаток Д4 - </a:t>
            </a:r>
            <a:r>
              <a:rPr lang="uk-UA" sz="2400" b="1" dirty="0" smtClean="0"/>
              <a:t>Розрахунок сум податку на додану вартість, не сплачених суб'єктом господарювання до бюджету у зв'язку з отриманням податкових пільг</a:t>
            </a:r>
            <a:r>
              <a:rPr lang="uk-UA" sz="2400" dirty="0" smtClean="0"/>
              <a:t>, та/або показників, відповідно до яких підприємства (організації) належать до підприємства (організації) осіб з інвалідністю, та окремих показників, визначених пунктом 68 підрозділу 10 розділу ХХ «Перехідні положення» </a:t>
            </a:r>
            <a:r>
              <a:rPr lang="uk-UA" sz="2400" dirty="0" smtClean="0">
                <a:solidFill>
                  <a:srgbClr val="C00000"/>
                </a:solidFill>
              </a:rPr>
              <a:t>(без змін – повтор старого Д5)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Додаток Д6 - </a:t>
            </a:r>
            <a:r>
              <a:rPr lang="uk-UA" sz="2400" b="1" dirty="0" smtClean="0"/>
              <a:t>Заява про допущення продавцем товарів/послуг помилок при зазначенні обов’язкових реквізитів податкової накладної </a:t>
            </a:r>
            <a:r>
              <a:rPr lang="uk-UA" sz="2400" dirty="0" smtClean="0"/>
              <a:t>та/або порушення продавцем/покупцем граничних термінів реєстрації в Єдиному реєстрі податкових накладних податкової накладної та/або розрахунку коригування  </a:t>
            </a:r>
            <a:r>
              <a:rPr lang="uk-UA" sz="2400" dirty="0" smtClean="0">
                <a:solidFill>
                  <a:srgbClr val="C00000"/>
                </a:solidFill>
              </a:rPr>
              <a:t>(без змін – повтор  старого Д7)</a:t>
            </a:r>
            <a:endParaRPr lang="uk-UA" sz="2400" b="1" dirty="0" smtClean="0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278768" y="446270"/>
            <a:ext cx="3336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Нова форма декларації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868680"/>
            <a:ext cx="115580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Додаток Д5 </a:t>
            </a:r>
            <a:r>
              <a:rPr lang="uk-UA" sz="2400" b="1" dirty="0" smtClean="0"/>
              <a:t>Розрахунок (перерахунок) частки використання товарів / послуг, необоротних активів в оподатковуваних операціях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Скоротилася таблиця 1</a:t>
            </a:r>
            <a:r>
              <a:rPr lang="uk-UA" sz="2400" dirty="0" smtClean="0">
                <a:cs typeface="Arial" charset="0"/>
              </a:rPr>
              <a:t>, тепер дані річного перерахунку </a:t>
            </a:r>
            <a:r>
              <a:rPr lang="uk-UA" sz="2400" u="sng" dirty="0" smtClean="0">
                <a:cs typeface="Arial" charset="0"/>
              </a:rPr>
              <a:t>за грудень 2024</a:t>
            </a:r>
            <a:r>
              <a:rPr lang="uk-UA" sz="2400" dirty="0" smtClean="0">
                <a:cs typeface="Arial" charset="0"/>
              </a:rPr>
              <a:t>, наприклад, будуть використовуватись в наступному році </a:t>
            </a:r>
            <a:r>
              <a:rPr lang="uk-UA" sz="2400" b="1" dirty="0" smtClean="0">
                <a:cs typeface="Arial" charset="0"/>
              </a:rPr>
              <a:t>без подання додатку Д5 </a:t>
            </a:r>
            <a:r>
              <a:rPr lang="uk-UA" sz="2400" u="sng" dirty="0" smtClean="0">
                <a:cs typeface="Arial" charset="0"/>
              </a:rPr>
              <a:t>за січень  2025 </a:t>
            </a:r>
            <a:r>
              <a:rPr lang="uk-UA" sz="2400" dirty="0" smtClean="0">
                <a:cs typeface="Arial" charset="0"/>
              </a:rPr>
              <a:t>року.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223" y="2450593"/>
            <a:ext cx="11935714" cy="4240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ая прямоугольная выноска 6"/>
          <p:cNvSpPr/>
          <p:nvPr/>
        </p:nvSpPr>
        <p:spPr>
          <a:xfrm>
            <a:off x="5861304" y="5276088"/>
            <a:ext cx="2706624" cy="566928"/>
          </a:xfrm>
          <a:prstGeom prst="wedgeRoundRectCallout">
            <a:avLst>
              <a:gd name="adj1" fmla="val -90446"/>
              <a:gd name="adj2" fmla="val 1379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Річний перерахунок буде тут</a:t>
            </a:r>
            <a:endParaRPr lang="uk-UA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784" y="2086882"/>
            <a:ext cx="11219688" cy="11226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4800" b="1" dirty="0" smtClean="0">
                <a:solidFill>
                  <a:srgbClr val="0070C0"/>
                </a:solidFill>
              </a:rPr>
              <a:t>2. Поворотна фінансова допомога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1002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521208"/>
            <a:ext cx="10539984" cy="410528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048" y="896112"/>
            <a:ext cx="11484864" cy="521684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Поворотна </a:t>
            </a:r>
            <a:r>
              <a:rPr lang="uk-UA" sz="3200" b="1" dirty="0" err="1" smtClean="0">
                <a:solidFill>
                  <a:srgbClr val="0070C0"/>
                </a:solidFill>
              </a:rPr>
              <a:t>фіндопомога</a:t>
            </a:r>
            <a:endParaRPr lang="uk-UA" sz="3200" b="1" dirty="0" smtClean="0">
              <a:solidFill>
                <a:srgbClr val="0070C0"/>
              </a:solidFill>
            </a:endParaRPr>
          </a:p>
          <a:p>
            <a:pPr marL="0" indent="-45720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b="1" dirty="0" smtClean="0"/>
              <a:t>З позиції ЦКУ</a:t>
            </a:r>
            <a:r>
              <a:rPr lang="uk-UA" dirty="0" smtClean="0"/>
              <a:t> (</a:t>
            </a: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глава 71, ст. 1046-1053</a:t>
            </a:r>
            <a:r>
              <a:rPr lang="uk-UA" dirty="0" smtClean="0"/>
              <a:t>) – це </a:t>
            </a:r>
            <a:r>
              <a:rPr lang="uk-UA" b="1" dirty="0" smtClean="0">
                <a:solidFill>
                  <a:srgbClr val="0070C0"/>
                </a:solidFill>
              </a:rPr>
              <a:t>договір безпроцентного займу</a:t>
            </a:r>
            <a:r>
              <a:rPr lang="uk-UA" dirty="0" smtClean="0"/>
              <a:t>, який укладається в письмовій формі, і </a:t>
            </a:r>
            <a:r>
              <a:rPr lang="uk-UA" u="sng" dirty="0" smtClean="0"/>
              <a:t>за бажанням сторін </a:t>
            </a:r>
            <a:r>
              <a:rPr lang="uk-UA" b="1" dirty="0" smtClean="0"/>
              <a:t>може бути нотаріально завірений.</a:t>
            </a:r>
          </a:p>
          <a:p>
            <a:pPr marL="0" indent="-45720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smtClean="0"/>
              <a:t>За загальним правилом, такий договір є платним </a:t>
            </a: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(ст. 1048 ЦКУ</a:t>
            </a:r>
            <a:r>
              <a:rPr lang="uk-UA" dirty="0" smtClean="0"/>
              <a:t>), тому якщо сторони визначають його як </a:t>
            </a:r>
            <a:r>
              <a:rPr lang="uk-UA" b="1" dirty="0" smtClean="0">
                <a:solidFill>
                  <a:srgbClr val="0070C0"/>
                </a:solidFill>
              </a:rPr>
              <a:t>безоплатний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(без нарахування процентів), про </a:t>
            </a:r>
            <a:r>
              <a:rPr lang="uk-UA" u="sng" dirty="0" smtClean="0"/>
              <a:t>це треба прямо прописати в договорі. </a:t>
            </a:r>
          </a:p>
          <a:p>
            <a:pPr marL="0" indent="-45720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smtClean="0"/>
              <a:t>Також в договорі слід вказати </a:t>
            </a:r>
            <a:r>
              <a:rPr lang="uk-UA" b="1" dirty="0" smtClean="0">
                <a:solidFill>
                  <a:srgbClr val="0070C0"/>
                </a:solidFill>
              </a:rPr>
              <a:t>строк повернення займу</a:t>
            </a:r>
            <a:r>
              <a:rPr lang="uk-UA" dirty="0" smtClean="0"/>
              <a:t>, від цього буде залежати </a:t>
            </a:r>
            <a:r>
              <a:rPr lang="uk-UA" dirty="0" err="1" smtClean="0"/>
              <a:t>бухоблік</a:t>
            </a:r>
            <a:r>
              <a:rPr lang="uk-UA" dirty="0" smtClean="0"/>
              <a:t> такої заборгованості</a:t>
            </a:r>
          </a:p>
          <a:p>
            <a:pPr marL="0" indent="-45720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err="1" smtClean="0"/>
              <a:t>Займ</a:t>
            </a:r>
            <a:r>
              <a:rPr lang="uk-UA" dirty="0" smtClean="0"/>
              <a:t> може надати </a:t>
            </a:r>
            <a:r>
              <a:rPr lang="uk-UA" b="1" dirty="0" smtClean="0">
                <a:solidFill>
                  <a:srgbClr val="0070C0"/>
                </a:solidFill>
              </a:rPr>
              <a:t>будь-яка фізична чи юридична особа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sz="24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888" y="365125"/>
            <a:ext cx="3749040" cy="311531"/>
          </a:xfrm>
        </p:spPr>
        <p:txBody>
          <a:bodyPr>
            <a:noAutofit/>
          </a:bodyPr>
          <a:lstStyle/>
          <a:p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3504" y="786384"/>
            <a:ext cx="11082528" cy="53448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</a:rPr>
              <a:t>Підписанти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Не рекомендуємо </a:t>
            </a:r>
            <a:r>
              <a:rPr lang="uk-UA" dirty="0" smtClean="0"/>
              <a:t>підписувати договір </a:t>
            </a:r>
            <a:r>
              <a:rPr lang="uk-UA" b="1" dirty="0" smtClean="0">
                <a:solidFill>
                  <a:srgbClr val="0070C0"/>
                </a:solidFill>
              </a:rPr>
              <a:t>одним і тим же підписом з двох сторін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dirty="0" smtClean="0"/>
              <a:t>(керівник ТОВ - він же як </a:t>
            </a:r>
            <a:r>
              <a:rPr lang="uk-UA" dirty="0" err="1" smtClean="0"/>
              <a:t>фізособа</a:t>
            </a:r>
            <a:r>
              <a:rPr lang="uk-UA" dirty="0" smtClean="0"/>
              <a:t> надавач ПФД).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dirty="0" smtClean="0"/>
              <a:t>Такий договір буде </a:t>
            </a:r>
            <a:r>
              <a:rPr lang="uk-UA" b="1" dirty="0" smtClean="0">
                <a:solidFill>
                  <a:srgbClr val="C00000"/>
                </a:solidFill>
              </a:rPr>
              <a:t>нікчемним</a:t>
            </a:r>
            <a:r>
              <a:rPr lang="uk-UA" dirty="0" smtClean="0"/>
              <a:t> за </a:t>
            </a:r>
            <a:r>
              <a:rPr lang="uk-UA" b="1" dirty="0" smtClean="0"/>
              <a:t>ст. 238 ЦКУ</a:t>
            </a:r>
            <a:r>
              <a:rPr lang="uk-UA" dirty="0" smtClean="0"/>
              <a:t>):</a:t>
            </a:r>
          </a:p>
          <a:p>
            <a:pPr marL="18000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dirty="0" smtClean="0"/>
              <a:t>"3. Представник </a:t>
            </a:r>
            <a:r>
              <a:rPr lang="uk-UA" u="sng" dirty="0" smtClean="0"/>
              <a:t>не може вчиняти правочин від імені особи, яку він представляє, у своїх інтересах </a:t>
            </a:r>
            <a:r>
              <a:rPr lang="uk-UA" dirty="0" smtClean="0"/>
              <a:t>або в інтересах іншої особи, представником якої він одночасно є, за винятком комерційного представництва, а також щодо інших осіб, встановлених </a:t>
            </a:r>
            <a:r>
              <a:rPr lang="uk-UA" dirty="0" err="1" smtClean="0"/>
              <a:t>законом.“</a:t>
            </a:r>
            <a:endParaRPr lang="uk-UA" dirty="0" smtClean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!!!</a:t>
            </a:r>
            <a:r>
              <a:rPr lang="uk-UA" dirty="0" smtClean="0"/>
              <a:t> Тобто, якщо допомогу надає </a:t>
            </a:r>
            <a:r>
              <a:rPr lang="uk-UA" b="1" dirty="0" smtClean="0"/>
              <a:t>директор</a:t>
            </a:r>
            <a:r>
              <a:rPr lang="uk-UA" dirty="0" smtClean="0"/>
              <a:t>, то він </a:t>
            </a:r>
            <a:r>
              <a:rPr lang="uk-UA" b="1" dirty="0" smtClean="0">
                <a:solidFill>
                  <a:srgbClr val="0070C0"/>
                </a:solidFill>
              </a:rPr>
              <a:t>не може одночасно підписати </a:t>
            </a:r>
            <a:r>
              <a:rPr lang="uk-UA" dirty="0" smtClean="0"/>
              <a:t>договір і як директор, і як позикодавець (чи </a:t>
            </a:r>
            <a:r>
              <a:rPr lang="uk-UA" dirty="0" err="1" smtClean="0"/>
              <a:t>отримувач</a:t>
            </a:r>
            <a:r>
              <a:rPr lang="uk-UA" dirty="0" smtClean="0"/>
              <a:t> позики).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В такому разі оформлюють </a:t>
            </a:r>
            <a:r>
              <a:rPr lang="uk-UA" b="1" dirty="0" smtClean="0">
                <a:solidFill>
                  <a:srgbClr val="0070C0"/>
                </a:solidFill>
              </a:rPr>
              <a:t>довіреність на підписання </a:t>
            </a:r>
            <a:r>
              <a:rPr lang="uk-UA" dirty="0" smtClean="0"/>
              <a:t>(укладання) договору від імені підприємства на іншу особу в той формі, що і договір (письмовій).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125"/>
            <a:ext cx="10530840" cy="402971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904" y="865504"/>
            <a:ext cx="11103864" cy="56816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4400" b="1" dirty="0" smtClean="0">
                <a:solidFill>
                  <a:srgbClr val="0070C0"/>
                </a:solidFill>
              </a:rPr>
              <a:t>Схвалення правочинів у ТОВ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3600" b="1" dirty="0" smtClean="0"/>
              <a:t>Законом про ТОВ № 2275 </a:t>
            </a:r>
            <a:r>
              <a:rPr lang="uk-UA" sz="3600" dirty="0" smtClean="0"/>
              <a:t>передбачено </a:t>
            </a:r>
            <a:r>
              <a:rPr lang="uk-UA" sz="3600" u="sng" dirty="0" smtClean="0"/>
              <a:t>надання згоди учасників на укладання директором: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3600" dirty="0" smtClean="0"/>
              <a:t> </a:t>
            </a:r>
            <a:r>
              <a:rPr lang="uk-UA" sz="3600" b="1" dirty="0" smtClean="0">
                <a:solidFill>
                  <a:srgbClr val="0070C0"/>
                </a:solidFill>
              </a:rPr>
              <a:t>значних правочинів </a:t>
            </a:r>
            <a:r>
              <a:rPr lang="uk-UA" sz="3600" dirty="0" smtClean="0"/>
              <a:t>- сума договору перевищує 50% вартості чистих активів  ТОВ за останньою затвердженою </a:t>
            </a:r>
            <a:r>
              <a:rPr lang="uk-UA" sz="3600" dirty="0" err="1" smtClean="0"/>
              <a:t>фінзвітністю</a:t>
            </a:r>
            <a:r>
              <a:rPr lang="uk-UA" sz="3600" dirty="0" smtClean="0"/>
              <a:t>) </a:t>
            </a:r>
            <a:r>
              <a:rPr lang="uk-UA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(ст. 44).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3600" dirty="0" smtClean="0"/>
              <a:t>Згода на такі правочини надається тільки загальними зборами учасників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uk-UA" sz="3600" b="1" dirty="0" smtClean="0">
                <a:solidFill>
                  <a:srgbClr val="0070C0"/>
                </a:solidFill>
              </a:rPr>
              <a:t>правочинів із заінтересованістю </a:t>
            </a:r>
            <a:r>
              <a:rPr lang="uk-UA" sz="3600" dirty="0" smtClean="0"/>
              <a:t>– з посадовою особою ТОВ або її афілійованою особою,  учасником, який одноосібно або спільно з афілійованими особами володіє часткою більше 20%, юридичною особою, де той самий директор чи засновник (частка більше 20%), інші особи, визначені статутом </a:t>
            </a:r>
            <a:r>
              <a:rPr lang="uk-UA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(ст. 45).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rgbClr val="0070C0"/>
              </a:buClr>
              <a:buNone/>
            </a:pPr>
            <a:r>
              <a:rPr lang="uk-UA" sz="3600" dirty="0" smtClean="0"/>
              <a:t>Порядок надання згоди на такі правочини визначається статутом </a:t>
            </a:r>
          </a:p>
          <a:p>
            <a:pPr marL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 </a:t>
            </a:r>
          </a:p>
          <a:p>
            <a:pPr marL="0">
              <a:lnSpc>
                <a:spcPct val="110000"/>
              </a:lnSpc>
              <a:spcBef>
                <a:spcPts val="600"/>
              </a:spcBef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040" y="200533"/>
            <a:ext cx="5852160" cy="384683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0624" y="630936"/>
            <a:ext cx="11365992" cy="5568696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Строк повернення допомоги (позики)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В договорі </a:t>
            </a:r>
            <a:r>
              <a:rPr lang="uk-UA" u="sng" dirty="0" smtClean="0"/>
              <a:t>обов`язково</a:t>
            </a:r>
            <a:r>
              <a:rPr lang="uk-UA" dirty="0" smtClean="0"/>
              <a:t> має бути вказаний </a:t>
            </a:r>
            <a:r>
              <a:rPr lang="uk-UA" b="1" dirty="0" smtClean="0">
                <a:solidFill>
                  <a:srgbClr val="0070C0"/>
                </a:solidFill>
              </a:rPr>
              <a:t>строк, на який видається </a:t>
            </a:r>
            <a:r>
              <a:rPr lang="uk-UA" dirty="0" smtClean="0"/>
              <a:t>поворотна фінансова допомога.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Він може бути </a:t>
            </a:r>
            <a:r>
              <a:rPr lang="uk-UA" b="1" dirty="0" smtClean="0"/>
              <a:t>від 1 дня до декількох років</a:t>
            </a:r>
            <a:r>
              <a:rPr lang="uk-UA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В договорі може бути встановлений </a:t>
            </a:r>
            <a:r>
              <a:rPr lang="uk-UA" u="sng" dirty="0" smtClean="0"/>
              <a:t>строк 1 рік</a:t>
            </a:r>
            <a:r>
              <a:rPr lang="uk-UA" dirty="0" smtClean="0"/>
              <a:t>, а потім цей </a:t>
            </a:r>
            <a:r>
              <a:rPr lang="uk-UA" u="sng" dirty="0" smtClean="0"/>
              <a:t>строк повернення може </a:t>
            </a:r>
            <a:r>
              <a:rPr lang="uk-UA" b="1" dirty="0" smtClean="0"/>
              <a:t>подовжуватися </a:t>
            </a:r>
            <a:r>
              <a:rPr lang="uk-UA" dirty="0" smtClean="0"/>
              <a:t>через укладення додатків до договору.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Увага. </a:t>
            </a:r>
            <a:r>
              <a:rPr lang="uk-UA" u="sng" dirty="0" smtClean="0"/>
              <a:t>Прострочення строку повернення </a:t>
            </a:r>
            <a:r>
              <a:rPr lang="uk-UA" dirty="0" smtClean="0"/>
              <a:t>допомоги </a:t>
            </a:r>
            <a:r>
              <a:rPr lang="uk-UA" b="1" dirty="0" smtClean="0">
                <a:solidFill>
                  <a:srgbClr val="0070C0"/>
                </a:solidFill>
              </a:rPr>
              <a:t>НЕ означає її списання чи включення в доходи платника податку на прибуток</a:t>
            </a:r>
            <a:r>
              <a:rPr lang="uk-UA" dirty="0" smtClean="0"/>
              <a:t>!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Можливі дії: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b="1" dirty="0" smtClean="0"/>
              <a:t>Нічого не робити</a:t>
            </a:r>
            <a:r>
              <a:rPr lang="uk-UA" dirty="0" smtClean="0"/>
              <a:t>, міг би початися строк позовної давності (але він зупинений на час воєнного стану, п.19 р. ХХІ ЦКУ)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b="1" dirty="0" smtClean="0"/>
              <a:t>Продовжити строк повернення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696" y="822960"/>
            <a:ext cx="11576304" cy="603504"/>
          </a:xfrm>
        </p:spPr>
        <p:txBody>
          <a:bodyPr>
            <a:normAutofit/>
          </a:bodyPr>
          <a:lstStyle/>
          <a:p>
            <a:pPr marL="0" lvl="0" indent="0" defTabSz="1371600">
              <a:spcBef>
                <a:spcPct val="0"/>
              </a:spcBef>
              <a:buNone/>
              <a:defRPr/>
            </a:pPr>
            <a:r>
              <a:rPr lang="uk-UA" sz="3200" b="1" dirty="0" smtClean="0">
                <a:solidFill>
                  <a:srgbClr val="0070C0"/>
                </a:solidFill>
              </a:rPr>
              <a:t>Актуальні питання поворотної </a:t>
            </a:r>
            <a:r>
              <a:rPr lang="uk-UA" sz="3200" b="1" dirty="0" err="1" smtClean="0">
                <a:solidFill>
                  <a:srgbClr val="0070C0"/>
                </a:solidFill>
              </a:rPr>
              <a:t>фіндопомоги</a:t>
            </a:r>
            <a:endParaRPr lang="uk-UA" sz="3200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771632" y="6356350"/>
            <a:ext cx="582168" cy="365125"/>
          </a:xfrm>
        </p:spPr>
        <p:txBody>
          <a:bodyPr/>
          <a:lstStyle/>
          <a:p>
            <a:r>
              <a:rPr lang="ru-RU" dirty="0" smtClean="0"/>
              <a:t> </a:t>
            </a:r>
            <a:fld id="{5656CE7A-CE77-4C77-85A8-67C237FF5161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485632" y="365125"/>
            <a:ext cx="3227832" cy="338963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b="1" dirty="0"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854763"/>
              </p:ext>
            </p:extLst>
          </p:nvPr>
        </p:nvGraphicFramePr>
        <p:xfrm>
          <a:off x="594360" y="1371603"/>
          <a:ext cx="11219688" cy="52288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8416">
                  <a:extLst>
                    <a:ext uri="{9D8B030D-6E8A-4147-A177-3AD203B41FA5}">
                      <a16:colId xmlns="" xmlns:a16="http://schemas.microsoft.com/office/drawing/2014/main" val="3573932205"/>
                    </a:ext>
                  </a:extLst>
                </a:gridCol>
                <a:gridCol w="7891272">
                  <a:extLst>
                    <a:ext uri="{9D8B030D-6E8A-4147-A177-3AD203B41FA5}">
                      <a16:colId xmlns="" xmlns:a16="http://schemas.microsoft.com/office/drawing/2014/main" val="3321446075"/>
                    </a:ext>
                  </a:extLst>
                </a:gridCol>
              </a:tblGrid>
              <a:tr h="397818"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Питання 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Відповідь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1659822"/>
                  </a:ext>
                </a:extLst>
              </a:tr>
              <a:tr h="1335531">
                <a:tc>
                  <a:txBody>
                    <a:bodyPr/>
                    <a:lstStyle/>
                    <a:p>
                      <a:r>
                        <a:rPr lang="uk-UA" sz="2200" noProof="0" dirty="0"/>
                        <a:t>Чи впливає</a:t>
                      </a:r>
                      <a:r>
                        <a:rPr lang="uk-UA" sz="2200" baseline="0" noProof="0" dirty="0"/>
                        <a:t> отримання/повернення ПФД на </a:t>
                      </a:r>
                      <a:r>
                        <a:rPr lang="uk-UA" sz="2200" b="1" baseline="0" noProof="0" dirty="0">
                          <a:solidFill>
                            <a:srgbClr val="0070C0"/>
                          </a:solidFill>
                        </a:rPr>
                        <a:t>податок на прибуток?</a:t>
                      </a:r>
                      <a:endParaRPr lang="uk-UA" sz="22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1" noProof="0" dirty="0"/>
                        <a:t>Ні, не впливає</a:t>
                      </a:r>
                      <a:r>
                        <a:rPr lang="uk-UA" sz="2200" b="1" baseline="0" noProof="0" dirty="0"/>
                        <a:t> </a:t>
                      </a:r>
                      <a:endParaRPr lang="uk-UA" sz="2200" b="1" baseline="0" noProof="0" dirty="0" smtClean="0"/>
                    </a:p>
                    <a:p>
                      <a:r>
                        <a:rPr lang="uk-UA" sz="2200" i="1" baseline="0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(</a:t>
                      </a:r>
                      <a:r>
                        <a:rPr lang="uk-UA" sz="2200" b="0" i="1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ІПК від </a:t>
                      </a:r>
                      <a:r>
                        <a:rPr lang="uk-UA" sz="2200" b="0" i="1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01.02.2019 р. № 356/6/99-99-15-02-02-15/</a:t>
                      </a:r>
                      <a:r>
                        <a:rPr lang="uk-UA" sz="2200" b="0" i="1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ІПК</a:t>
                      </a:r>
                      <a:r>
                        <a:rPr lang="uk-UA" sz="2200" b="0" i="1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от 26.03.2019 р. № 1260/6/99-99-15-02-02-15/</a:t>
                      </a:r>
                      <a:r>
                        <a:rPr lang="uk-UA" sz="2200" b="0" i="1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ІПК</a:t>
                      </a:r>
                      <a:r>
                        <a:rPr lang="uk-UA" sz="2200" b="0" i="1" kern="120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від 19.02.2020 р. № 664/6/99-00-07-02-02-06/</a:t>
                      </a:r>
                      <a:r>
                        <a:rPr lang="uk-UA" sz="2200" b="0" i="1" kern="1200" noProof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ІПК</a:t>
                      </a:r>
                      <a:r>
                        <a:rPr lang="uk-UA" sz="2200" b="1" i="1" baseline="0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uk-UA" sz="2200" b="1" i="1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273244">
                <a:tc>
                  <a:txBody>
                    <a:bodyPr/>
                    <a:lstStyle/>
                    <a:p>
                      <a:r>
                        <a:rPr lang="uk-UA" sz="2200" b="1" dirty="0">
                          <a:solidFill>
                            <a:srgbClr val="0070C0"/>
                          </a:solidFill>
                        </a:rPr>
                        <a:t>ПФД</a:t>
                      </a:r>
                      <a:r>
                        <a:rPr lang="uk-UA" sz="2200" b="1" baseline="0" dirty="0">
                          <a:solidFill>
                            <a:srgbClr val="0070C0"/>
                          </a:solidFill>
                        </a:rPr>
                        <a:t> отримана  10.02.2020 р. на один 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рік</a:t>
                      </a:r>
                      <a:endParaRPr lang="uk-UA" sz="2200" b="1" baseline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uk-UA" sz="2200" baseline="0" dirty="0"/>
                        <a:t>Чи треба списати в 2021 ?</a:t>
                      </a:r>
                    </a:p>
                    <a:p>
                      <a:r>
                        <a:rPr lang="uk-UA" sz="2200" baseline="0" dirty="0"/>
                        <a:t>Чи треба списати в 2023?</a:t>
                      </a:r>
                    </a:p>
                    <a:p>
                      <a:r>
                        <a:rPr lang="uk-UA" sz="2200" baseline="0" dirty="0"/>
                        <a:t>Коли треба списати?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dirty="0"/>
                        <a:t>З 17.03.2020</a:t>
                      </a:r>
                      <a:r>
                        <a:rPr lang="uk-UA" sz="2200" baseline="0" dirty="0"/>
                        <a:t> почався </a:t>
                      </a:r>
                      <a:r>
                        <a:rPr lang="uk-UA" sz="2200" b="1" baseline="0" dirty="0">
                          <a:solidFill>
                            <a:srgbClr val="0070C0"/>
                          </a:solidFill>
                        </a:rPr>
                        <a:t>карантин,</a:t>
                      </a:r>
                      <a:r>
                        <a:rPr lang="uk-UA" sz="2200" baseline="0" dirty="0"/>
                        <a:t> а з 24.02.2022 </a:t>
                      </a:r>
                      <a:r>
                        <a:rPr lang="uk-UA" sz="2200" b="1" baseline="0" dirty="0">
                          <a:solidFill>
                            <a:srgbClr val="0070C0"/>
                          </a:solidFill>
                        </a:rPr>
                        <a:t>воєнний стан</a:t>
                      </a:r>
                    </a:p>
                    <a:p>
                      <a:r>
                        <a:rPr lang="uk-UA" sz="2200" b="1" dirty="0"/>
                        <a:t>Списувати не треба:</a:t>
                      </a:r>
                    </a:p>
                    <a:p>
                      <a:r>
                        <a:rPr lang="uk-UA" sz="2200" b="0" dirty="0"/>
                        <a:t>-</a:t>
                      </a:r>
                      <a:r>
                        <a:rPr lang="uk-UA" sz="2200" b="0" baseline="0" dirty="0"/>
                        <a:t> в </a:t>
                      </a:r>
                      <a:r>
                        <a:rPr lang="uk-UA" sz="2200" b="0" dirty="0"/>
                        <a:t>2021 р. заборгованість тільки стала простроченою, але не безнадійною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uk-UA" sz="2200" baseline="0" dirty="0" smtClean="0"/>
                        <a:t> в </a:t>
                      </a:r>
                      <a:r>
                        <a:rPr lang="uk-UA" sz="2200" baseline="0" dirty="0"/>
                        <a:t>2023 р. вона продовжує бути простроченою, але позовна давність навіть не почалася (карантин, війна)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uk-UA" sz="2200" b="1" baseline="0" dirty="0"/>
                        <a:t>Списати </a:t>
                      </a:r>
                      <a:r>
                        <a:rPr lang="uk-UA" sz="2200" u="sng" baseline="0" dirty="0"/>
                        <a:t>після завершення воєнного стану + 3 роки </a:t>
                      </a:r>
                      <a:endParaRPr lang="uk-UA" sz="2200" u="sng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64481246"/>
                  </a:ext>
                </a:extLst>
              </a:tr>
              <a:tr h="931164">
                <a:tc>
                  <a:txBody>
                    <a:bodyPr/>
                    <a:lstStyle/>
                    <a:p>
                      <a:r>
                        <a:rPr lang="uk-UA" sz="2200" noProof="0" dirty="0"/>
                        <a:t>Чи треба </a:t>
                      </a:r>
                      <a:r>
                        <a:rPr lang="uk-UA" sz="2200" noProof="0" dirty="0" err="1"/>
                        <a:t>займ</a:t>
                      </a:r>
                      <a:r>
                        <a:rPr lang="uk-UA" sz="2200" noProof="0" dirty="0"/>
                        <a:t> 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дисконтувати?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noProof="0" dirty="0"/>
                        <a:t>Тільки якщо договором </a:t>
                      </a:r>
                      <a:r>
                        <a:rPr lang="uk-UA" sz="2200" u="sng" noProof="0" dirty="0"/>
                        <a:t>визначений строк погашення займу</a:t>
                      </a:r>
                      <a:r>
                        <a:rPr lang="uk-UA" sz="2200" noProof="0" dirty="0"/>
                        <a:t> </a:t>
                      </a:r>
                      <a:r>
                        <a:rPr lang="uk-UA" sz="2200" b="1" noProof="0" dirty="0"/>
                        <a:t>більше року від дати </a:t>
                      </a:r>
                      <a:r>
                        <a:rPr lang="uk-UA" sz="2200" b="1" noProof="0" dirty="0" smtClean="0"/>
                        <a:t>балансу </a:t>
                      </a:r>
                      <a:r>
                        <a:rPr lang="uk-UA" sz="2200" b="1" noProof="0" dirty="0" smtClean="0">
                          <a:solidFill>
                            <a:srgbClr val="C00000"/>
                          </a:solidFill>
                        </a:rPr>
                        <a:t>наперед</a:t>
                      </a:r>
                      <a:endParaRPr lang="uk-UA" sz="2200" b="1" noProof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5763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475931" y="363974"/>
            <a:ext cx="32267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Розрахунки коригування</a:t>
            </a:r>
            <a:endParaRPr lang="uk-UA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7240" y="832104"/>
            <a:ext cx="108813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РК при </a:t>
            </a:r>
            <a:r>
              <a:rPr lang="uk-UA" sz="2800" b="1" dirty="0" smtClean="0">
                <a:solidFill>
                  <a:srgbClr val="C00000"/>
                </a:solidFill>
              </a:rPr>
              <a:t>поверненні товару </a:t>
            </a:r>
            <a:r>
              <a:rPr lang="uk-UA" sz="2800" b="1" dirty="0" smtClean="0">
                <a:solidFill>
                  <a:srgbClr val="0070C0"/>
                </a:solidFill>
              </a:rPr>
              <a:t>між платниками ПДВ</a:t>
            </a:r>
            <a:endParaRPr lang="uk-UA" sz="2800" b="1" dirty="0" smtClean="0">
              <a:solidFill>
                <a:srgbClr val="C00000"/>
              </a:solidFill>
            </a:endParaRPr>
          </a:p>
          <a:p>
            <a:r>
              <a:rPr lang="uk-UA" sz="2600" dirty="0" smtClean="0"/>
              <a:t>“</a:t>
            </a:r>
            <a:r>
              <a:rPr lang="uk-UA" sz="2600" b="1" dirty="0" smtClean="0"/>
              <a:t>192.1.1. </a:t>
            </a:r>
            <a:r>
              <a:rPr lang="uk-UA" sz="2600" dirty="0" smtClean="0"/>
              <a:t>Якщо внаслідок такого перерахунку відбувається </a:t>
            </a:r>
            <a:r>
              <a:rPr lang="uk-UA" sz="2600" b="1" dirty="0" smtClean="0">
                <a:solidFill>
                  <a:srgbClr val="0070C0"/>
                </a:solidFill>
              </a:rPr>
              <a:t>зменшення </a:t>
            </a:r>
            <a:r>
              <a:rPr lang="uk-UA" sz="2600" dirty="0" smtClean="0"/>
              <a:t>суми компенсації на користь платника податку - постачальника, то:</a:t>
            </a:r>
          </a:p>
          <a:p>
            <a:r>
              <a:rPr lang="uk-UA" sz="2600" dirty="0" smtClean="0"/>
              <a:t>а) </a:t>
            </a:r>
            <a:r>
              <a:rPr lang="uk-UA" sz="2600" b="1" dirty="0" smtClean="0"/>
              <a:t>постачальник</a:t>
            </a:r>
            <a:r>
              <a:rPr lang="uk-UA" sz="2600" dirty="0" smtClean="0"/>
              <a:t> відповідно </a:t>
            </a:r>
            <a:r>
              <a:rPr lang="uk-UA" sz="2600" b="1" dirty="0" smtClean="0"/>
              <a:t>зменшує</a:t>
            </a:r>
            <a:r>
              <a:rPr lang="uk-UA" sz="2600" dirty="0" smtClean="0"/>
              <a:t> суму податкових зобов'язань за результатами податкового періоду, протягом якого був проведений такий перерахунок;</a:t>
            </a:r>
          </a:p>
          <a:p>
            <a:r>
              <a:rPr lang="uk-UA" sz="2600" dirty="0" smtClean="0"/>
              <a:t>б) </a:t>
            </a:r>
            <a:r>
              <a:rPr lang="uk-UA" sz="2600" b="1" dirty="0" err="1" smtClean="0"/>
              <a:t>отримувач</a:t>
            </a:r>
            <a:r>
              <a:rPr lang="uk-UA" sz="2600" dirty="0" smtClean="0"/>
              <a:t> відповідно </a:t>
            </a:r>
            <a:r>
              <a:rPr lang="uk-UA" sz="2600" b="1" dirty="0" smtClean="0"/>
              <a:t>зменшує суму податкового кредиту </a:t>
            </a:r>
            <a:r>
              <a:rPr lang="uk-UA" sz="2600" dirty="0" smtClean="0"/>
              <a:t>за результатами такого податкового періоду в разі, якщо він зареєстрований як платник податку на дату проведення коригування, а також </a:t>
            </a:r>
            <a:r>
              <a:rPr lang="uk-UA" sz="2600" u="sng" dirty="0" smtClean="0"/>
              <a:t>збільшив податковий кредит</a:t>
            </a:r>
            <a:r>
              <a:rPr lang="uk-UA" sz="2600" dirty="0" smtClean="0"/>
              <a:t> у зв'язку з отриманням таких товарів/послуг.</a:t>
            </a:r>
          </a:p>
          <a:p>
            <a:r>
              <a:rPr lang="uk-UA" sz="2600" b="1" dirty="0" smtClean="0">
                <a:solidFill>
                  <a:srgbClr val="0070C0"/>
                </a:solidFill>
              </a:rPr>
              <a:t>Постачальник</a:t>
            </a:r>
            <a:r>
              <a:rPr lang="uk-UA" sz="2600" b="1" dirty="0" smtClean="0"/>
              <a:t> </a:t>
            </a:r>
            <a:r>
              <a:rPr lang="uk-UA" sz="2600" dirty="0" smtClean="0"/>
              <a:t>має право </a:t>
            </a:r>
            <a:r>
              <a:rPr lang="uk-UA" sz="2600" b="1" dirty="0" smtClean="0">
                <a:solidFill>
                  <a:srgbClr val="0070C0"/>
                </a:solidFill>
              </a:rPr>
              <a:t>зменшити</a:t>
            </a:r>
            <a:r>
              <a:rPr lang="uk-UA" sz="2600" b="1" dirty="0" smtClean="0"/>
              <a:t> </a:t>
            </a:r>
            <a:r>
              <a:rPr lang="uk-UA" sz="2600" dirty="0" smtClean="0"/>
              <a:t>суму податкових зобов’язань </a:t>
            </a:r>
            <a:r>
              <a:rPr lang="uk-UA" sz="2600" b="1" dirty="0" smtClean="0">
                <a:solidFill>
                  <a:srgbClr val="C00000"/>
                </a:solidFill>
              </a:rPr>
              <a:t>лише після реєстрації в Єдиному реєстрі</a:t>
            </a:r>
            <a:r>
              <a:rPr lang="uk-UA" sz="2600" dirty="0" smtClean="0"/>
              <a:t> </a:t>
            </a:r>
            <a:r>
              <a:rPr lang="uk-UA" sz="2600" b="1" dirty="0" smtClean="0">
                <a:solidFill>
                  <a:srgbClr val="C00000"/>
                </a:solidFill>
              </a:rPr>
              <a:t>(!)</a:t>
            </a:r>
            <a:r>
              <a:rPr lang="uk-UA" sz="2600" dirty="0" smtClean="0"/>
              <a:t> податкових накладних розрахунку коригування до податкової </a:t>
            </a:r>
            <a:r>
              <a:rPr lang="uk-UA" sz="2600" dirty="0" err="1" smtClean="0"/>
              <a:t>накладної”</a:t>
            </a:r>
            <a:endParaRPr lang="uk-UA" sz="2600" dirty="0" smtClean="0"/>
          </a:p>
          <a:p>
            <a:pPr algn="r"/>
            <a:r>
              <a:rPr lang="uk-UA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ПКУ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5632" y="365125"/>
            <a:ext cx="3227832" cy="338963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648" y="658368"/>
            <a:ext cx="11256264" cy="587044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47865" y="748023"/>
            <a:ext cx="10682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200" b="1" dirty="0" err="1" smtClean="0">
                <a:solidFill>
                  <a:srgbClr val="0070C0"/>
                </a:solidFill>
              </a:rPr>
              <a:t>Бухоблік</a:t>
            </a:r>
            <a:r>
              <a:rPr lang="uk-UA" sz="3200" b="1" dirty="0" smtClean="0">
                <a:solidFill>
                  <a:srgbClr val="0070C0"/>
                </a:solidFill>
              </a:rPr>
              <a:t> отримання та повернення ПФД</a:t>
            </a:r>
            <a:r>
              <a:rPr lang="uk-UA" sz="3200" dirty="0" smtClean="0"/>
              <a:t> </a:t>
            </a:r>
            <a:endParaRPr lang="uk-UA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08965356"/>
              </p:ext>
            </p:extLst>
          </p:nvPr>
        </p:nvGraphicFramePr>
        <p:xfrm>
          <a:off x="703524" y="1828799"/>
          <a:ext cx="10844311" cy="3530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2401">
                  <a:extLst>
                    <a:ext uri="{9D8B030D-6E8A-4147-A177-3AD203B41FA5}">
                      <a16:colId xmlns="" xmlns:a16="http://schemas.microsoft.com/office/drawing/2014/main" val="3010998101"/>
                    </a:ext>
                  </a:extLst>
                </a:gridCol>
                <a:gridCol w="3348332">
                  <a:extLst>
                    <a:ext uri="{9D8B030D-6E8A-4147-A177-3AD203B41FA5}">
                      <a16:colId xmlns="" xmlns:a16="http://schemas.microsoft.com/office/drawing/2014/main" val="1921393151"/>
                    </a:ext>
                  </a:extLst>
                </a:gridCol>
                <a:gridCol w="3193578">
                  <a:extLst>
                    <a:ext uri="{9D8B030D-6E8A-4147-A177-3AD203B41FA5}">
                      <a16:colId xmlns="" xmlns:a16="http://schemas.microsoft.com/office/drawing/2014/main" val="930330373"/>
                    </a:ext>
                  </a:extLst>
                </a:gridCol>
              </a:tblGrid>
              <a:tr h="461421"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Сторони договору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/>
                        <a:t>Довгостроковий займ</a:t>
                      </a:r>
                      <a:r>
                        <a:rPr lang="uk-UA" sz="2200" b="1" baseline="0" noProof="0"/>
                        <a:t> </a:t>
                      </a:r>
                      <a:r>
                        <a:rPr lang="uk-UA" sz="2200" b="1" noProof="0">
                          <a:solidFill>
                            <a:srgbClr val="0070C0"/>
                          </a:solidFill>
                        </a:rPr>
                        <a:t>(більше</a:t>
                      </a:r>
                      <a:r>
                        <a:rPr lang="uk-UA" sz="2200" b="1" baseline="0" noProof="0">
                          <a:solidFill>
                            <a:srgbClr val="0070C0"/>
                          </a:solidFill>
                        </a:rPr>
                        <a:t> 1 року)</a:t>
                      </a:r>
                      <a:endParaRPr lang="uk-UA" sz="2200" b="1" noProof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/>
                        <a:t>Короткостроковий займ </a:t>
                      </a:r>
                      <a:r>
                        <a:rPr lang="uk-UA" sz="2200" b="1" noProof="0">
                          <a:solidFill>
                            <a:srgbClr val="0070C0"/>
                          </a:solidFill>
                        </a:rPr>
                        <a:t>(до 1 року)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1511041"/>
                  </a:ext>
                </a:extLst>
              </a:tr>
              <a:tr h="461421">
                <a:tc gridSpan="3">
                  <a:txBody>
                    <a:bodyPr/>
                    <a:lstStyle/>
                    <a:p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Надання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sz="2200" b="1" noProof="0" dirty="0"/>
                        <a:t>поворотної</a:t>
                      </a:r>
                      <a:r>
                        <a:rPr lang="uk-UA" sz="2200" b="1" baseline="0" noProof="0" dirty="0"/>
                        <a:t> допомоги</a:t>
                      </a:r>
                      <a:endParaRPr lang="uk-UA" sz="2200" b="1" noProof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2745404"/>
                  </a:ext>
                </a:extLst>
              </a:tr>
              <a:tr h="46142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200" noProof="0"/>
                        <a:t>надавач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Дт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183 </a:t>
                      </a:r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Кт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311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>
                          <a:solidFill>
                            <a:srgbClr val="0070C0"/>
                          </a:solidFill>
                        </a:rPr>
                        <a:t>Дт 377 Кт 311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106165254"/>
                  </a:ext>
                </a:extLst>
              </a:tr>
              <a:tr h="46142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200" noProof="0"/>
                        <a:t>отримувач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Дт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311 </a:t>
                      </a:r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Кт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55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Дт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311 </a:t>
                      </a:r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Кт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685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16611790"/>
                  </a:ext>
                </a:extLst>
              </a:tr>
              <a:tr h="461421">
                <a:tc gridSpan="3">
                  <a:txBody>
                    <a:bodyPr/>
                    <a:lstStyle/>
                    <a:p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Повернення</a:t>
                      </a:r>
                      <a:r>
                        <a:rPr lang="uk-UA" sz="2200" b="1" noProof="0" dirty="0"/>
                        <a:t> поворотної допомоги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5621898"/>
                  </a:ext>
                </a:extLst>
              </a:tr>
              <a:tr h="46142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200" noProof="0"/>
                        <a:t>надавач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>
                          <a:solidFill>
                            <a:srgbClr val="0070C0"/>
                          </a:solidFill>
                        </a:rPr>
                        <a:t>Дт 311 Кт 377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Дт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311 </a:t>
                      </a:r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Кт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377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62586518"/>
                  </a:ext>
                </a:extLst>
              </a:tr>
              <a:tr h="461421"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uk-UA" sz="2200" noProof="0"/>
                        <a:t>отримувач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>
                          <a:solidFill>
                            <a:srgbClr val="0070C0"/>
                          </a:solidFill>
                        </a:rPr>
                        <a:t>Дт 611 Кт 311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Дт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685 </a:t>
                      </a:r>
                      <a:r>
                        <a:rPr lang="uk-UA" sz="2200" b="1" noProof="0" dirty="0" err="1">
                          <a:solidFill>
                            <a:srgbClr val="0070C0"/>
                          </a:solidFill>
                        </a:rPr>
                        <a:t>Кт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sz="2200" b="1" noProof="0" dirty="0" smtClean="0">
                          <a:solidFill>
                            <a:srgbClr val="0070C0"/>
                          </a:solidFill>
                        </a:rPr>
                        <a:t>311</a:t>
                      </a:r>
                      <a:endParaRPr lang="uk-UA" sz="22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952580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7768" y="365125"/>
            <a:ext cx="4066032" cy="503555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8085" y="794685"/>
            <a:ext cx="105947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buClr>
                <a:srgbClr val="0AAFFF"/>
              </a:buClr>
            </a:pPr>
            <a:r>
              <a:rPr lang="uk-UA" sz="3200" b="1" dirty="0" smtClean="0">
                <a:solidFill>
                  <a:srgbClr val="0070C0"/>
                </a:solidFill>
              </a:rPr>
              <a:t>Оподаткування поворотної фінансової допомоги у </a:t>
            </a:r>
            <a:r>
              <a:rPr lang="uk-UA" sz="3200" b="1" dirty="0" err="1" smtClean="0">
                <a:solidFill>
                  <a:srgbClr val="0070C0"/>
                </a:solidFill>
              </a:rPr>
              <a:t>юросіб</a:t>
            </a:r>
            <a:endParaRPr lang="uk-UA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57286058"/>
              </p:ext>
            </p:extLst>
          </p:nvPr>
        </p:nvGraphicFramePr>
        <p:xfrm>
          <a:off x="480767" y="1470581"/>
          <a:ext cx="11265031" cy="51316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56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790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296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08014"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Загальна система оподаткування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Єдиний податок група 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noProof="0" dirty="0"/>
                        <a:t>Єдиний податок група 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3599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noProof="0" dirty="0"/>
                        <a:t>У 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надавача та отримувача </a:t>
                      </a:r>
                      <a:r>
                        <a:rPr lang="uk-UA" sz="2200" u="sng" noProof="0" dirty="0"/>
                        <a:t>ні отримання, ні погашення ПФД </a:t>
                      </a:r>
                      <a:r>
                        <a:rPr lang="uk-UA" sz="2200" noProof="0" dirty="0"/>
                        <a:t>не впливає на фінансовий результат в бухобліку і відповідно </a:t>
                      </a:r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не впливає на податок на </a:t>
                      </a:r>
                      <a:r>
                        <a:rPr lang="uk-UA" sz="2200" b="1" noProof="0" dirty="0" smtClean="0">
                          <a:solidFill>
                            <a:srgbClr val="C00000"/>
                          </a:solidFill>
                        </a:rPr>
                        <a:t>прибуток</a:t>
                      </a:r>
                      <a:endParaRPr lang="uk-UA" sz="2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У отримувача</a:t>
                      </a:r>
                      <a:r>
                        <a:rPr lang="uk-UA" sz="2200" noProof="0" dirty="0"/>
                        <a:t>: Отримання ПФД та </a:t>
                      </a:r>
                      <a:r>
                        <a:rPr lang="uk-UA" sz="2200" i="0" u="sng" noProof="0" dirty="0"/>
                        <a:t>повернення її протягом 12 календарних місяців </a:t>
                      </a:r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не включається </a:t>
                      </a:r>
                      <a:r>
                        <a:rPr lang="uk-UA" sz="2200" b="1" noProof="0" dirty="0"/>
                        <a:t>в оподаткований дохід  </a:t>
                      </a:r>
                      <a:r>
                        <a:rPr lang="uk-UA" sz="2200" noProof="0" dirty="0"/>
                        <a:t>(</a:t>
                      </a:r>
                      <a:r>
                        <a:rPr lang="uk-UA" sz="2200" i="1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п. 292.11 пп “3” ПКУ).</a:t>
                      </a:r>
                    </a:p>
                    <a:p>
                      <a:pPr lvl="0"/>
                      <a:r>
                        <a:rPr lang="uk-UA" sz="2200" b="0" i="0" noProof="0" dirty="0">
                          <a:solidFill>
                            <a:schemeClr val="tx1"/>
                          </a:solidFill>
                        </a:rPr>
                        <a:t>Якщо ж сума не повернута протягом 12</a:t>
                      </a:r>
                      <a:r>
                        <a:rPr lang="uk-UA" sz="2200" b="0" i="0" baseline="0" noProof="0" dirty="0">
                          <a:solidFill>
                            <a:schemeClr val="tx1"/>
                          </a:solidFill>
                        </a:rPr>
                        <a:t> місяців, то оподатковується ЄП </a:t>
                      </a:r>
                      <a:r>
                        <a:rPr lang="uk-UA" sz="2200" b="0" i="0" u="sng" baseline="0" noProof="0" dirty="0">
                          <a:solidFill>
                            <a:schemeClr val="tx1"/>
                          </a:solidFill>
                        </a:rPr>
                        <a:t>і надалі при поверненні ПФД податок не зменшується </a:t>
                      </a:r>
                      <a:endParaRPr lang="uk-UA" sz="2200" b="0" i="0" u="sng" noProof="0" dirty="0">
                        <a:solidFill>
                          <a:schemeClr val="tx1"/>
                        </a:solidFill>
                      </a:endParaRPr>
                    </a:p>
                    <a:p>
                      <a:pPr lvl="0"/>
                      <a:endParaRPr lang="uk-UA" sz="2200" b="1" noProof="0" dirty="0" smtClean="0">
                        <a:solidFill>
                          <a:srgbClr val="0070C0"/>
                        </a:solidFill>
                      </a:endParaRPr>
                    </a:p>
                    <a:p>
                      <a:pPr lvl="0"/>
                      <a:r>
                        <a:rPr lang="uk-UA" sz="2200" b="1" noProof="0" dirty="0" smtClean="0">
                          <a:solidFill>
                            <a:srgbClr val="0070C0"/>
                          </a:solidFill>
                        </a:rPr>
                        <a:t>У </a:t>
                      </a: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надавача: </a:t>
                      </a:r>
                      <a:r>
                        <a:rPr lang="uk-UA" sz="2200" noProof="0" dirty="0"/>
                        <a:t>надання та отримання повернутої ПФД </a:t>
                      </a:r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не включається </a:t>
                      </a:r>
                      <a:r>
                        <a:rPr lang="uk-UA" sz="2200" noProof="0" dirty="0"/>
                        <a:t>в оподаткований </a:t>
                      </a:r>
                      <a:r>
                        <a:rPr lang="uk-UA" sz="2200" i="0" noProof="0" dirty="0">
                          <a:solidFill>
                            <a:schemeClr val="tx1"/>
                          </a:solidFill>
                        </a:rPr>
                        <a:t>дохід</a:t>
                      </a:r>
                      <a:r>
                        <a:rPr lang="uk-UA" sz="2200" i="1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(п. 292.11 пп “3” ПКУ</a:t>
                      </a:r>
                      <a:r>
                        <a:rPr lang="uk-UA" sz="2200" i="1" noProof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)</a:t>
                      </a:r>
                      <a:endParaRPr lang="uk-UA" sz="2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noProof="0" dirty="0">
                          <a:solidFill>
                            <a:srgbClr val="0070C0"/>
                          </a:solidFill>
                        </a:rPr>
                        <a:t>У надавача та отримувача </a:t>
                      </a:r>
                      <a:r>
                        <a:rPr lang="uk-UA" sz="2200" noProof="0" dirty="0"/>
                        <a:t>ні отримання, ні погашення ПФД </a:t>
                      </a:r>
                      <a:r>
                        <a:rPr lang="uk-UA" sz="2200" b="1" noProof="0" dirty="0">
                          <a:solidFill>
                            <a:srgbClr val="C00000"/>
                          </a:solidFill>
                        </a:rPr>
                        <a:t>не впливає </a:t>
                      </a:r>
                      <a:r>
                        <a:rPr lang="uk-UA" sz="2200" noProof="0" dirty="0"/>
                        <a:t>на фінансовий результат в бухобліку і на  процент сільськогосподарського  </a:t>
                      </a:r>
                      <a:r>
                        <a:rPr lang="uk-UA" sz="2200" noProof="0" dirty="0" smtClean="0"/>
                        <a:t>доходу</a:t>
                      </a:r>
                      <a:endParaRPr lang="uk-UA" sz="2200" noProof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7072" y="365125"/>
            <a:ext cx="3474720" cy="558419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1042416"/>
            <a:ext cx="11100816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0AAFFF"/>
              </a:buClr>
            </a:pPr>
            <a:r>
              <a:rPr lang="uk-UA" sz="3200" b="1" dirty="0" smtClean="0">
                <a:solidFill>
                  <a:srgbClr val="0070C0"/>
                </a:solidFill>
              </a:rPr>
              <a:t>Позиція ДПСУ: платник податку на прибуток отримує ПФД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600" b="1" dirty="0" err="1" smtClean="0"/>
              <a:t>“</a:t>
            </a:r>
            <a:r>
              <a:rPr lang="uk-UA" sz="2600" u="sng" dirty="0" err="1" smtClean="0"/>
              <a:t>Чи</a:t>
            </a:r>
            <a:r>
              <a:rPr lang="uk-UA" sz="2600" u="sng" dirty="0" smtClean="0"/>
              <a:t> передбачено коригування </a:t>
            </a:r>
            <a:r>
              <a:rPr lang="uk-UA" sz="2600" dirty="0" smtClean="0"/>
              <a:t>фінансового результату до оподаткування за операціями з </a:t>
            </a:r>
            <a:r>
              <a:rPr lang="uk-UA" sz="2600" b="1" dirty="0" smtClean="0"/>
              <a:t>отримання </a:t>
            </a:r>
            <a:r>
              <a:rPr lang="uk-UA" sz="2600" u="sng" dirty="0" smtClean="0"/>
              <a:t>поворотної фінансової допомоги, </a:t>
            </a:r>
            <a:r>
              <a:rPr lang="uk-UA" sz="2600" b="1" dirty="0" smtClean="0">
                <a:solidFill>
                  <a:srgbClr val="0070C0"/>
                </a:solidFill>
              </a:rPr>
              <a:t>наданої засновником на строк більше ніж 12 місяців</a:t>
            </a:r>
            <a:r>
              <a:rPr lang="uk-UA" sz="2600" dirty="0" smtClean="0"/>
              <a:t>, дисконтування такої заборгованості, амортизації дисконту протягом строку користування та чи відображаються такі операції у складі доходів/витрат при визначенні фінансового результату до оподаткування?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600" b="1" dirty="0" smtClean="0"/>
              <a:t>Відповідь: </a:t>
            </a:r>
            <a:r>
              <a:rPr lang="uk-UA" sz="2600" b="1" dirty="0" smtClean="0">
                <a:solidFill>
                  <a:srgbClr val="0070C0"/>
                </a:solidFill>
              </a:rPr>
              <a:t>Ні, не передбачено</a:t>
            </a:r>
            <a:r>
              <a:rPr lang="uk-UA" sz="2600" dirty="0" smtClean="0"/>
              <a:t>.</a:t>
            </a:r>
            <a:br>
              <a:rPr lang="uk-UA" sz="2600" dirty="0" smtClean="0"/>
            </a:br>
            <a:r>
              <a:rPr lang="uk-UA" sz="2600" dirty="0" smtClean="0"/>
              <a:t>Такі операції відображаються згідно з правилами бухгалтерського обліку при формуванні фінансового результату до оподаткування.» </a:t>
            </a:r>
          </a:p>
          <a:p>
            <a:pPr algn="r"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101.02,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https://zir.tax.gov.ua/main/bz/view/?src=ques&amp;id=34720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5392" y="365125"/>
            <a:ext cx="4788408" cy="421259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59536"/>
            <a:ext cx="10668000" cy="5317427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</a:rPr>
              <a:t>Позиція ДПСУ: ПФД отримана на загальній системі, зараз на ЄП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Чи включається до доходу </a:t>
            </a:r>
            <a:r>
              <a:rPr lang="uk-UA" b="1" dirty="0" smtClean="0">
                <a:solidFill>
                  <a:srgbClr val="C00000"/>
                </a:solidFill>
              </a:rPr>
              <a:t>ЮО платника ЄП </a:t>
            </a:r>
            <a:r>
              <a:rPr lang="uk-UA" dirty="0" smtClean="0"/>
              <a:t>поворотна фінансова допомога, </a:t>
            </a:r>
            <a:r>
              <a:rPr lang="uk-UA" b="1" dirty="0" smtClean="0">
                <a:solidFill>
                  <a:srgbClr val="0070C0"/>
                </a:solidFill>
              </a:rPr>
              <a:t>отримана </a:t>
            </a:r>
            <a:r>
              <a:rPr lang="uk-UA" u="sng" dirty="0" smtClean="0"/>
              <a:t>цією особою в період перебування її на загальній системі оподаткування?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/>
              <a:t>Відповідь: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Юридична особа, яка отримала поворотну фінансову допомогу в період перебування на загальній системі оподаткування, у разі переходу на спрощену систему оподаткування </a:t>
            </a:r>
            <a:r>
              <a:rPr lang="uk-UA" b="1" dirty="0" smtClean="0">
                <a:solidFill>
                  <a:srgbClr val="0070C0"/>
                </a:solidFill>
              </a:rPr>
              <a:t>не включає такі кошти до доходу платника єдиного податку</a:t>
            </a:r>
            <a:r>
              <a:rPr lang="uk-UA" dirty="0" smtClean="0"/>
              <a:t>.</a:t>
            </a:r>
          </a:p>
          <a:p>
            <a:pPr algn="r">
              <a:buNone/>
            </a:pP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108.01.02, 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https://zir.tax.gov.ua/main/bz/view/?src=ques&amp;id=38568</a:t>
            </a: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9984" y="365125"/>
            <a:ext cx="4623816" cy="430403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68680" y="868680"/>
            <a:ext cx="10954512" cy="56144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800" b="1" dirty="0" smtClean="0">
                <a:solidFill>
                  <a:srgbClr val="0070C0"/>
                </a:solidFill>
              </a:rPr>
              <a:t>Позиція ДПСУ: ПФД та єдиний податок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300" dirty="0" smtClean="0"/>
              <a:t>"Чи може </a:t>
            </a:r>
            <a:r>
              <a:rPr lang="uk-UA" sz="3300" b="1" dirty="0" smtClean="0">
                <a:solidFill>
                  <a:srgbClr val="C00000"/>
                </a:solidFill>
              </a:rPr>
              <a:t>ЮО – платник ЄП </a:t>
            </a:r>
            <a:r>
              <a:rPr lang="uk-UA" sz="3300" dirty="0" smtClean="0"/>
              <a:t>третьої групи застосовувати спрощену систему оподаткування </a:t>
            </a:r>
            <a:r>
              <a:rPr lang="uk-UA" sz="3300" b="1" dirty="0" smtClean="0">
                <a:solidFill>
                  <a:srgbClr val="0070C0"/>
                </a:solidFill>
              </a:rPr>
              <a:t>при наданні фінансової допомоги </a:t>
            </a:r>
            <a:r>
              <a:rPr lang="uk-UA" sz="3300" dirty="0" smtClean="0"/>
              <a:t>(поворотної або безповоротної) ФО?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300" b="1" dirty="0" smtClean="0"/>
              <a:t>Відповідь:</a:t>
            </a:r>
            <a:endParaRPr lang="uk-UA" sz="33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300" u="sng" dirty="0" smtClean="0"/>
              <a:t>Надання фінансової допомоги </a:t>
            </a:r>
            <a:r>
              <a:rPr lang="uk-UA" sz="3300" dirty="0" smtClean="0"/>
              <a:t>(поворотної або безповоротної) фізичній особі не є діяльністю у сфері фінансового посередництва, а отже </a:t>
            </a:r>
            <a:r>
              <a:rPr lang="uk-UA" sz="3300" b="1" dirty="0" smtClean="0">
                <a:solidFill>
                  <a:srgbClr val="C00000"/>
                </a:solidFill>
              </a:rPr>
              <a:t>не суперечить </a:t>
            </a:r>
            <a:r>
              <a:rPr lang="uk-UA" sz="3300" dirty="0" smtClean="0"/>
              <a:t>вимогам </a:t>
            </a:r>
            <a:r>
              <a:rPr lang="uk-UA" sz="3300" u="sng" dirty="0" err="1" smtClean="0"/>
              <a:t>п.п</a:t>
            </a:r>
            <a:r>
              <a:rPr lang="uk-UA" sz="3300" u="sng" dirty="0" smtClean="0"/>
              <a:t>. 6 </a:t>
            </a:r>
            <a:r>
              <a:rPr lang="uk-UA" sz="3300" u="sng" dirty="0" err="1" smtClean="0"/>
              <a:t>п.п</a:t>
            </a:r>
            <a:r>
              <a:rPr lang="uk-UA" sz="3300" u="sng" dirty="0" smtClean="0"/>
              <a:t>. 291.5.1 </a:t>
            </a:r>
            <a:r>
              <a:rPr lang="uk-UA" sz="3300" dirty="0" smtClean="0"/>
              <a:t>ст. 291 Податкового кодексу України.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300" dirty="0" smtClean="0"/>
              <a:t>Водночас, діяльність юридичної особи – платника єдиного податку третьої групи з надання безповоротної та поворотної фінансової допомоги </a:t>
            </a:r>
            <a:r>
              <a:rPr lang="uk-UA" sz="3300" b="1" dirty="0" smtClean="0">
                <a:solidFill>
                  <a:srgbClr val="C00000"/>
                </a:solidFill>
              </a:rPr>
              <a:t>на постійній основі може розглядатися як надання фінансових </a:t>
            </a:r>
            <a:r>
              <a:rPr lang="uk-UA" sz="3300" b="1" dirty="0" err="1" smtClean="0">
                <a:solidFill>
                  <a:srgbClr val="C00000"/>
                </a:solidFill>
              </a:rPr>
              <a:t>послуг.</a:t>
            </a:r>
            <a:r>
              <a:rPr lang="uk-UA" sz="3300" dirty="0" err="1" smtClean="0">
                <a:solidFill>
                  <a:srgbClr val="C00000"/>
                </a:solidFill>
              </a:rPr>
              <a:t>“</a:t>
            </a:r>
            <a:endParaRPr lang="uk-UA" sz="3300" dirty="0" smtClean="0">
              <a:solidFill>
                <a:srgbClr val="C00000"/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 108.01.02,</a:t>
            </a: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 https://zir.tax.gov.ua/main/bz/view/?src=ques&amp;id=41520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uk-UA" sz="33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9288" y="365125"/>
            <a:ext cx="3334512" cy="521843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923544"/>
            <a:ext cx="11402568" cy="5198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Позиція ДПСУ: ПФД надана/отримана на ЄП групи 3</a:t>
            </a:r>
          </a:p>
          <a:p>
            <a:pPr>
              <a:spcBef>
                <a:spcPts val="600"/>
              </a:spcBef>
            </a:pPr>
            <a:r>
              <a:rPr lang="uk-UA" sz="2200" dirty="0" smtClean="0"/>
              <a:t>Чи включається до складу доходу </a:t>
            </a:r>
            <a:r>
              <a:rPr lang="uk-UA" sz="2200" b="1" dirty="0" smtClean="0">
                <a:solidFill>
                  <a:srgbClr val="C00000"/>
                </a:solidFill>
              </a:rPr>
              <a:t>ЮО - платника ЄП третьої групи </a:t>
            </a:r>
            <a:r>
              <a:rPr lang="uk-UA" sz="2200" dirty="0" smtClean="0"/>
              <a:t>сума </a:t>
            </a:r>
            <a:r>
              <a:rPr lang="uk-UA" sz="2200" b="1" dirty="0" smtClean="0">
                <a:solidFill>
                  <a:srgbClr val="0070C0"/>
                </a:solidFill>
              </a:rPr>
              <a:t>наданої/отриманої</a:t>
            </a:r>
            <a:r>
              <a:rPr lang="uk-UA" sz="2200" dirty="0" smtClean="0"/>
              <a:t> поворотної фінансової допомоги?</a:t>
            </a:r>
          </a:p>
          <a:p>
            <a:pPr>
              <a:spcBef>
                <a:spcPts val="600"/>
              </a:spcBef>
            </a:pPr>
            <a:r>
              <a:rPr lang="uk-UA" sz="2200" b="1" dirty="0" smtClean="0"/>
              <a:t>Відповідь: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Сума фінансової допомоги, що була </a:t>
            </a:r>
            <a:r>
              <a:rPr lang="uk-UA" sz="2200" b="1" dirty="0" smtClean="0">
                <a:solidFill>
                  <a:srgbClr val="C00000"/>
                </a:solidFill>
              </a:rPr>
              <a:t>надана</a:t>
            </a:r>
            <a:r>
              <a:rPr lang="uk-UA" sz="2200" b="1" dirty="0" smtClean="0">
                <a:solidFill>
                  <a:srgbClr val="0070C0"/>
                </a:solidFill>
              </a:rPr>
              <a:t> </a:t>
            </a:r>
            <a:r>
              <a:rPr lang="uk-UA" sz="2200" dirty="0" smtClean="0"/>
              <a:t>юридичною особою - платником єдиного податку третьої групи на поворотній основі, </a:t>
            </a:r>
            <a:r>
              <a:rPr lang="uk-UA" sz="2200" b="1" dirty="0" smtClean="0">
                <a:solidFill>
                  <a:srgbClr val="0070C0"/>
                </a:solidFill>
              </a:rPr>
              <a:t>при її поверненні </a:t>
            </a:r>
            <a:r>
              <a:rPr lang="uk-UA" sz="2200" b="1" dirty="0" smtClean="0"/>
              <a:t>не включається до складу доходу </a:t>
            </a:r>
            <a:r>
              <a:rPr lang="uk-UA" sz="2200" dirty="0" smtClean="0"/>
              <a:t>такого платника.</a:t>
            </a:r>
            <a:br>
              <a:rPr lang="uk-UA" sz="2200" dirty="0" smtClean="0"/>
            </a:br>
            <a:r>
              <a:rPr lang="uk-UA" sz="2200" dirty="0" smtClean="0"/>
              <a:t>Платник єдиного податку третьої групи, який </a:t>
            </a:r>
            <a:r>
              <a:rPr lang="uk-UA" sz="2200" b="1" dirty="0" smtClean="0">
                <a:solidFill>
                  <a:srgbClr val="C00000"/>
                </a:solidFill>
              </a:rPr>
              <a:t>отримує</a:t>
            </a:r>
            <a:r>
              <a:rPr lang="uk-UA" sz="2200" dirty="0" smtClean="0">
                <a:solidFill>
                  <a:srgbClr val="C00000"/>
                </a:solidFill>
              </a:rPr>
              <a:t> </a:t>
            </a:r>
            <a:r>
              <a:rPr lang="uk-UA" sz="2200" dirty="0" smtClean="0"/>
              <a:t>поворотну фінансову допомогу, </a:t>
            </a:r>
            <a:r>
              <a:rPr lang="uk-UA" sz="2200" b="1" dirty="0" smtClean="0"/>
              <a:t>не враховує її суму у складі доходу</a:t>
            </a:r>
            <a:r>
              <a:rPr lang="uk-UA" sz="2200" dirty="0" smtClean="0"/>
              <a:t> </a:t>
            </a:r>
            <a:r>
              <a:rPr lang="uk-UA" sz="2200" b="1" dirty="0" smtClean="0">
                <a:solidFill>
                  <a:srgbClr val="C00000"/>
                </a:solidFill>
              </a:rPr>
              <a:t>за умови</a:t>
            </a:r>
            <a:r>
              <a:rPr lang="uk-UA" sz="2200" b="1" dirty="0" smtClean="0">
                <a:solidFill>
                  <a:srgbClr val="0070C0"/>
                </a:solidFill>
              </a:rPr>
              <a:t>, що повертає </a:t>
            </a:r>
            <a:r>
              <a:rPr lang="uk-UA" sz="2200" dirty="0" smtClean="0"/>
              <a:t>таку допомогу </a:t>
            </a:r>
            <a:r>
              <a:rPr lang="uk-UA" sz="2200" b="1" dirty="0" smtClean="0">
                <a:solidFill>
                  <a:srgbClr val="0070C0"/>
                </a:solidFill>
              </a:rPr>
              <a:t>протягом 12 календарних місяців з дня її отримання</a:t>
            </a:r>
            <a:r>
              <a:rPr lang="uk-UA" sz="2200" dirty="0" smtClean="0"/>
              <a:t>. Сума поворотної фінансової допомоги, </a:t>
            </a:r>
            <a:r>
              <a:rPr lang="uk-UA" sz="2200" u="sng" dirty="0" smtClean="0"/>
              <a:t>неповерненої</a:t>
            </a:r>
            <a:r>
              <a:rPr lang="uk-UA" sz="2200" dirty="0" smtClean="0"/>
              <a:t> платником єдиного податку </a:t>
            </a:r>
            <a:r>
              <a:rPr lang="uk-UA" sz="2200" u="sng" dirty="0" smtClean="0"/>
              <a:t>протягом 12 календарних місяців </a:t>
            </a:r>
            <a:r>
              <a:rPr lang="uk-UA" sz="2200" dirty="0" smtClean="0"/>
              <a:t>з дня її отримання, </a:t>
            </a:r>
            <a:r>
              <a:rPr lang="uk-UA" sz="2200" b="1" dirty="0" smtClean="0"/>
              <a:t>включається до складу доходу </a:t>
            </a:r>
            <a:r>
              <a:rPr lang="uk-UA" sz="2200" dirty="0" smtClean="0"/>
              <a:t>такого платника </a:t>
            </a:r>
            <a:r>
              <a:rPr lang="uk-UA" sz="2200" u="sng" dirty="0" smtClean="0"/>
              <a:t>наступного дня після закінчення 12 календарних місяців </a:t>
            </a:r>
            <a:r>
              <a:rPr lang="uk-UA" sz="2200" dirty="0" smtClean="0"/>
              <a:t>з дня отримання такої допомоги.     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108.01.02, 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https://zir.tax.gov.ua/main/bz/view/?src=ques&amp;id=28181</a:t>
            </a:r>
            <a:endParaRPr lang="uk-UA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4152" y="365125"/>
            <a:ext cx="3279648" cy="485267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76656" y="1161288"/>
            <a:ext cx="10981944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Якщо </a:t>
            </a:r>
            <a:r>
              <a:rPr lang="uk-UA" sz="2800" b="1" dirty="0" err="1" smtClean="0">
                <a:solidFill>
                  <a:srgbClr val="0070C0"/>
                </a:solidFill>
              </a:rPr>
              <a:t>ФОП</a:t>
            </a:r>
            <a:r>
              <a:rPr lang="uk-UA" sz="2800" b="1" dirty="0" smtClean="0">
                <a:solidFill>
                  <a:srgbClr val="0070C0"/>
                </a:solidFill>
              </a:rPr>
              <a:t> не повернув ПФД протягом 12 календарних місяців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uk-UA" sz="2400" b="1" dirty="0" smtClean="0">
                <a:solidFill>
                  <a:srgbClr val="C00000"/>
                </a:solidFill>
              </a:rPr>
              <a:t>Для </a:t>
            </a:r>
            <a:r>
              <a:rPr lang="uk-UA" sz="2400" b="1" dirty="0" err="1" smtClean="0">
                <a:solidFill>
                  <a:srgbClr val="C00000"/>
                </a:solidFill>
              </a:rPr>
              <a:t>ФОП</a:t>
            </a:r>
            <a:r>
              <a:rPr lang="uk-UA" sz="2400" b="1" dirty="0" smtClean="0">
                <a:solidFill>
                  <a:srgbClr val="C00000"/>
                </a:solidFill>
              </a:rPr>
              <a:t> групи 1 та 2 </a:t>
            </a:r>
            <a:r>
              <a:rPr lang="uk-UA" sz="2400" dirty="0" smtClean="0"/>
              <a:t>(звітний період – </a:t>
            </a:r>
            <a:r>
              <a:rPr lang="uk-UA" sz="2400" b="1" dirty="0" smtClean="0"/>
              <a:t>рік</a:t>
            </a:r>
            <a:r>
              <a:rPr lang="uk-UA" sz="2400" dirty="0" smtClean="0"/>
              <a:t>) - сума ПФД, що не повернута протягом 12 календарних місяців з дня її отримання, відображається у складі доходів такого платника </a:t>
            </a:r>
            <a:r>
              <a:rPr lang="uk-UA" sz="2400" b="1" dirty="0" smtClean="0">
                <a:solidFill>
                  <a:srgbClr val="0070C0"/>
                </a:solidFill>
              </a:rPr>
              <a:t>за підсумками податкового (звітного) року</a:t>
            </a:r>
            <a:r>
              <a:rPr lang="uk-UA" sz="2400" dirty="0" smtClean="0"/>
              <a:t>, на який припадає термін її повернення. Якщо </a:t>
            </a:r>
            <a:r>
              <a:rPr lang="uk-UA" sz="2400" u="sng" dirty="0" smtClean="0"/>
              <a:t>при неповерненні ПФД </a:t>
            </a:r>
            <a:r>
              <a:rPr lang="uk-UA" sz="2400" b="1" dirty="0" smtClean="0"/>
              <a:t>суми доходу перевищують граничні обсяги доходів </a:t>
            </a:r>
            <a:r>
              <a:rPr lang="uk-UA" sz="2400" dirty="0" smtClean="0"/>
              <a:t>(п. 291.4 ПКУ), то платники ЄП групи 1 або 2 мають подати </a:t>
            </a:r>
            <a:r>
              <a:rPr lang="uk-UA" sz="2400" u="sng" dirty="0" smtClean="0"/>
              <a:t>квартальну податкову декларацію </a:t>
            </a:r>
            <a:r>
              <a:rPr lang="uk-UA" sz="2400" dirty="0" smtClean="0"/>
              <a:t>і з наступного кварталу </a:t>
            </a:r>
            <a:r>
              <a:rPr lang="uk-UA" sz="2400" b="1" dirty="0" smtClean="0">
                <a:solidFill>
                  <a:srgbClr val="C00000"/>
                </a:solidFill>
              </a:rPr>
              <a:t>вийти з групи 1 або 2.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uk-UA" sz="2400" b="1" dirty="0" smtClean="0">
                <a:solidFill>
                  <a:srgbClr val="C00000"/>
                </a:solidFill>
              </a:rPr>
              <a:t>Для </a:t>
            </a:r>
            <a:r>
              <a:rPr lang="uk-UA" sz="2400" b="1" dirty="0" err="1" smtClean="0">
                <a:solidFill>
                  <a:srgbClr val="C00000"/>
                </a:solidFill>
              </a:rPr>
              <a:t>ФОП</a:t>
            </a:r>
            <a:r>
              <a:rPr lang="uk-UA" sz="2400" b="1" dirty="0" smtClean="0">
                <a:solidFill>
                  <a:srgbClr val="C00000"/>
                </a:solidFill>
              </a:rPr>
              <a:t> груп 3 </a:t>
            </a:r>
            <a:r>
              <a:rPr lang="uk-UA" sz="2400" dirty="0" smtClean="0"/>
              <a:t>не повернута протягом 12 календарних місяців ПФД включається в </a:t>
            </a:r>
            <a:r>
              <a:rPr lang="uk-UA" sz="2400" u="sng" dirty="0" smtClean="0"/>
              <a:t>дохід того </a:t>
            </a:r>
            <a:r>
              <a:rPr lang="uk-UA" sz="2400" b="1" u="sng" dirty="0" smtClean="0"/>
              <a:t>кварталу</a:t>
            </a:r>
            <a:r>
              <a:rPr lang="uk-UA" sz="2400" u="sng" dirty="0" smtClean="0"/>
              <a:t>, де спливли 12 місяців</a:t>
            </a:r>
            <a:r>
              <a:rPr lang="uk-UA" sz="2400" dirty="0" smtClean="0"/>
              <a:t>. Оподатковується ця сума за </a:t>
            </a:r>
            <a:r>
              <a:rPr lang="uk-UA" sz="2400" b="1" dirty="0" smtClean="0"/>
              <a:t>ставкою 3 % або 5 % 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(п. 293.3 ПКУ).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uk-UA" sz="2400" dirty="0" smtClean="0"/>
              <a:t>Але якщо загальний оподаткований дохід </a:t>
            </a:r>
            <a:r>
              <a:rPr lang="uk-UA" sz="2400" u="sng" dirty="0" smtClean="0"/>
              <a:t>вийшов за граничну суму доходу групи 3</a:t>
            </a:r>
            <a:r>
              <a:rPr lang="uk-UA" sz="2400" dirty="0" smtClean="0"/>
              <a:t>, то </a:t>
            </a:r>
            <a:r>
              <a:rPr lang="uk-UA" sz="2400" b="1" dirty="0" smtClean="0">
                <a:solidFill>
                  <a:srgbClr val="0070C0"/>
                </a:solidFill>
              </a:rPr>
              <a:t>ставка 15% </a:t>
            </a:r>
            <a:r>
              <a:rPr lang="uk-UA" sz="2400" dirty="0" smtClean="0"/>
              <a:t>на суму перевищення</a:t>
            </a:r>
          </a:p>
          <a:p>
            <a:pPr algn="r"/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107.01.03,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https://zir.tax.gov.ua/main/bz/view/?src=ques&amp;id=35210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2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8120" y="365125"/>
            <a:ext cx="3535680" cy="659003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67512" y="960120"/>
            <a:ext cx="110185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err="1" smtClean="0">
                <a:solidFill>
                  <a:srgbClr val="0070C0"/>
                </a:solidFill>
              </a:rPr>
              <a:t>ФОП</a:t>
            </a:r>
            <a:r>
              <a:rPr lang="uk-UA" sz="2800" b="1" dirty="0" smtClean="0">
                <a:solidFill>
                  <a:srgbClr val="0070C0"/>
                </a:solidFill>
              </a:rPr>
              <a:t> отримав ПФД на загальній системі, а 12 місяців спливли на ЄП</a:t>
            </a:r>
          </a:p>
          <a:p>
            <a:r>
              <a:rPr lang="uk-UA" sz="2400" dirty="0" smtClean="0"/>
              <a:t>Як оподатковується поворотна фінансова допомога, отримана </a:t>
            </a:r>
            <a:r>
              <a:rPr lang="uk-UA" sz="2400" dirty="0" err="1" smtClean="0"/>
              <a:t>ФОП</a:t>
            </a:r>
            <a:r>
              <a:rPr lang="uk-UA" sz="2400" dirty="0" smtClean="0"/>
              <a:t> під час перебування на загальній системі оподаткування, та </a:t>
            </a:r>
            <a:r>
              <a:rPr lang="uk-UA" sz="2400" u="sng" dirty="0" smtClean="0"/>
              <a:t>залишається не поверненою ним протягом 12 календарних місяців з дня її отримання вже на спрощеній системі </a:t>
            </a:r>
            <a:r>
              <a:rPr lang="uk-UA" sz="2400" dirty="0" smtClean="0"/>
              <a:t>оподаткування?</a:t>
            </a:r>
          </a:p>
          <a:p>
            <a:r>
              <a:rPr lang="uk-UA" sz="2400" b="1" dirty="0" smtClean="0"/>
              <a:t>Відповідь: </a:t>
            </a:r>
            <a:r>
              <a:rPr lang="uk-UA" sz="2400" dirty="0" smtClean="0"/>
              <a:t>Поворотна фінансова допомога… </a:t>
            </a:r>
            <a:r>
              <a:rPr lang="uk-UA" sz="2400" b="1" dirty="0" smtClean="0">
                <a:solidFill>
                  <a:srgbClr val="0070C0"/>
                </a:solidFill>
              </a:rPr>
              <a:t>включається до складу доходу і оподатковується</a:t>
            </a:r>
            <a:r>
              <a:rPr lang="uk-UA" sz="2400" dirty="0" smtClean="0"/>
              <a:t> за </a:t>
            </a:r>
            <a:r>
              <a:rPr lang="uk-UA" sz="2400" u="sng" dirty="0" smtClean="0"/>
              <a:t>ставками</a:t>
            </a:r>
            <a:r>
              <a:rPr lang="uk-UA" sz="2400" dirty="0" smtClean="0"/>
              <a:t>, визначеними </a:t>
            </a:r>
            <a:r>
              <a:rPr lang="uk-UA" sz="2400" u="sng" dirty="0" smtClean="0"/>
              <a:t>у пп. 293.2, 293.3 </a:t>
            </a:r>
            <a:r>
              <a:rPr lang="uk-UA" sz="2400" dirty="0" smtClean="0"/>
              <a:t>ст. 293 ПКУ, </a:t>
            </a:r>
            <a:r>
              <a:rPr lang="uk-UA" sz="2400" b="1" dirty="0" smtClean="0"/>
              <a:t>за умови не перевищення обсягу доходу, </a:t>
            </a:r>
            <a:r>
              <a:rPr lang="uk-UA" sz="2400" dirty="0" smtClean="0"/>
              <a:t>визначеного п. 291.4 ПКУ.</a:t>
            </a:r>
            <a:br>
              <a:rPr lang="uk-UA" sz="2400" dirty="0" smtClean="0"/>
            </a:br>
            <a:r>
              <a:rPr lang="uk-UA" sz="2400" b="1" dirty="0" smtClean="0"/>
              <a:t>При перевищенні </a:t>
            </a:r>
            <a:r>
              <a:rPr lang="uk-UA" sz="2400" dirty="0" smtClean="0"/>
              <a:t>у податковому (звітному) періоді </a:t>
            </a:r>
            <a:r>
              <a:rPr lang="uk-UA" sz="2400" u="sng" dirty="0" smtClean="0"/>
              <a:t>обсягу доходу</a:t>
            </a:r>
            <a:r>
              <a:rPr lang="uk-UA" sz="2400" dirty="0" smtClean="0"/>
              <a:t>, визначеного п. 291.4 ст. 291 ПКУ, платник єдиного податку зобов’язаний застосувати до суми перевищення </a:t>
            </a:r>
            <a:r>
              <a:rPr lang="uk-UA" sz="2400" u="sng" dirty="0" smtClean="0"/>
              <a:t>ставку єдиного податку у розмірі </a:t>
            </a:r>
            <a:r>
              <a:rPr lang="uk-UA" sz="2400" b="1" dirty="0" smtClean="0">
                <a:solidFill>
                  <a:srgbClr val="0070C0"/>
                </a:solidFill>
              </a:rPr>
              <a:t>15 відсотків </a:t>
            </a:r>
            <a:r>
              <a:rPr lang="uk-UA" sz="2400" b="1" dirty="0" smtClean="0"/>
              <a:t>та за заявою перейти </a:t>
            </a:r>
            <a:r>
              <a:rPr lang="uk-UA" sz="2400" dirty="0" smtClean="0"/>
              <a:t>на застосування ставки єдиного податку, визначеної для платників єдиного податку </a:t>
            </a:r>
            <a:r>
              <a:rPr lang="uk-UA" sz="2400" u="sng" dirty="0" smtClean="0"/>
              <a:t>другої, третьої групи, або перейти на сплату інших податків і зборів, визначених ПКУ.</a:t>
            </a:r>
          </a:p>
          <a:p>
            <a:pPr algn="r"/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107.01.03, </a:t>
            </a:r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https://zir.tax.gov.ua/main/bz/view/?src=ques&amp;id=28321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3296" y="365125"/>
            <a:ext cx="3270504" cy="494411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48640" y="886968"/>
            <a:ext cx="11219688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800" b="1" dirty="0" err="1" smtClean="0">
                <a:solidFill>
                  <a:srgbClr val="0070C0"/>
                </a:solidFill>
              </a:rPr>
              <a:t>ФОП</a:t>
            </a:r>
            <a:r>
              <a:rPr lang="uk-UA" sz="2800" b="1" dirty="0" smtClean="0">
                <a:solidFill>
                  <a:srgbClr val="0070C0"/>
                </a:solidFill>
              </a:rPr>
              <a:t> на ЄП – не надавайте ПФД!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Чи включається до доходу </a:t>
            </a:r>
            <a:r>
              <a:rPr lang="uk-UA" sz="2400" u="sng" dirty="0" err="1" smtClean="0"/>
              <a:t>ФОП</a:t>
            </a:r>
            <a:r>
              <a:rPr lang="uk-UA" sz="2400" u="sng" dirty="0" smtClean="0"/>
              <a:t> – платника ЄП </a:t>
            </a:r>
            <a:r>
              <a:rPr lang="uk-UA" sz="2400" dirty="0" smtClean="0"/>
              <a:t>(крім е-резидента) </a:t>
            </a:r>
            <a:r>
              <a:rPr lang="uk-UA" sz="2400" b="1" dirty="0" smtClean="0">
                <a:solidFill>
                  <a:srgbClr val="0070C0"/>
                </a:solidFill>
              </a:rPr>
              <a:t>сума повернутої </a:t>
            </a:r>
            <a:r>
              <a:rPr lang="uk-UA" sz="2400" dirty="0" smtClean="0"/>
              <a:t>йому фінансової допомоги, </a:t>
            </a:r>
            <a:r>
              <a:rPr lang="uk-UA" sz="2400" b="1" dirty="0" smtClean="0">
                <a:solidFill>
                  <a:srgbClr val="0070C0"/>
                </a:solidFill>
              </a:rPr>
              <a:t>що раніше надавалася таким платником</a:t>
            </a:r>
            <a:r>
              <a:rPr lang="uk-UA" sz="2400" dirty="0" smtClean="0"/>
              <a:t>?</a:t>
            </a:r>
          </a:p>
          <a:p>
            <a:pPr>
              <a:spcBef>
                <a:spcPts val="600"/>
              </a:spcBef>
            </a:pPr>
            <a:r>
              <a:rPr lang="uk-UA" sz="2400" b="1" dirty="0" smtClean="0"/>
              <a:t>Відповідь: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Фізична особа – підприємець, яка </a:t>
            </a:r>
            <a:r>
              <a:rPr lang="uk-UA" sz="2400" u="sng" dirty="0" smtClean="0"/>
              <a:t>порушила умови перебування на спрощеній системі </a:t>
            </a:r>
            <a:r>
              <a:rPr lang="uk-UA" sz="2400" dirty="0" smtClean="0"/>
              <a:t>оподаткування, встановлені Податковим кодексом України, а саме</a:t>
            </a:r>
            <a:r>
              <a:rPr lang="uk-UA" sz="2400" b="1" dirty="0" smtClean="0">
                <a:solidFill>
                  <a:srgbClr val="0070C0"/>
                </a:solidFill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надавала поворотну фінансову допомогу</a:t>
            </a:r>
            <a:r>
              <a:rPr lang="uk-UA" sz="2400" b="1" dirty="0" smtClean="0">
                <a:solidFill>
                  <a:srgbClr val="0070C0"/>
                </a:solidFill>
              </a:rPr>
              <a:t>,</a:t>
            </a:r>
            <a:r>
              <a:rPr lang="uk-UA" sz="2400" dirty="0" smtClean="0"/>
              <a:t> зобов’язана </a:t>
            </a:r>
            <a:r>
              <a:rPr lang="uk-UA" sz="2400" b="1" dirty="0" smtClean="0"/>
              <a:t>оподаткувати дохід в сумі повернутих коштів </a:t>
            </a:r>
            <a:r>
              <a:rPr lang="uk-UA" sz="2400" dirty="0" smtClean="0"/>
              <a:t>за надання такої допомоги </a:t>
            </a:r>
            <a:r>
              <a:rPr lang="uk-UA" sz="2400" b="1" dirty="0" smtClean="0"/>
              <a:t>за ставкою 15 </a:t>
            </a:r>
            <a:r>
              <a:rPr lang="uk-UA" sz="2400" b="1" dirty="0" err="1" smtClean="0"/>
              <a:t>відс</a:t>
            </a:r>
            <a:r>
              <a:rPr lang="uk-UA" sz="2400" b="1" dirty="0" smtClean="0"/>
              <a:t>. та перейти на сплату інших податків </a:t>
            </a:r>
            <a:r>
              <a:rPr lang="uk-UA" sz="2400" dirty="0" smtClean="0"/>
              <a:t>і зборів з </a:t>
            </a:r>
            <a:r>
              <a:rPr lang="uk-UA" sz="2400" u="sng" dirty="0" smtClean="0"/>
              <a:t>першого числа місяця, наступного за звітним кварталом, в якому відбулося таке порушення.</a:t>
            </a:r>
            <a:r>
              <a:rPr lang="uk-UA" sz="2400" dirty="0" smtClean="0"/>
              <a:t> При цьому у разі повернення коштів платнику єдиного податку, які раніше надавалися ним як платником податків і зборів на загальних підставах до переходу на спрощену систему оподаткування, сума таких коштів також включається до доходу та оподатковується за ставкою 15 відсотків.</a:t>
            </a:r>
          </a:p>
          <a:p>
            <a:pPr algn="r">
              <a:lnSpc>
                <a:spcPct val="120000"/>
              </a:lnSpc>
              <a:spcBef>
                <a:spcPts val="600"/>
              </a:spcBef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107.01.03,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https://zir.tax.gov.ua/main/bz/view/?src=ques&amp;id=28190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2672" y="365125"/>
            <a:ext cx="3691128" cy="476123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3232" y="1252728"/>
            <a:ext cx="108722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Якщо ПФД надає/отримує </a:t>
            </a:r>
            <a:r>
              <a:rPr lang="uk-UA" sz="3200" b="1" dirty="0" smtClean="0">
                <a:solidFill>
                  <a:srgbClr val="C00000"/>
                </a:solidFill>
              </a:rPr>
              <a:t>фізична особа</a:t>
            </a:r>
          </a:p>
          <a:p>
            <a:pPr>
              <a:spcBef>
                <a:spcPts val="600"/>
              </a:spcBef>
            </a:pPr>
            <a:r>
              <a:rPr lang="uk-UA" sz="2800" dirty="0" smtClean="0"/>
              <a:t>Така ПФД </a:t>
            </a:r>
            <a:r>
              <a:rPr lang="uk-UA" sz="2800" b="1" dirty="0" smtClean="0"/>
              <a:t>не є оподаткованим доходом </a:t>
            </a:r>
            <a:r>
              <a:rPr lang="uk-UA" sz="2800" dirty="0" err="1" smtClean="0"/>
              <a:t>фізособи</a:t>
            </a:r>
            <a:r>
              <a:rPr lang="uk-UA" sz="2800" dirty="0" smtClean="0"/>
              <a:t> </a:t>
            </a:r>
            <a:r>
              <a:rPr lang="uk-UA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(п. 165.1.31 ПКУ), </a:t>
            </a:r>
            <a:r>
              <a:rPr lang="uk-UA" sz="2800" dirty="0" smtClean="0"/>
              <a:t>але має бути відображена в </a:t>
            </a:r>
            <a:r>
              <a:rPr lang="uk-UA" sz="2800" b="1" dirty="0" smtClean="0">
                <a:solidFill>
                  <a:srgbClr val="C00000"/>
                </a:solidFill>
              </a:rPr>
              <a:t>додатку 4ДФ </a:t>
            </a:r>
            <a:r>
              <a:rPr lang="uk-UA" sz="2800" dirty="0" err="1" smtClean="0"/>
              <a:t>“Об`єднаної</a:t>
            </a:r>
            <a:r>
              <a:rPr lang="uk-UA" sz="2800" dirty="0" smtClean="0"/>
              <a:t> </a:t>
            </a:r>
            <a:r>
              <a:rPr lang="uk-UA" sz="2800" dirty="0" err="1" smtClean="0"/>
              <a:t>звітності”</a:t>
            </a:r>
            <a:r>
              <a:rPr lang="uk-UA" sz="2800" dirty="0" smtClean="0"/>
              <a:t> по ЄСВ,ПДФО та воєнному збору.</a:t>
            </a:r>
          </a:p>
          <a:p>
            <a:pPr>
              <a:spcBef>
                <a:spcPts val="600"/>
              </a:spcBef>
            </a:pPr>
            <a:r>
              <a:rPr lang="uk-UA" sz="2800" u="sng" dirty="0" smtClean="0"/>
              <a:t>В додатку 4ДФ </a:t>
            </a:r>
            <a:r>
              <a:rPr lang="uk-UA" sz="2800" dirty="0" smtClean="0"/>
              <a:t>показують тільки </a:t>
            </a:r>
            <a:r>
              <a:rPr lang="uk-UA" sz="2800" b="1" dirty="0" smtClean="0">
                <a:solidFill>
                  <a:srgbClr val="0070C0"/>
                </a:solidFill>
              </a:rPr>
              <a:t>ВИПЛАТУ</a:t>
            </a:r>
            <a:r>
              <a:rPr lang="uk-UA" sz="2800" dirty="0" smtClean="0"/>
              <a:t> </a:t>
            </a:r>
            <a:r>
              <a:rPr lang="uk-UA" sz="2800" dirty="0" err="1" smtClean="0"/>
              <a:t>фізособі</a:t>
            </a:r>
            <a:r>
              <a:rPr lang="uk-UA" sz="2800" dirty="0" smtClean="0"/>
              <a:t> ПФД з ознакою доходу: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800" dirty="0" smtClean="0"/>
              <a:t> </a:t>
            </a:r>
            <a:r>
              <a:rPr lang="uk-UA" sz="2800" b="1" dirty="0" smtClean="0">
                <a:solidFill>
                  <a:srgbClr val="0070C0"/>
                </a:solidFill>
              </a:rPr>
              <a:t>при поверненні </a:t>
            </a:r>
            <a:r>
              <a:rPr lang="uk-UA" sz="2800" b="1" dirty="0" err="1" smtClean="0">
                <a:solidFill>
                  <a:srgbClr val="0070C0"/>
                </a:solidFill>
              </a:rPr>
              <a:t>фізособі</a:t>
            </a:r>
            <a:r>
              <a:rPr lang="uk-UA" sz="2800" b="1" dirty="0" smtClean="0">
                <a:solidFill>
                  <a:srgbClr val="0070C0"/>
                </a:solidFill>
              </a:rPr>
              <a:t> </a:t>
            </a:r>
            <a:r>
              <a:rPr lang="uk-UA" sz="2800" dirty="0" smtClean="0"/>
              <a:t>раніше отриманої від неї ПФД (</a:t>
            </a:r>
            <a:r>
              <a:rPr lang="uk-UA" sz="2800" b="1" dirty="0" err="1" smtClean="0"/>
              <a:t>Дт</a:t>
            </a:r>
            <a:r>
              <a:rPr lang="uk-UA" sz="2800" b="1" dirty="0" smtClean="0"/>
              <a:t> 685 </a:t>
            </a:r>
            <a:r>
              <a:rPr lang="uk-UA" sz="2800" b="1" dirty="0" err="1" smtClean="0"/>
              <a:t>Кт</a:t>
            </a:r>
            <a:r>
              <a:rPr lang="uk-UA" sz="2800" b="1" dirty="0" smtClean="0"/>
              <a:t> 311</a:t>
            </a:r>
            <a:r>
              <a:rPr lang="uk-UA" sz="2800" dirty="0" smtClean="0"/>
              <a:t>) - </a:t>
            </a:r>
            <a:r>
              <a:rPr lang="uk-UA" sz="2800" b="1" dirty="0" smtClean="0">
                <a:solidFill>
                  <a:srgbClr val="0070C0"/>
                </a:solidFill>
              </a:rPr>
              <a:t>153</a:t>
            </a:r>
          </a:p>
          <a:p>
            <a:pPr marL="571500" indent="-5715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800" dirty="0" smtClean="0"/>
              <a:t> </a:t>
            </a:r>
            <a:r>
              <a:rPr lang="uk-UA" sz="2800" b="1" dirty="0" smtClean="0">
                <a:solidFill>
                  <a:srgbClr val="0070C0"/>
                </a:solidFill>
              </a:rPr>
              <a:t>при наданні</a:t>
            </a:r>
            <a:r>
              <a:rPr lang="uk-UA" sz="2800" dirty="0" smtClean="0"/>
              <a:t> ПФД </a:t>
            </a:r>
            <a:r>
              <a:rPr lang="uk-UA" sz="2800" dirty="0" err="1" smtClean="0"/>
              <a:t>фізособі</a:t>
            </a:r>
            <a:r>
              <a:rPr lang="uk-UA" sz="2800" dirty="0" smtClean="0"/>
              <a:t> (</a:t>
            </a:r>
            <a:r>
              <a:rPr lang="uk-UA" sz="2800" b="1" dirty="0" err="1" smtClean="0"/>
              <a:t>Дт</a:t>
            </a:r>
            <a:r>
              <a:rPr lang="uk-UA" sz="2800" b="1" dirty="0" smtClean="0"/>
              <a:t> 377 </a:t>
            </a:r>
            <a:r>
              <a:rPr lang="uk-UA" sz="2800" b="1" dirty="0" err="1" smtClean="0"/>
              <a:t>Кт</a:t>
            </a:r>
            <a:r>
              <a:rPr lang="uk-UA" sz="2800" b="1" dirty="0" smtClean="0"/>
              <a:t> 311</a:t>
            </a:r>
            <a:r>
              <a:rPr lang="uk-UA" sz="2800" dirty="0" smtClean="0"/>
              <a:t>) - </a:t>
            </a:r>
            <a:r>
              <a:rPr lang="uk-UA" sz="2800" b="1" dirty="0" smtClean="0">
                <a:solidFill>
                  <a:srgbClr val="0070C0"/>
                </a:solidFill>
              </a:rPr>
              <a:t>197</a:t>
            </a:r>
            <a:endParaRPr lang="uk-UA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34568" y="1015088"/>
            <a:ext cx="1116177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Повернення товару – кошти </a:t>
            </a:r>
            <a:r>
              <a:rPr lang="uk-UA" sz="2800" b="1" dirty="0" smtClean="0">
                <a:solidFill>
                  <a:srgbClr val="C00000"/>
                </a:solidFill>
              </a:rPr>
              <a:t>не плануються в іншу поставку </a:t>
            </a:r>
            <a:r>
              <a:rPr lang="uk-UA" sz="2800" b="1" dirty="0" smtClean="0">
                <a:solidFill>
                  <a:srgbClr val="0070C0"/>
                </a:solidFill>
              </a:rPr>
              <a:t>покупцю</a:t>
            </a:r>
          </a:p>
          <a:p>
            <a:r>
              <a:rPr lang="uk-UA" sz="2600" dirty="0" smtClean="0"/>
              <a:t>“… У разі повернення покупцем товарів, </a:t>
            </a:r>
            <a:r>
              <a:rPr lang="uk-UA" sz="2600" b="1" dirty="0" smtClean="0">
                <a:solidFill>
                  <a:srgbClr val="0070C0"/>
                </a:solidFill>
              </a:rPr>
              <a:t>кошти за які НЕ зараховуються в рахунок оплати за іншою поставкою</a:t>
            </a:r>
            <a:r>
              <a:rPr lang="uk-UA" sz="2600" dirty="0" smtClean="0">
                <a:solidFill>
                  <a:srgbClr val="0070C0"/>
                </a:solidFill>
              </a:rPr>
              <a:t> </a:t>
            </a:r>
            <a:r>
              <a:rPr lang="uk-UA" sz="2600" dirty="0" smtClean="0"/>
              <a:t>товарів та будуть повернуті покупцю, </a:t>
            </a:r>
            <a:r>
              <a:rPr lang="uk-UA" sz="2600" b="1" dirty="0" smtClean="0">
                <a:solidFill>
                  <a:srgbClr val="C00000"/>
                </a:solidFill>
              </a:rPr>
              <a:t>постачальник (продавець) </a:t>
            </a:r>
            <a:r>
              <a:rPr lang="uk-UA" sz="2600" b="1" dirty="0" smtClean="0"/>
              <a:t>на дату такого повернення товарів</a:t>
            </a:r>
            <a:r>
              <a:rPr lang="uk-UA" sz="2600" dirty="0" smtClean="0"/>
              <a:t> </a:t>
            </a:r>
            <a:r>
              <a:rPr lang="uk-UA" sz="2600" b="1" dirty="0" smtClean="0"/>
              <a:t>складає розрахунок коригування</a:t>
            </a:r>
            <a:r>
              <a:rPr lang="uk-UA" sz="2600" dirty="0" smtClean="0"/>
              <a:t> до податкової накладної, складеної на дату отримання коштів / постачання товарів. Постачальник має право зменшити податкові зобов’язання на підставі такого розрахунку коригування </a:t>
            </a:r>
            <a:r>
              <a:rPr lang="uk-UA" sz="2600" u="sng" dirty="0" smtClean="0"/>
              <a:t>після його реєстрації в Єдиному реєстрі </a:t>
            </a:r>
            <a:r>
              <a:rPr lang="uk-UA" sz="2600" dirty="0" smtClean="0"/>
              <a:t>податкових накладних (далі – ЄРПН) покупцем.</a:t>
            </a:r>
            <a:br>
              <a:rPr lang="uk-UA" sz="2600" dirty="0" smtClean="0"/>
            </a:br>
            <a:r>
              <a:rPr lang="uk-UA" sz="2600" b="1" dirty="0" smtClean="0">
                <a:solidFill>
                  <a:srgbClr val="C00000"/>
                </a:solidFill>
              </a:rPr>
              <a:t>Покупець</a:t>
            </a:r>
            <a:r>
              <a:rPr lang="uk-UA" sz="2600" dirty="0" smtClean="0"/>
              <a:t> зобов’язаний </a:t>
            </a:r>
            <a:r>
              <a:rPr lang="uk-UA" sz="2600" u="sng" dirty="0" smtClean="0"/>
              <a:t>зменшити суму податкового кредиту </a:t>
            </a:r>
            <a:r>
              <a:rPr lang="uk-UA" sz="2600" dirty="0" smtClean="0"/>
              <a:t>у звітному (податковому) періоді, </a:t>
            </a:r>
            <a:r>
              <a:rPr lang="uk-UA" sz="2600" b="1" dirty="0" smtClean="0"/>
              <a:t>у якому відбулося повернення товарів</a:t>
            </a:r>
            <a:r>
              <a:rPr lang="uk-UA" sz="2600" dirty="0" smtClean="0"/>
              <a:t>, </a:t>
            </a:r>
            <a:r>
              <a:rPr lang="uk-UA" sz="2600" u="sng" dirty="0" smtClean="0"/>
              <a:t>незалежно від факту реєстрації в ЄРПН такого розрахунку </a:t>
            </a:r>
            <a:r>
              <a:rPr lang="uk-UA" sz="2600" u="sng" dirty="0" err="1" smtClean="0"/>
              <a:t>коригування</a:t>
            </a:r>
            <a:r>
              <a:rPr lang="uk-UA" sz="2600" dirty="0" err="1" smtClean="0"/>
              <a:t>.“</a:t>
            </a:r>
            <a:endParaRPr lang="uk-UA" sz="2600" dirty="0" smtClean="0"/>
          </a:p>
          <a:p>
            <a:pPr algn="r"/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 (101.04,  https://zir.tax.gov.ua/main/bz/view/?src=ques&amp;id=40538)</a:t>
            </a:r>
            <a:r>
              <a:rPr lang="uk-UA" sz="22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05542" y="418838"/>
            <a:ext cx="32267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Розрахунки коригування</a:t>
            </a:r>
            <a:endParaRPr lang="uk-UA" sz="2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528" y="365125"/>
            <a:ext cx="10558272" cy="439547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8472" y="810640"/>
            <a:ext cx="10515600" cy="521525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Clr>
                <a:srgbClr val="0AAFFF"/>
              </a:buClr>
              <a:buNone/>
            </a:pPr>
            <a:r>
              <a:rPr lang="uk-UA" sz="3200" b="1" dirty="0" smtClean="0">
                <a:solidFill>
                  <a:srgbClr val="C00000"/>
                </a:solidFill>
              </a:rPr>
              <a:t>Прощення боргу по ПФД</a:t>
            </a:r>
            <a:r>
              <a:rPr lang="uk-UA" sz="3200" b="1" dirty="0" smtClean="0">
                <a:solidFill>
                  <a:srgbClr val="0070C0"/>
                </a:solidFill>
              </a:rPr>
              <a:t>, мирова угода</a:t>
            </a:r>
          </a:p>
          <a:p>
            <a:pPr>
              <a:buNone/>
            </a:pPr>
            <a:r>
              <a:rPr lang="uk-UA" dirty="0" smtClean="0"/>
              <a:t>“1. Зобов'язання припиняється внаслідок звільнення (</a:t>
            </a:r>
            <a:r>
              <a:rPr lang="uk-UA" b="1" dirty="0" smtClean="0"/>
              <a:t>прощення боргу</a:t>
            </a:r>
            <a:r>
              <a:rPr lang="uk-UA" dirty="0" smtClean="0"/>
              <a:t>) </a:t>
            </a:r>
            <a:r>
              <a:rPr lang="uk-UA" u="sng" dirty="0" smtClean="0"/>
              <a:t>кредитором боржника </a:t>
            </a:r>
            <a:r>
              <a:rPr lang="uk-UA" dirty="0" smtClean="0"/>
              <a:t>від його обов'язків, якщо це не порушує прав третіх осіб щодо майна </a:t>
            </a:r>
            <a:r>
              <a:rPr lang="uk-UA" dirty="0" err="1" smtClean="0"/>
              <a:t>кредитора”</a:t>
            </a:r>
            <a:r>
              <a:rPr lang="uk-UA" dirty="0" smtClean="0"/>
              <a:t> </a:t>
            </a:r>
          </a:p>
          <a:p>
            <a:pPr algn="r">
              <a:buNone/>
            </a:pP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ст. 605 ЦКУ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0070C0"/>
                </a:solidFill>
              </a:rPr>
              <a:t>В бухгалтерському обліку</a:t>
            </a:r>
            <a:r>
              <a:rPr lang="uk-UA" dirty="0" smtClean="0"/>
              <a:t>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smtClean="0"/>
              <a:t>списання </a:t>
            </a:r>
            <a:r>
              <a:rPr lang="uk-UA" u="sng" dirty="0" smtClean="0"/>
              <a:t>кредиторської </a:t>
            </a:r>
            <a:r>
              <a:rPr lang="uk-UA" dirty="0" smtClean="0"/>
              <a:t>заборгованості: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 </a:t>
            </a:r>
            <a:r>
              <a:rPr lang="uk-UA" b="1" dirty="0" err="1" smtClean="0">
                <a:solidFill>
                  <a:srgbClr val="0070C0"/>
                </a:solidFill>
              </a:rPr>
              <a:t>Дт</a:t>
            </a:r>
            <a:r>
              <a:rPr lang="uk-UA" b="1" dirty="0" smtClean="0">
                <a:solidFill>
                  <a:srgbClr val="0070C0"/>
                </a:solidFill>
              </a:rPr>
              <a:t> 63, 67, 68 </a:t>
            </a:r>
            <a:r>
              <a:rPr lang="uk-UA" b="1" dirty="0" err="1" smtClean="0">
                <a:solidFill>
                  <a:srgbClr val="0070C0"/>
                </a:solidFill>
              </a:rPr>
              <a:t>Кт</a:t>
            </a:r>
            <a:r>
              <a:rPr lang="uk-UA" b="1" dirty="0" smtClean="0">
                <a:solidFill>
                  <a:srgbClr val="0070C0"/>
                </a:solidFill>
              </a:rPr>
              <a:t> 719 (746)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smtClean="0"/>
              <a:t>списання  </a:t>
            </a:r>
            <a:r>
              <a:rPr lang="uk-UA" u="sng" dirty="0" smtClean="0"/>
              <a:t>дебіторської </a:t>
            </a:r>
            <a:r>
              <a:rPr lang="uk-UA" dirty="0" smtClean="0"/>
              <a:t>заборгованості: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dirty="0" smtClean="0"/>
              <a:t> </a:t>
            </a:r>
            <a:r>
              <a:rPr lang="uk-UA" b="1" dirty="0" err="1" smtClean="0">
                <a:solidFill>
                  <a:srgbClr val="0070C0"/>
                </a:solidFill>
              </a:rPr>
              <a:t>Дт</a:t>
            </a:r>
            <a:r>
              <a:rPr lang="uk-UA" b="1" dirty="0" smtClean="0">
                <a:solidFill>
                  <a:srgbClr val="0070C0"/>
                </a:solidFill>
              </a:rPr>
              <a:t> 944 (977)  </a:t>
            </a:r>
            <a:r>
              <a:rPr lang="uk-UA" b="1" dirty="0" err="1" smtClean="0">
                <a:solidFill>
                  <a:srgbClr val="0070C0"/>
                </a:solidFill>
              </a:rPr>
              <a:t>Кт</a:t>
            </a:r>
            <a:r>
              <a:rPr lang="uk-UA" b="1" dirty="0" smtClean="0">
                <a:solidFill>
                  <a:srgbClr val="0070C0"/>
                </a:solidFill>
              </a:rPr>
              <a:t> 36, 37, 63, 64, інші</a:t>
            </a:r>
          </a:p>
          <a:p>
            <a:pPr>
              <a:buNone/>
            </a:pPr>
            <a:endParaRPr lang="uk-UA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3256" y="365125"/>
            <a:ext cx="3590544" cy="348107"/>
          </a:xfrm>
        </p:spPr>
        <p:txBody>
          <a:bodyPr>
            <a:no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5216" y="996696"/>
            <a:ext cx="11292840" cy="558698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800" b="1" dirty="0" smtClean="0">
                <a:solidFill>
                  <a:srgbClr val="0070C0"/>
                </a:solidFill>
              </a:rPr>
              <a:t>В податковому обліку кредитора </a:t>
            </a:r>
            <a:r>
              <a:rPr lang="uk-UA" dirty="0" smtClean="0"/>
              <a:t>прощення боргу </a:t>
            </a:r>
            <a:r>
              <a:rPr lang="uk-UA" b="1" dirty="0" smtClean="0"/>
              <a:t>дебітора</a:t>
            </a:r>
            <a:r>
              <a:rPr lang="uk-UA" dirty="0" smtClean="0"/>
              <a:t>, мирова угода </a:t>
            </a:r>
            <a:r>
              <a:rPr lang="uk-UA" u="sng" dirty="0" smtClean="0"/>
              <a:t>може потрапити під оподаткування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двічі(!):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 1) </a:t>
            </a:r>
            <a:r>
              <a:rPr lang="uk-UA" dirty="0" smtClean="0"/>
              <a:t>списання дебіторської заборгованості передбачає проведення коригування по </a:t>
            </a:r>
            <a:r>
              <a:rPr lang="uk-UA" b="1" dirty="0" smtClean="0">
                <a:solidFill>
                  <a:srgbClr val="0070C0"/>
                </a:solidFill>
              </a:rPr>
              <a:t>п. 139.2 ПКУ</a:t>
            </a:r>
            <a:r>
              <a:rPr lang="uk-UA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uk-UA" dirty="0" smtClean="0"/>
              <a:t>на </a:t>
            </a:r>
            <a:r>
              <a:rPr lang="uk-UA" b="1" dirty="0" smtClean="0"/>
              <a:t>збільшення</a:t>
            </a:r>
            <a:r>
              <a:rPr lang="uk-UA" dirty="0" smtClean="0"/>
              <a:t> </a:t>
            </a:r>
            <a:r>
              <a:rPr lang="uk-UA" dirty="0" err="1" smtClean="0"/>
              <a:t>фінрезультату</a:t>
            </a:r>
            <a:r>
              <a:rPr lang="uk-UA" dirty="0" smtClean="0"/>
              <a:t> – за даними </a:t>
            </a:r>
            <a:r>
              <a:rPr lang="uk-UA" dirty="0" err="1" smtClean="0"/>
              <a:t>бухобліку</a:t>
            </a:r>
            <a:endParaRPr lang="uk-UA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uk-UA" dirty="0" smtClean="0"/>
              <a:t>на </a:t>
            </a:r>
            <a:r>
              <a:rPr lang="uk-UA" b="1" dirty="0" smtClean="0"/>
              <a:t>зменшення</a:t>
            </a:r>
            <a:r>
              <a:rPr lang="uk-UA" dirty="0" smtClean="0"/>
              <a:t> </a:t>
            </a:r>
            <a:r>
              <a:rPr lang="uk-UA" dirty="0" err="1" smtClean="0"/>
              <a:t>фінрезультату</a:t>
            </a:r>
            <a:r>
              <a:rPr lang="uk-UA" dirty="0" smtClean="0"/>
              <a:t> – коригування </a:t>
            </a:r>
            <a:r>
              <a:rPr lang="uk-UA" b="1" dirty="0" smtClean="0">
                <a:solidFill>
                  <a:srgbClr val="C00000"/>
                </a:solidFill>
              </a:rPr>
              <a:t>немає</a:t>
            </a:r>
            <a:r>
              <a:rPr lang="uk-UA" dirty="0" smtClean="0"/>
              <a:t> (!), оскільки списання такого боргу </a:t>
            </a:r>
            <a:r>
              <a:rPr lang="uk-UA" u="sng" dirty="0" smtClean="0"/>
              <a:t>не відповідає ознакам п. 14.1.11 ПКУ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C00000"/>
                </a:solidFill>
              </a:rPr>
              <a:t>2) </a:t>
            </a:r>
            <a:r>
              <a:rPr lang="uk-UA" dirty="0" smtClean="0"/>
              <a:t>розглядається як надання </a:t>
            </a:r>
            <a:r>
              <a:rPr lang="uk-UA" b="1" dirty="0" smtClean="0"/>
              <a:t>безповоротної </a:t>
            </a:r>
            <a:r>
              <a:rPr lang="uk-UA" b="1" dirty="0" err="1" smtClean="0"/>
              <a:t>фіндопомоги</a:t>
            </a:r>
            <a:r>
              <a:rPr lang="uk-UA" b="1" dirty="0" smtClean="0"/>
              <a:t>, </a:t>
            </a:r>
            <a:r>
              <a:rPr lang="uk-UA" dirty="0" smtClean="0"/>
              <a:t>тому можливі коригування </a:t>
            </a:r>
            <a:r>
              <a:rPr lang="uk-UA" b="1" dirty="0" smtClean="0"/>
              <a:t>на збільшення </a:t>
            </a:r>
            <a:r>
              <a:rPr lang="uk-UA" dirty="0" err="1" smtClean="0"/>
              <a:t>фінрезультату</a:t>
            </a:r>
            <a:r>
              <a:rPr lang="uk-UA" dirty="0" smtClean="0"/>
              <a:t> по п. </a:t>
            </a:r>
            <a:r>
              <a:rPr lang="uk-UA" b="1" dirty="0" smtClean="0">
                <a:solidFill>
                  <a:srgbClr val="0070C0"/>
                </a:solidFill>
              </a:rPr>
              <a:t>140.5.10 ПКУ. </a:t>
            </a:r>
            <a:r>
              <a:rPr lang="uk-UA" dirty="0" smtClean="0"/>
              <a:t> Таке коригування проводиться </a:t>
            </a:r>
            <a:r>
              <a:rPr lang="uk-UA" u="sng" dirty="0" smtClean="0"/>
              <a:t>якщо простили борг: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dirty="0" smtClean="0"/>
              <a:t>неплатнику податку на прибуток,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b="1" dirty="0" err="1" smtClean="0">
                <a:solidFill>
                  <a:srgbClr val="C00000"/>
                </a:solidFill>
              </a:rPr>
              <a:t>пов</a:t>
            </a:r>
            <a:r>
              <a:rPr lang="en-US" b="1" dirty="0" smtClean="0">
                <a:solidFill>
                  <a:srgbClr val="C00000"/>
                </a:solidFill>
              </a:rPr>
              <a:t>`</a:t>
            </a:r>
            <a:r>
              <a:rPr lang="uk-UA" b="1" dirty="0" err="1" smtClean="0">
                <a:solidFill>
                  <a:srgbClr val="C00000"/>
                </a:solidFill>
              </a:rPr>
              <a:t>язаній</a:t>
            </a:r>
            <a:r>
              <a:rPr lang="uk-UA" b="1" dirty="0" smtClean="0">
                <a:solidFill>
                  <a:srgbClr val="C00000"/>
                </a:solidFill>
              </a:rPr>
              <a:t> особі зі збитками </a:t>
            </a:r>
            <a:r>
              <a:rPr lang="uk-UA" dirty="0" smtClean="0"/>
              <a:t>в декларації з податку на прибуток за минулий рік </a:t>
            </a:r>
            <a:endParaRPr lang="uk-UA" b="1" dirty="0" smtClean="0">
              <a:solidFill>
                <a:srgbClr val="0070C0"/>
              </a:solidFill>
            </a:endParaRPr>
          </a:p>
          <a:p>
            <a:pPr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ІПК ДПСУ від 19.02.2020 р. № 664/6/99-00-07-02-02-06/ІПК)</a:t>
            </a:r>
            <a:endParaRPr lang="uk-UA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4616" y="365125"/>
            <a:ext cx="4139184" cy="549275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Поворотна </a:t>
            </a:r>
            <a:r>
              <a:rPr lang="uk-UA" sz="2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фіндопомога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784" y="914400"/>
            <a:ext cx="11503152" cy="59436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uk-UA" sz="3600" b="1" dirty="0" smtClean="0">
                <a:solidFill>
                  <a:srgbClr val="0070C0"/>
                </a:solidFill>
              </a:rPr>
              <a:t>Позиція ДПСУ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400" dirty="0" err="1" smtClean="0"/>
              <a:t>“Чи</a:t>
            </a:r>
            <a:r>
              <a:rPr lang="uk-UA" sz="3400" dirty="0" smtClean="0"/>
              <a:t> повинен платник податку на прибуток здійснити </a:t>
            </a:r>
            <a:r>
              <a:rPr lang="uk-UA" sz="3400" b="1" dirty="0" smtClean="0">
                <a:solidFill>
                  <a:srgbClr val="C00000"/>
                </a:solidFill>
              </a:rPr>
              <a:t>одночасно коригування </a:t>
            </a:r>
            <a:r>
              <a:rPr lang="uk-UA" sz="3400" dirty="0" smtClean="0"/>
              <a:t>фінансового результату до оподаткування </a:t>
            </a:r>
            <a:r>
              <a:rPr lang="uk-UA" sz="3400" u="sng" dirty="0" smtClean="0"/>
              <a:t>на дві податкові різниці </a:t>
            </a:r>
            <a:r>
              <a:rPr lang="uk-UA" sz="3400" dirty="0" smtClean="0"/>
              <a:t>згідно з </a:t>
            </a:r>
            <a:r>
              <a:rPr lang="uk-UA" sz="3400" b="1" dirty="0" smtClean="0"/>
              <a:t>п. 139.2 ст. 139 ПКУ та </a:t>
            </a:r>
            <a:r>
              <a:rPr lang="uk-UA" sz="3400" b="1" dirty="0" err="1" smtClean="0"/>
              <a:t>п.п</a:t>
            </a:r>
            <a:r>
              <a:rPr lang="uk-UA" sz="3400" b="1" dirty="0" smtClean="0"/>
              <a:t>. 140.5.10 </a:t>
            </a:r>
            <a:r>
              <a:rPr lang="uk-UA" sz="3400" dirty="0" smtClean="0"/>
              <a:t>п. 140.5 ст. 140 ПКУ </a:t>
            </a:r>
            <a:r>
              <a:rPr lang="uk-UA" sz="3400" b="1" dirty="0" smtClean="0">
                <a:solidFill>
                  <a:srgbClr val="0070C0"/>
                </a:solidFill>
              </a:rPr>
              <a:t>при списанні (прощенні) грошової та/або товарної дебіторської заборгованості</a:t>
            </a:r>
            <a:r>
              <a:rPr lang="uk-UA" sz="3400" dirty="0" smtClean="0"/>
              <a:t>?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400" b="1" dirty="0" smtClean="0">
                <a:solidFill>
                  <a:srgbClr val="0070C0"/>
                </a:solidFill>
              </a:rPr>
              <a:t>Відповідь: </a:t>
            </a:r>
            <a:r>
              <a:rPr lang="uk-UA" sz="3400" dirty="0" smtClean="0"/>
              <a:t> Так, платник податку на прибуток повинен здійснити </a:t>
            </a:r>
            <a:r>
              <a:rPr lang="uk-UA" sz="3400" b="1" dirty="0" smtClean="0">
                <a:solidFill>
                  <a:srgbClr val="C00000"/>
                </a:solidFill>
              </a:rPr>
              <a:t>одночасно коригування</a:t>
            </a:r>
            <a:r>
              <a:rPr lang="uk-UA" sz="3400" dirty="0" smtClean="0"/>
              <a:t> фінансового результату до оподаткування </a:t>
            </a:r>
            <a:r>
              <a:rPr lang="uk-UA" sz="3400" b="1" dirty="0" smtClean="0">
                <a:solidFill>
                  <a:srgbClr val="C00000"/>
                </a:solidFill>
              </a:rPr>
              <a:t>на дві податкові різниці </a:t>
            </a:r>
            <a:r>
              <a:rPr lang="uk-UA" sz="3400" dirty="0" smtClean="0"/>
              <a:t>згідно з </a:t>
            </a:r>
            <a:r>
              <a:rPr lang="uk-UA" sz="3400" b="1" dirty="0" smtClean="0"/>
              <a:t>п. 139.2 та </a:t>
            </a:r>
            <a:r>
              <a:rPr lang="uk-UA" sz="3400" b="1" dirty="0" err="1" smtClean="0"/>
              <a:t>п.п</a:t>
            </a:r>
            <a:r>
              <a:rPr lang="uk-UA" sz="3400" b="1" dirty="0" smtClean="0"/>
              <a:t>. 140.5.10 </a:t>
            </a:r>
            <a:r>
              <a:rPr lang="uk-UA" sz="3400" dirty="0" smtClean="0"/>
              <a:t>п. 140.5 ПКУ </a:t>
            </a:r>
            <a:r>
              <a:rPr lang="uk-UA" sz="3400" b="1" dirty="0" smtClean="0"/>
              <a:t>при списанні (прощенні) дебіторської заборгованості.</a:t>
            </a:r>
            <a:r>
              <a:rPr lang="uk-UA" sz="3400" dirty="0" smtClean="0"/>
              <a:t/>
            </a:r>
            <a:br>
              <a:rPr lang="uk-UA" sz="3400" dirty="0" smtClean="0"/>
            </a:br>
            <a:r>
              <a:rPr lang="uk-UA" sz="3400" dirty="0" smtClean="0"/>
              <a:t>При списанні (прощенні) дебіторської заборгованості, яка </a:t>
            </a:r>
            <a:r>
              <a:rPr lang="uk-UA" sz="3400" b="1" dirty="0" smtClean="0"/>
              <a:t>відповідає/не відповідає </a:t>
            </a:r>
            <a:r>
              <a:rPr lang="uk-UA" sz="3400" dirty="0" smtClean="0"/>
              <a:t>ознакам, визначеним </a:t>
            </a:r>
            <a:r>
              <a:rPr lang="uk-UA" sz="3400" u="sng" dirty="0" err="1" smtClean="0"/>
              <a:t>п.п</a:t>
            </a:r>
            <a:r>
              <a:rPr lang="uk-UA" sz="3400" u="sng" dirty="0" smtClean="0"/>
              <a:t>. 14.1.11 </a:t>
            </a:r>
            <a:r>
              <a:rPr lang="uk-UA" sz="3400" dirty="0" smtClean="0"/>
              <a:t>ПКУ, щодо якої створено/не створено резерв сумнівних боргів, фінансовий результат до оподаткування підлягає коригуванню </a:t>
            </a:r>
            <a:r>
              <a:rPr lang="uk-UA" sz="3400" b="1" dirty="0" smtClean="0">
                <a:solidFill>
                  <a:srgbClr val="0070C0"/>
                </a:solidFill>
              </a:rPr>
              <a:t>згідно з п. 139.2 </a:t>
            </a:r>
            <a:r>
              <a:rPr lang="uk-UA" sz="3400" dirty="0" smtClean="0"/>
              <a:t>ст. 139 ПКУ.</a:t>
            </a:r>
            <a:br>
              <a:rPr lang="uk-UA" sz="3400" dirty="0" smtClean="0"/>
            </a:br>
            <a:r>
              <a:rPr lang="uk-UA" sz="3400" dirty="0" smtClean="0"/>
              <a:t>Водночас, якщо </a:t>
            </a:r>
            <a:r>
              <a:rPr lang="uk-UA" sz="3400" b="1" dirty="0" smtClean="0"/>
              <a:t>поворотна фінансова допомога не була повернута та </a:t>
            </a:r>
            <a:r>
              <a:rPr lang="uk-UA" sz="3400" b="1" dirty="0" err="1" smtClean="0"/>
              <a:t>надавачем</a:t>
            </a:r>
            <a:r>
              <a:rPr lang="uk-UA" sz="3400" b="1" dirty="0" smtClean="0"/>
              <a:t> </a:t>
            </a:r>
            <a:r>
              <a:rPr lang="uk-UA" sz="3400" dirty="0" smtClean="0"/>
              <a:t>такої допомоги – платником податку на прибуток </a:t>
            </a:r>
            <a:r>
              <a:rPr lang="uk-UA" sz="3400" b="1" dirty="0" smtClean="0">
                <a:solidFill>
                  <a:srgbClr val="0070C0"/>
                </a:solidFill>
              </a:rPr>
              <a:t>прийнято рішення про її прощення</a:t>
            </a:r>
            <a:r>
              <a:rPr lang="uk-UA" sz="3400" dirty="0" smtClean="0"/>
              <a:t>, така поворотна допомога </a:t>
            </a:r>
            <a:r>
              <a:rPr lang="uk-UA" sz="3400" b="1" dirty="0" smtClean="0">
                <a:solidFill>
                  <a:srgbClr val="0070C0"/>
                </a:solidFill>
              </a:rPr>
              <a:t>набуває статусу безповоротної, </a:t>
            </a:r>
            <a:r>
              <a:rPr lang="uk-UA" sz="3400" dirty="0" smtClean="0"/>
              <a:t>і на суму прощеної допомоги </a:t>
            </a:r>
            <a:r>
              <a:rPr lang="uk-UA" sz="3400" b="1" dirty="0" smtClean="0"/>
              <a:t>підлягає збільшенню </a:t>
            </a:r>
            <a:r>
              <a:rPr lang="uk-UA" sz="3400" dirty="0" smtClean="0"/>
              <a:t>фінансовий результат до оподаткування у випадках визначених </a:t>
            </a:r>
            <a:r>
              <a:rPr lang="uk-UA" sz="3400" b="1" dirty="0" err="1" smtClean="0">
                <a:solidFill>
                  <a:srgbClr val="0070C0"/>
                </a:solidFill>
              </a:rPr>
              <a:t>п.п</a:t>
            </a:r>
            <a:r>
              <a:rPr lang="uk-UA" sz="3400" b="1" dirty="0" smtClean="0">
                <a:solidFill>
                  <a:srgbClr val="0070C0"/>
                </a:solidFill>
              </a:rPr>
              <a:t>. 140.5.10 ПКУ </a:t>
            </a:r>
            <a:r>
              <a:rPr lang="uk-UA" sz="3400" dirty="0" smtClean="0"/>
              <a:t>у звітному періоді, коли прийнято рішення про таке прощення…”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3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 (102.12</a:t>
            </a:r>
            <a:r>
              <a:rPr lang="ru-RU" sz="3400" dirty="0" smtClean="0"/>
              <a:t>, </a:t>
            </a:r>
            <a:r>
              <a:rPr lang="en-US" sz="3400" dirty="0" smtClean="0">
                <a:hlinkClick r:id="rId2"/>
              </a:rPr>
              <a:t>https://zir.tax.gov.ua/main/bz/view/?src=ques&amp;id=41687</a:t>
            </a:r>
            <a:r>
              <a:rPr lang="uk-UA" sz="3400" dirty="0" smtClean="0"/>
              <a:t> 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4776" y="2584577"/>
            <a:ext cx="10756392" cy="141135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800" b="1" dirty="0" smtClean="0">
                <a:solidFill>
                  <a:srgbClr val="0070C0"/>
                </a:solidFill>
              </a:rPr>
              <a:t>3. Закон № 4015: </a:t>
            </a:r>
            <a:r>
              <a:rPr lang="uk-UA" sz="4800" b="1" dirty="0" smtClean="0"/>
              <a:t>зміни по військовому збору і не тільки</a:t>
            </a:r>
            <a:endParaRPr lang="uk-UA" sz="48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6376" y="218821"/>
            <a:ext cx="1935480" cy="412115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7280"/>
            <a:ext cx="11494008" cy="52486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dirty="0" smtClean="0"/>
              <a:t>Закон України </a:t>
            </a:r>
            <a:r>
              <a:rPr lang="uk-UA" sz="3200" dirty="0" smtClean="0"/>
              <a:t>«Про внесення змін до Податкового кодексу України та інших законів України щодо забезпечення збалансованості бюджетних надходжень у період дії воєнного стану» від 10.10.2024 р. </a:t>
            </a:r>
            <a:r>
              <a:rPr lang="uk-UA" sz="3200" b="1" dirty="0" smtClean="0"/>
              <a:t>№ 4015-ІХ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i="1" dirty="0" smtClean="0">
                <a:solidFill>
                  <a:srgbClr val="FF0000"/>
                </a:solidFill>
              </a:rPr>
              <a:t>Перебуває на підписі у Президента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Дата набуття чинності: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uk-UA" sz="3200" dirty="0" smtClean="0"/>
              <a:t>Загальна норма </a:t>
            </a:r>
            <a:r>
              <a:rPr lang="uk-UA" sz="3200" dirty="0" smtClean="0">
                <a:solidFill>
                  <a:srgbClr val="0070C0"/>
                </a:solidFill>
              </a:rPr>
              <a:t>- </a:t>
            </a:r>
            <a:r>
              <a:rPr lang="uk-UA" sz="3200" dirty="0" smtClean="0"/>
              <a:t> </a:t>
            </a:r>
            <a:r>
              <a:rPr lang="uk-UA" sz="3200" b="1" dirty="0" smtClean="0"/>
              <a:t>з наступного дня після опублікування</a:t>
            </a:r>
          </a:p>
          <a:p>
            <a:pPr marL="742950" indent="-74295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uk-UA" sz="3200" dirty="0" smtClean="0"/>
              <a:t>Спеціальна норма - </a:t>
            </a:r>
            <a:r>
              <a:rPr lang="uk-UA" sz="3200" b="1" dirty="0" smtClean="0"/>
              <a:t>01.01.2025</a:t>
            </a:r>
            <a:endParaRPr lang="uk-UA" sz="36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sz="3600" b="1" i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5984" y="365125"/>
            <a:ext cx="2337816" cy="512699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45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819912" y="851662"/>
            <a:ext cx="10774680" cy="5503418"/>
          </a:xfrm>
        </p:spPr>
        <p:txBody>
          <a:bodyPr anchor="t"/>
          <a:lstStyle/>
          <a:p>
            <a:pPr algn="l">
              <a:spcBef>
                <a:spcPts val="600"/>
              </a:spcBef>
            </a:pPr>
            <a:r>
              <a:rPr lang="uk-UA" sz="3000" b="1" dirty="0" smtClean="0">
                <a:solidFill>
                  <a:srgbClr val="0070C0"/>
                </a:solidFill>
              </a:rPr>
              <a:t>Військовий збір – </a:t>
            </a:r>
            <a:r>
              <a:rPr lang="uk-UA" sz="3000" b="1" dirty="0" err="1" smtClean="0">
                <a:solidFill>
                  <a:srgbClr val="0070C0"/>
                </a:solidFill>
              </a:rPr>
              <a:t>фізособи</a:t>
            </a:r>
            <a:r>
              <a:rPr lang="uk-UA" sz="3000" b="1" dirty="0" smtClean="0">
                <a:solidFill>
                  <a:srgbClr val="0070C0"/>
                </a:solidFill>
              </a:rPr>
              <a:t> резиденти та нерезиденти</a:t>
            </a:r>
          </a:p>
          <a:p>
            <a:pPr algn="l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</a:rPr>
              <a:t>“</a:t>
            </a:r>
            <a:r>
              <a:rPr lang="uk-UA" sz="2800" b="1" dirty="0" smtClean="0">
                <a:solidFill>
                  <a:schemeClr val="tx1"/>
                </a:solidFill>
              </a:rPr>
              <a:t>2. </a:t>
            </a:r>
            <a:r>
              <a:rPr lang="uk-UA" sz="2800" dirty="0" smtClean="0">
                <a:solidFill>
                  <a:schemeClr val="tx1"/>
                </a:solidFill>
              </a:rPr>
              <a:t>Доходи платників військового збору – осіб, визначених пунктом </a:t>
            </a:r>
            <a:r>
              <a:rPr lang="uk-UA" sz="2800" b="1" dirty="0" smtClean="0">
                <a:solidFill>
                  <a:schemeClr val="tx1"/>
                </a:solidFill>
              </a:rPr>
              <a:t>162.1 </a:t>
            </a:r>
            <a:r>
              <a:rPr lang="uk-UA" sz="2800" dirty="0" smtClean="0">
                <a:solidFill>
                  <a:schemeClr val="tx1"/>
                </a:solidFill>
              </a:rPr>
              <a:t>статті 162 Податкового кодексу України</a:t>
            </a:r>
            <a:r>
              <a:rPr lang="uk-UA" sz="2800" b="1" dirty="0" smtClean="0">
                <a:solidFill>
                  <a:schemeClr val="tx1"/>
                </a:solidFill>
              </a:rPr>
              <a:t>, </a:t>
            </a:r>
            <a:r>
              <a:rPr lang="uk-UA" sz="2800" b="1" dirty="0" smtClean="0">
                <a:solidFill>
                  <a:srgbClr val="C00000"/>
                </a:solidFill>
              </a:rPr>
              <a:t>нараховані </a:t>
            </a:r>
            <a:r>
              <a:rPr lang="uk-UA" sz="2800" dirty="0" smtClean="0">
                <a:solidFill>
                  <a:schemeClr val="tx1"/>
                </a:solidFill>
              </a:rPr>
              <a:t>за наслідками податкових </a:t>
            </a:r>
            <a:r>
              <a:rPr lang="uk-UA" sz="2800" b="1" dirty="0" smtClean="0">
                <a:solidFill>
                  <a:schemeClr val="tx1"/>
                </a:solidFill>
              </a:rPr>
              <a:t>періодів</a:t>
            </a:r>
            <a:r>
              <a:rPr lang="uk-UA" sz="2800" dirty="0" smtClean="0">
                <a:solidFill>
                  <a:srgbClr val="C00000"/>
                </a:solidFill>
              </a:rPr>
              <a:t> </a:t>
            </a:r>
            <a:r>
              <a:rPr lang="uk-UA" sz="2800" b="1" dirty="0" smtClean="0">
                <a:solidFill>
                  <a:srgbClr val="C00000"/>
                </a:solidFill>
              </a:rPr>
              <a:t>ДО </a:t>
            </a:r>
            <a:r>
              <a:rPr lang="uk-UA" sz="2800" b="1" dirty="0" smtClean="0">
                <a:solidFill>
                  <a:srgbClr val="0070C0"/>
                </a:solidFill>
              </a:rPr>
              <a:t>набрання чинності </a:t>
            </a:r>
            <a:r>
              <a:rPr lang="uk-UA" sz="2800" dirty="0" smtClean="0">
                <a:solidFill>
                  <a:schemeClr val="tx1"/>
                </a:solidFill>
              </a:rPr>
              <a:t>цим Законом, </a:t>
            </a:r>
            <a:r>
              <a:rPr lang="uk-UA" sz="2800" u="sng" dirty="0" smtClean="0">
                <a:solidFill>
                  <a:schemeClr val="tx1"/>
                </a:solidFill>
              </a:rPr>
              <a:t>оподатковуються за ставкою військового збору</a:t>
            </a:r>
            <a:r>
              <a:rPr lang="uk-UA" sz="2800" dirty="0" smtClean="0">
                <a:solidFill>
                  <a:schemeClr val="tx1"/>
                </a:solidFill>
              </a:rPr>
              <a:t>, </a:t>
            </a:r>
            <a:r>
              <a:rPr lang="uk-UA" sz="2800" b="1" dirty="0" smtClean="0">
                <a:solidFill>
                  <a:srgbClr val="0070C0"/>
                </a:solidFill>
              </a:rPr>
              <a:t>що діяла до набрання чинності цим Законом</a:t>
            </a:r>
            <a:r>
              <a:rPr lang="uk-UA" sz="2800" dirty="0" smtClean="0">
                <a:solidFill>
                  <a:schemeClr val="tx1"/>
                </a:solidFill>
              </a:rPr>
              <a:t>, </a:t>
            </a:r>
            <a:r>
              <a:rPr lang="uk-UA" sz="2800" u="sng" dirty="0" smtClean="0">
                <a:solidFill>
                  <a:schemeClr val="tx1"/>
                </a:solidFill>
              </a:rPr>
              <a:t>незалежно від дати їх фактичної виплати (надання), </a:t>
            </a:r>
            <a:r>
              <a:rPr lang="uk-UA" sz="2800" b="1" dirty="0" smtClean="0">
                <a:solidFill>
                  <a:srgbClr val="C00000"/>
                </a:solidFill>
              </a:rPr>
              <a:t>крім </a:t>
            </a:r>
            <a:r>
              <a:rPr lang="uk-UA" sz="2800" dirty="0" smtClean="0">
                <a:solidFill>
                  <a:schemeClr val="tx1"/>
                </a:solidFill>
              </a:rPr>
              <a:t>випадків, прямо передбачених Податковим кодексом </a:t>
            </a:r>
            <a:r>
              <a:rPr lang="uk-UA" sz="2800" dirty="0" err="1" smtClean="0">
                <a:solidFill>
                  <a:schemeClr val="tx1"/>
                </a:solidFill>
              </a:rPr>
              <a:t>України.”</a:t>
            </a:r>
            <a:endParaRPr lang="uk-UA" sz="2800" dirty="0" smtClean="0">
              <a:solidFill>
                <a:schemeClr val="tx1"/>
              </a:solidFill>
            </a:endParaRPr>
          </a:p>
          <a:p>
            <a:pPr algn="r">
              <a:spcBef>
                <a:spcPts val="600"/>
              </a:spcBef>
            </a:pPr>
            <a:r>
              <a:rPr lang="uk-UA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Р. ІІ </a:t>
            </a:r>
            <a:r>
              <a:rPr lang="uk-UA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“Прикінцеві</a:t>
            </a:r>
            <a:r>
              <a:rPr lang="uk-UA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та перехідні положення </a:t>
            </a:r>
            <a:r>
              <a:rPr lang="uk-UA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Закону № 4015</a:t>
            </a:r>
          </a:p>
          <a:p>
            <a:pPr algn="just">
              <a:spcBef>
                <a:spcPts val="600"/>
              </a:spcBef>
            </a:pPr>
            <a:r>
              <a:rPr lang="uk-UA" sz="2800" b="1" dirty="0" smtClean="0">
                <a:solidFill>
                  <a:srgbClr val="C00000"/>
                </a:solidFill>
              </a:rPr>
              <a:t>Увага</a:t>
            </a:r>
            <a:r>
              <a:rPr lang="uk-UA" sz="2800" dirty="0" smtClean="0">
                <a:solidFill>
                  <a:schemeClr val="tx1"/>
                </a:solidFill>
              </a:rPr>
              <a:t>. Читається так, що </a:t>
            </a:r>
            <a:r>
              <a:rPr lang="uk-UA" sz="2800" b="1" dirty="0" smtClean="0">
                <a:solidFill>
                  <a:srgbClr val="0070C0"/>
                </a:solidFill>
              </a:rPr>
              <a:t>5% ВЗ </a:t>
            </a:r>
            <a:r>
              <a:rPr lang="uk-UA" sz="2800" dirty="0" smtClean="0">
                <a:solidFill>
                  <a:schemeClr val="tx1"/>
                </a:solidFill>
              </a:rPr>
              <a:t>буде застосовуватись до виплат, </a:t>
            </a:r>
            <a:r>
              <a:rPr lang="uk-UA" sz="2800" b="1" u="sng" dirty="0" smtClean="0">
                <a:solidFill>
                  <a:schemeClr val="tx1"/>
                </a:solidFill>
              </a:rPr>
              <a:t>нарахованих</a:t>
            </a:r>
            <a:r>
              <a:rPr lang="uk-UA" sz="2800" u="sng" dirty="0" smtClean="0">
                <a:solidFill>
                  <a:schemeClr val="tx1"/>
                </a:solidFill>
              </a:rPr>
              <a:t> за періоди (</a:t>
            </a:r>
            <a:r>
              <a:rPr lang="uk-UA" sz="2800" b="1" u="sng" dirty="0" smtClean="0">
                <a:solidFill>
                  <a:schemeClr val="tx1"/>
                </a:solidFill>
              </a:rPr>
              <a:t>місяці, </a:t>
            </a:r>
            <a:r>
              <a:rPr lang="uk-UA" sz="2800" b="1" u="sng" dirty="0" smtClean="0">
                <a:solidFill>
                  <a:srgbClr val="C00000"/>
                </a:solidFill>
              </a:rPr>
              <a:t>роки</a:t>
            </a:r>
            <a:r>
              <a:rPr lang="uk-UA" sz="2800" u="sng" dirty="0" smtClean="0">
                <a:solidFill>
                  <a:schemeClr val="tx1"/>
                </a:solidFill>
              </a:rPr>
              <a:t>), що припадають</a:t>
            </a:r>
            <a:r>
              <a:rPr lang="uk-UA" sz="2800" b="1" u="sng" dirty="0" smtClean="0">
                <a:solidFill>
                  <a:srgbClr val="0070C0"/>
                </a:solidFill>
              </a:rPr>
              <a:t> </a:t>
            </a:r>
            <a:r>
              <a:rPr lang="uk-UA" sz="2800" b="1" dirty="0" smtClean="0">
                <a:solidFill>
                  <a:srgbClr val="0070C0"/>
                </a:solidFill>
              </a:rPr>
              <a:t>на такі періоди</a:t>
            </a:r>
            <a:r>
              <a:rPr lang="uk-UA" sz="2800" dirty="0" smtClean="0">
                <a:solidFill>
                  <a:schemeClr val="tx1"/>
                </a:solidFill>
              </a:rPr>
              <a:t>, якщо Закон № 4015 набуде чинності </a:t>
            </a:r>
            <a:r>
              <a:rPr lang="uk-UA" sz="2800" b="1" dirty="0" smtClean="0">
                <a:solidFill>
                  <a:schemeClr val="tx1"/>
                </a:solidFill>
              </a:rPr>
              <a:t>в жовтні 2024</a:t>
            </a:r>
            <a:endParaRPr lang="uk-UA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3992" y="365125"/>
            <a:ext cx="4559808" cy="430403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6928" y="548641"/>
            <a:ext cx="11164824" cy="10332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0070C0"/>
                </a:solidFill>
              </a:rPr>
              <a:t>Військовий збір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smtClean="0"/>
              <a:t>П. 16-1 пр. 10 р. ХХ ПКУ (</a:t>
            </a:r>
            <a:r>
              <a:rPr lang="uk-UA" sz="2600" b="1" dirty="0" smtClean="0"/>
              <a:t>Військовий збір</a:t>
            </a:r>
            <a:r>
              <a:rPr lang="uk-UA" sz="2600" dirty="0" smtClean="0"/>
              <a:t>) - </a:t>
            </a:r>
            <a:r>
              <a:rPr lang="uk-UA" sz="2600" b="1" dirty="0" smtClean="0">
                <a:solidFill>
                  <a:srgbClr val="C00000"/>
                </a:solidFill>
              </a:rPr>
              <a:t>зміни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 smtClean="0"/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endParaRPr lang="uk-UA" i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46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87248" y="1469474"/>
          <a:ext cx="11089639" cy="481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4320"/>
                <a:gridCol w="3099816"/>
                <a:gridCol w="2578608"/>
                <a:gridCol w="2596895"/>
              </a:tblGrid>
              <a:tr h="666225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Платники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Об</a:t>
                      </a:r>
                      <a:r>
                        <a:rPr lang="en-US" sz="2200" b="1" dirty="0" smtClean="0"/>
                        <a:t>’</a:t>
                      </a:r>
                      <a:r>
                        <a:rPr lang="uk-UA" sz="2200" b="1" dirty="0" err="1" smtClean="0"/>
                        <a:t>єкт</a:t>
                      </a:r>
                      <a:r>
                        <a:rPr lang="uk-UA" sz="2200" b="1" baseline="0" dirty="0" smtClean="0"/>
                        <a:t> оподаткування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Ставка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Початок застосування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5477">
                <a:tc>
                  <a:txBody>
                    <a:bodyPr/>
                    <a:lstStyle/>
                    <a:p>
                      <a:r>
                        <a:rPr lang="uk-UA" sz="2200" b="1" dirty="0" err="1" smtClean="0"/>
                        <a:t>Фізособи</a:t>
                      </a:r>
                      <a:r>
                        <a:rPr lang="uk-UA" sz="2200" baseline="0" dirty="0" smtClean="0"/>
                        <a:t> з п. 162.1 ПКУ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Доходи з ст. 163 ПКУ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5%*, </a:t>
                      </a:r>
                    </a:p>
                    <a:p>
                      <a:pPr algn="ctr"/>
                      <a:r>
                        <a:rPr lang="uk-UA" sz="2200" b="0" dirty="0" smtClean="0"/>
                        <a:t>була</a:t>
                      </a:r>
                      <a:r>
                        <a:rPr lang="uk-UA" sz="2200" b="0" baseline="0" dirty="0" smtClean="0"/>
                        <a:t> 1,5 %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З </a:t>
                      </a:r>
                      <a:r>
                        <a:rPr lang="uk-UA" sz="2200" b="1" dirty="0" smtClean="0"/>
                        <a:t>1-го числа місяця </a:t>
                      </a:r>
                      <a:r>
                        <a:rPr lang="uk-UA" sz="2200" dirty="0" smtClean="0"/>
                        <a:t>дати набрання чинності ЗУ № 4015</a:t>
                      </a:r>
                      <a:endParaRPr lang="uk-UA" sz="2200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uk-UA" sz="2200" b="1" dirty="0" err="1" smtClean="0"/>
                        <a:t>ФОП</a:t>
                      </a:r>
                      <a:r>
                        <a:rPr lang="uk-UA" sz="2200" b="1" dirty="0" smtClean="0"/>
                        <a:t> на ЄП груп 1, 2 та 4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Щомісячна сума </a:t>
                      </a:r>
                      <a:r>
                        <a:rPr lang="uk-UA" sz="2200" dirty="0" smtClean="0"/>
                        <a:t>= мін ЗП на </a:t>
                      </a:r>
                      <a:r>
                        <a:rPr lang="uk-UA" sz="2200" u="sng" dirty="0" smtClean="0"/>
                        <a:t>01</a:t>
                      </a:r>
                      <a:r>
                        <a:rPr lang="uk-UA" sz="2200" u="sng" baseline="0" dirty="0" smtClean="0"/>
                        <a:t> січня звітного року</a:t>
                      </a:r>
                      <a:r>
                        <a:rPr lang="uk-UA" sz="2200" baseline="0" dirty="0" smtClean="0"/>
                        <a:t>**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10 %,</a:t>
                      </a:r>
                    </a:p>
                    <a:p>
                      <a:r>
                        <a:rPr lang="uk-UA" sz="2200" dirty="0" smtClean="0"/>
                        <a:t>2024 р. – 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710 грн</a:t>
                      </a:r>
                      <a:r>
                        <a:rPr lang="uk-UA" sz="2200" b="1" dirty="0" smtClean="0"/>
                        <a:t>.**</a:t>
                      </a:r>
                    </a:p>
                    <a:p>
                      <a:r>
                        <a:rPr lang="uk-UA" sz="2200" dirty="0" smtClean="0"/>
                        <a:t>2025 р. – 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800 грн.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З 01.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01</a:t>
                      </a:r>
                      <a:r>
                        <a:rPr lang="uk-UA" sz="2200" b="1" dirty="0" smtClean="0"/>
                        <a:t>.2024 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(!!!)</a:t>
                      </a:r>
                    </a:p>
                    <a:p>
                      <a:r>
                        <a:rPr lang="uk-UA" sz="2200" b="1" dirty="0" smtClean="0"/>
                        <a:t>З 01.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r>
                        <a:rPr lang="uk-UA" sz="2200" b="1" dirty="0" smtClean="0"/>
                        <a:t>.2024  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(правка № 988)</a:t>
                      </a:r>
                      <a:endParaRPr lang="uk-UA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66225"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Платники ЄП групи 3 </a:t>
                      </a:r>
                      <a:r>
                        <a:rPr lang="uk-UA" sz="2200" dirty="0" smtClean="0"/>
                        <a:t>(</a:t>
                      </a:r>
                      <a:r>
                        <a:rPr lang="uk-UA" sz="2200" dirty="0" err="1" smtClean="0"/>
                        <a:t>ФОП</a:t>
                      </a:r>
                      <a:r>
                        <a:rPr lang="uk-UA" sz="2200" dirty="0" smtClean="0"/>
                        <a:t> і </a:t>
                      </a:r>
                      <a:r>
                        <a:rPr lang="uk-UA" sz="2200" dirty="0" err="1" smtClean="0"/>
                        <a:t>юрособи</a:t>
                      </a:r>
                      <a:r>
                        <a:rPr lang="uk-UA" sz="2200" dirty="0" smtClean="0"/>
                        <a:t>)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Доходи за визначенням ст. 292 ПКУ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1 % доходу 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З 01.10.2024</a:t>
                      </a:r>
                      <a:endParaRPr lang="uk-UA" sz="2200" dirty="0"/>
                    </a:p>
                  </a:txBody>
                  <a:tcPr/>
                </a:tc>
              </a:tr>
              <a:tr h="666225">
                <a:tc gridSpan="4"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uk-UA" sz="2200" dirty="0" smtClean="0"/>
                        <a:t>Для військовослужбовців</a:t>
                      </a:r>
                      <a:r>
                        <a:rPr lang="uk-UA" sz="2200" baseline="0" dirty="0" smtClean="0"/>
                        <a:t> та працівників ЗСУ, СБУ, СЗР, ГУР Міноборони, НГУ та </a:t>
                      </a:r>
                      <a:r>
                        <a:rPr lang="uk-UA" sz="2200" baseline="0" dirty="0" err="1" smtClean="0"/>
                        <a:t>інш</a:t>
                      </a:r>
                      <a:r>
                        <a:rPr lang="uk-UA" sz="2200" baseline="0" dirty="0" smtClean="0"/>
                        <a:t>. – </a:t>
                      </a:r>
                      <a:r>
                        <a:rPr lang="uk-UA" sz="2200" b="1" baseline="0" dirty="0" smtClean="0">
                          <a:solidFill>
                            <a:srgbClr val="C00000"/>
                          </a:solidFill>
                        </a:rPr>
                        <a:t>1,5 %</a:t>
                      </a:r>
                      <a:r>
                        <a:rPr lang="uk-UA" sz="2200" b="1" baseline="0" dirty="0" smtClean="0"/>
                        <a:t> їх доходу як військовослужбовців</a:t>
                      </a:r>
                    </a:p>
                    <a:p>
                      <a:pPr>
                        <a:buFont typeface="Arial" charset="0"/>
                        <a:buNone/>
                      </a:pPr>
                      <a:r>
                        <a:rPr lang="uk-UA" sz="2200" b="1" dirty="0" smtClean="0"/>
                        <a:t>** 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правка № 988</a:t>
                      </a:r>
                      <a:r>
                        <a:rPr lang="uk-UA" sz="22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2200" b="0" baseline="0" dirty="0" smtClean="0"/>
                        <a:t>– 10% </a:t>
                      </a:r>
                      <a:r>
                        <a:rPr lang="uk-UA" sz="2200" b="0" baseline="0" dirty="0" err="1" smtClean="0"/>
                        <a:t>мінЗП</a:t>
                      </a:r>
                      <a:r>
                        <a:rPr lang="uk-UA" sz="2200" b="0" baseline="0" dirty="0" smtClean="0"/>
                        <a:t> </a:t>
                      </a:r>
                      <a:r>
                        <a:rPr lang="uk-UA" sz="2200" b="0" u="sng" baseline="0" dirty="0" smtClean="0"/>
                        <a:t>на 1-е число </a:t>
                      </a:r>
                      <a:r>
                        <a:rPr lang="uk-UA" sz="2200" b="1" u="none" baseline="0" dirty="0" smtClean="0"/>
                        <a:t>звітного місяця</a:t>
                      </a:r>
                      <a:endParaRPr lang="uk-UA" sz="2200" b="1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6560" y="365125"/>
            <a:ext cx="4587240" cy="503555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7240" y="896113"/>
            <a:ext cx="10576560" cy="5760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0070C0"/>
                </a:solidFill>
              </a:rPr>
              <a:t>Військовий збір – декларування та сплата платниками ЄП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47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97560" y="1752938"/>
          <a:ext cx="11089639" cy="36227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0312"/>
                <a:gridCol w="3566160"/>
                <a:gridCol w="2048256"/>
                <a:gridCol w="2724911"/>
              </a:tblGrid>
              <a:tr h="666225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Платники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Сплата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Декларування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Примітки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6225">
                <a:tc>
                  <a:txBody>
                    <a:bodyPr/>
                    <a:lstStyle/>
                    <a:p>
                      <a:r>
                        <a:rPr lang="uk-UA" sz="2200" b="1" dirty="0" err="1" smtClean="0"/>
                        <a:t>ФОП</a:t>
                      </a:r>
                      <a:r>
                        <a:rPr lang="uk-UA" sz="2200" b="1" dirty="0" smtClean="0"/>
                        <a:t> на ЄП груп 1, 2 та 4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0" dirty="0" smtClean="0"/>
                        <a:t>Щомісяця</a:t>
                      </a:r>
                      <a:r>
                        <a:rPr lang="uk-UA" sz="2200" b="1" dirty="0" smtClean="0"/>
                        <a:t> – не пізніше 20-го </a:t>
                      </a:r>
                      <a:r>
                        <a:rPr lang="uk-UA" sz="2200" b="0" dirty="0" smtClean="0"/>
                        <a:t>числа 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поточного </a:t>
                      </a:r>
                      <a:r>
                        <a:rPr lang="uk-UA" sz="2200" b="0" dirty="0" smtClean="0"/>
                        <a:t>місяця*</a:t>
                      </a:r>
                      <a:endParaRPr lang="uk-UA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0" dirty="0" smtClean="0"/>
                        <a:t>В </a:t>
                      </a:r>
                      <a:r>
                        <a:rPr lang="uk-UA" sz="2200" b="1" dirty="0" smtClean="0"/>
                        <a:t>річній</a:t>
                      </a:r>
                      <a:r>
                        <a:rPr lang="uk-UA" sz="2200" b="0" dirty="0" smtClean="0"/>
                        <a:t> декларації</a:t>
                      </a:r>
                      <a:endParaRPr lang="uk-UA" sz="2200" b="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0" dirty="0" smtClean="0"/>
                        <a:t>ДПС буде проводити нарахування щомісяця 20 числа</a:t>
                      </a:r>
                      <a:endParaRPr lang="uk-UA" sz="2200" b="0" dirty="0"/>
                    </a:p>
                  </a:txBody>
                  <a:tcPr/>
                </a:tc>
              </a:tr>
              <a:tr h="666225"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Платники ЄП групи 3 </a:t>
                      </a:r>
                      <a:r>
                        <a:rPr lang="uk-UA" sz="2200" dirty="0" smtClean="0"/>
                        <a:t>(</a:t>
                      </a:r>
                      <a:r>
                        <a:rPr lang="uk-UA" sz="2200" dirty="0" err="1" smtClean="0"/>
                        <a:t>ФОП</a:t>
                      </a:r>
                      <a:r>
                        <a:rPr lang="uk-UA" sz="2200" dirty="0" smtClean="0"/>
                        <a:t> і </a:t>
                      </a:r>
                      <a:r>
                        <a:rPr lang="uk-UA" sz="2200" dirty="0" err="1" smtClean="0"/>
                        <a:t>юрособи</a:t>
                      </a:r>
                      <a:r>
                        <a:rPr lang="uk-UA" sz="2200" dirty="0" smtClean="0"/>
                        <a:t>)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aseline="0" dirty="0" smtClean="0"/>
                        <a:t>Протягом </a:t>
                      </a:r>
                      <a:r>
                        <a:rPr lang="uk-UA" sz="2200" b="1" baseline="0" dirty="0" smtClean="0"/>
                        <a:t>10 днів 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після</a:t>
                      </a:r>
                      <a:r>
                        <a:rPr lang="uk-UA" sz="2200" baseline="0" dirty="0" smtClean="0"/>
                        <a:t> граничного строку 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подання декларації 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r>
                        <a:rPr lang="uk-UA" sz="2200" b="1" dirty="0" smtClean="0">
                          <a:solidFill>
                            <a:schemeClr val="tx1"/>
                          </a:solidFill>
                        </a:rPr>
                        <a:t> квартальній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декларації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b="0" dirty="0" smtClean="0"/>
                        <a:t>Нарахування в ДПС пройде граничним строком платежу</a:t>
                      </a:r>
                      <a:endParaRPr lang="uk-UA" sz="2200" b="0" dirty="0"/>
                    </a:p>
                  </a:txBody>
                  <a:tcPr/>
                </a:tc>
              </a:tr>
              <a:tr h="666225">
                <a:tc gridSpan="4">
                  <a:txBody>
                    <a:bodyPr/>
                    <a:lstStyle/>
                    <a:p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*Правка 988</a:t>
                      </a:r>
                    </a:p>
                    <a:p>
                      <a:r>
                        <a:rPr lang="uk-UA" sz="2200" b="0" dirty="0" smtClean="0">
                          <a:solidFill>
                            <a:schemeClr val="tx1"/>
                          </a:solidFill>
                        </a:rPr>
                        <a:t>Перший платіж - протягом</a:t>
                      </a:r>
                      <a:r>
                        <a:rPr lang="uk-UA" sz="2200" b="0" baseline="0" dirty="0" smtClean="0">
                          <a:solidFill>
                            <a:schemeClr val="tx1"/>
                          </a:solidFill>
                        </a:rPr>
                        <a:t> 20 </a:t>
                      </a:r>
                      <a:r>
                        <a:rPr lang="uk-UA" sz="2200" b="0" baseline="0" dirty="0" err="1" smtClean="0">
                          <a:solidFill>
                            <a:schemeClr val="tx1"/>
                          </a:solidFill>
                        </a:rPr>
                        <a:t>к.д</a:t>
                      </a:r>
                      <a:r>
                        <a:rPr lang="uk-UA" sz="2200" b="0" baseline="0" dirty="0" smtClean="0">
                          <a:solidFill>
                            <a:schemeClr val="tx1"/>
                          </a:solidFill>
                        </a:rPr>
                        <a:t>. з дати набуття чинності Закону № 4015</a:t>
                      </a:r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sz="22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2872" y="365125"/>
            <a:ext cx="2523744" cy="503555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60425" y="949190"/>
            <a:ext cx="10917047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200" b="1" dirty="0" smtClean="0">
                <a:solidFill>
                  <a:srgbClr val="0070C0"/>
                </a:solidFill>
              </a:rPr>
              <a:t>Військовий збір – працівники, </a:t>
            </a:r>
            <a:r>
              <a:rPr lang="uk-UA" sz="3200" b="1" dirty="0" err="1" smtClean="0">
                <a:solidFill>
                  <a:srgbClr val="0070C0"/>
                </a:solidFill>
              </a:rPr>
              <a:t>фізособи</a:t>
            </a:r>
            <a:endParaRPr lang="uk-UA" sz="3200" b="1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C00000"/>
                </a:solidFill>
              </a:rPr>
              <a:t>Не змінилася </a:t>
            </a:r>
            <a:r>
              <a:rPr lang="uk-UA" sz="2600" dirty="0" smtClean="0"/>
              <a:t>така норма </a:t>
            </a:r>
            <a:r>
              <a:rPr lang="uk-UA" sz="2600" b="1" dirty="0" smtClean="0"/>
              <a:t>п. 16-1 пр. 10 р. ХХ ПКУ</a:t>
            </a:r>
            <a:r>
              <a:rPr lang="uk-UA" sz="2600" dirty="0" smtClean="0"/>
              <a:t>:</a:t>
            </a:r>
          </a:p>
          <a:p>
            <a:pPr>
              <a:spcBef>
                <a:spcPts val="600"/>
              </a:spcBef>
            </a:pPr>
            <a:r>
              <a:rPr lang="uk-UA" sz="2600" dirty="0" smtClean="0"/>
              <a:t>“</a:t>
            </a:r>
            <a:r>
              <a:rPr lang="uk-UA" sz="2400" dirty="0" smtClean="0"/>
              <a:t>1.4. </a:t>
            </a:r>
            <a:r>
              <a:rPr lang="uk-UA" sz="2400" u="sng" dirty="0" smtClean="0"/>
              <a:t>Нарахування, утримання та сплата (перерахування) збору </a:t>
            </a:r>
            <a:r>
              <a:rPr lang="uk-UA" sz="2400" dirty="0" smtClean="0"/>
              <a:t>з доходів платників збору, зазначених у підпункті 1 підпункту 1.1 цього пункту, здійснюється </a:t>
            </a:r>
            <a:r>
              <a:rPr lang="uk-UA" sz="2400" b="1" dirty="0" smtClean="0">
                <a:solidFill>
                  <a:srgbClr val="C00000"/>
                </a:solidFill>
              </a:rPr>
              <a:t>в порядку, встановленому розділом IV</a:t>
            </a:r>
            <a:r>
              <a:rPr lang="uk-UA" sz="2400" b="1" dirty="0" smtClean="0"/>
              <a:t> </a:t>
            </a:r>
            <a:r>
              <a:rPr lang="uk-UA" sz="2400" dirty="0" smtClean="0"/>
              <a:t>цього Кодексу, з урахуванням особливостей, визначених підрозділом 1 цього розділу, </a:t>
            </a:r>
            <a:r>
              <a:rPr lang="uk-UA" sz="2400" b="1" dirty="0" smtClean="0"/>
              <a:t>за ставкою, визначеною підпунктом 1 </a:t>
            </a:r>
            <a:r>
              <a:rPr lang="uk-UA" sz="2400" dirty="0" smtClean="0"/>
              <a:t>підпункту 1.3 цього </a:t>
            </a:r>
            <a:r>
              <a:rPr lang="uk-UA" sz="2400" dirty="0" err="1" smtClean="0"/>
              <a:t>пункту”</a:t>
            </a:r>
            <a:r>
              <a:rPr lang="uk-UA" sz="24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0070C0"/>
                </a:solidFill>
              </a:rPr>
              <a:t>Ст. 168 ПКУ </a:t>
            </a:r>
            <a:r>
              <a:rPr lang="uk-UA" sz="2600" dirty="0" smtClean="0"/>
              <a:t>визначає наступне:</a:t>
            </a:r>
          </a:p>
          <a:p>
            <a:r>
              <a:rPr lang="uk-UA" sz="2600" dirty="0" smtClean="0"/>
              <a:t>“</a:t>
            </a:r>
            <a:r>
              <a:rPr lang="uk-UA" sz="2400" dirty="0" smtClean="0"/>
              <a:t>168.1.1. Податковий агент, який </a:t>
            </a:r>
            <a:r>
              <a:rPr lang="uk-UA" sz="2400" b="1" dirty="0" smtClean="0">
                <a:solidFill>
                  <a:srgbClr val="0070C0"/>
                </a:solidFill>
              </a:rPr>
              <a:t>нараховує (виплачує</a:t>
            </a:r>
            <a:r>
              <a:rPr lang="uk-UA" sz="2400" dirty="0" smtClean="0"/>
              <a:t>, надає) оподатковуваний дохід на користь платника податку, </a:t>
            </a:r>
            <a:r>
              <a:rPr lang="uk-UA" sz="2400" u="sng" dirty="0" smtClean="0"/>
              <a:t>зобов'язаний утримувати податок </a:t>
            </a:r>
            <a:r>
              <a:rPr lang="uk-UA" sz="2400" dirty="0" smtClean="0"/>
              <a:t>із суми такого доходу за його рахунок...</a:t>
            </a:r>
          </a:p>
          <a:p>
            <a:r>
              <a:rPr lang="uk-UA" sz="2400" dirty="0" smtClean="0"/>
              <a:t>168.1.2. </a:t>
            </a:r>
            <a:r>
              <a:rPr lang="uk-UA" sz="2400" u="sng" dirty="0" smtClean="0"/>
              <a:t>Податок сплачується (перераховується) </a:t>
            </a:r>
            <a:r>
              <a:rPr lang="uk-UA" sz="2400" dirty="0" smtClean="0"/>
              <a:t>до відповідного бюджету </a:t>
            </a:r>
            <a:r>
              <a:rPr lang="uk-UA" sz="2400" b="1" dirty="0" smtClean="0">
                <a:solidFill>
                  <a:srgbClr val="0070C0"/>
                </a:solidFill>
              </a:rPr>
              <a:t>під час виплати</a:t>
            </a:r>
            <a:r>
              <a:rPr lang="uk-UA" sz="2400" dirty="0" smtClean="0"/>
              <a:t> оподатковуваного доходу єдиним платіжним документом…»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7152" y="365125"/>
            <a:ext cx="2136648" cy="549275"/>
          </a:xfrm>
        </p:spPr>
        <p:txBody>
          <a:bodyPr>
            <a:normAutofit fontScale="90000"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60846" y="610862"/>
            <a:ext cx="72741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200" b="1" dirty="0" smtClean="0">
                <a:solidFill>
                  <a:srgbClr val="0070C0"/>
                </a:solidFill>
              </a:rPr>
              <a:t>Військовий збір – працівники, </a:t>
            </a:r>
            <a:r>
              <a:rPr lang="uk-UA" sz="3200" b="1" dirty="0" err="1" smtClean="0">
                <a:solidFill>
                  <a:srgbClr val="0070C0"/>
                </a:solidFill>
              </a:rPr>
              <a:t>фізособи</a:t>
            </a:r>
            <a:endParaRPr lang="uk-UA" sz="3200" b="1" dirty="0" smtClean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5528" y="1179576"/>
            <a:ext cx="11256264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2200" b="1" dirty="0" smtClean="0"/>
              <a:t>Ставка ВЗ змінюється </a:t>
            </a:r>
            <a:r>
              <a:rPr lang="uk-UA" sz="2200" b="1" dirty="0" smtClean="0">
                <a:solidFill>
                  <a:srgbClr val="C00000"/>
                </a:solidFill>
              </a:rPr>
              <a:t>з дати набуття чинності </a:t>
            </a:r>
            <a:r>
              <a:rPr lang="uk-UA" sz="2200" b="1" dirty="0" smtClean="0"/>
              <a:t>Закону № 4015</a:t>
            </a:r>
          </a:p>
          <a:p>
            <a:pPr>
              <a:spcBef>
                <a:spcPts val="600"/>
              </a:spcBef>
            </a:pPr>
            <a:r>
              <a:rPr lang="uk-UA" sz="2200" b="1" dirty="0" smtClean="0"/>
              <a:t>Для оподаткування ВЗ </a:t>
            </a:r>
            <a:r>
              <a:rPr lang="uk-UA" sz="2200" dirty="0" smtClean="0"/>
              <a:t>застосовуються правила </a:t>
            </a:r>
            <a:r>
              <a:rPr lang="uk-UA" sz="2200" b="1" dirty="0" smtClean="0"/>
              <a:t>оподаткування ПДФО</a:t>
            </a:r>
            <a:r>
              <a:rPr lang="uk-UA" sz="2200" dirty="0" smtClean="0"/>
              <a:t>, які в загальному порядку передбачають оподаткування доходу </a:t>
            </a:r>
            <a:r>
              <a:rPr lang="uk-UA" sz="2200" dirty="0" err="1" smtClean="0"/>
              <a:t>фізособи</a:t>
            </a:r>
            <a:r>
              <a:rPr lang="uk-UA" sz="2200" dirty="0" smtClean="0"/>
              <a:t> на дату </a:t>
            </a:r>
            <a:r>
              <a:rPr lang="uk-UA" sz="2200" b="1" dirty="0" err="1" smtClean="0">
                <a:solidFill>
                  <a:srgbClr val="C00000"/>
                </a:solidFill>
              </a:rPr>
              <a:t>“першої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2200" b="1" dirty="0" err="1" smtClean="0">
                <a:solidFill>
                  <a:srgbClr val="C00000"/>
                </a:solidFill>
              </a:rPr>
              <a:t>події”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2200" dirty="0" smtClean="0"/>
              <a:t>– </a:t>
            </a:r>
            <a:r>
              <a:rPr lang="uk-UA" sz="2200" b="1" dirty="0" smtClean="0">
                <a:solidFill>
                  <a:srgbClr val="C00000"/>
                </a:solidFill>
              </a:rPr>
              <a:t>нарахування, або виплати </a:t>
            </a:r>
            <a:r>
              <a:rPr lang="uk-UA" sz="2200" dirty="0" smtClean="0"/>
              <a:t>(якщо інше не встановлено нормами ПКУ).</a:t>
            </a:r>
          </a:p>
          <a:p>
            <a:pPr>
              <a:spcBef>
                <a:spcPts val="600"/>
              </a:spcBef>
            </a:pPr>
            <a:r>
              <a:rPr lang="uk-UA" sz="2200" dirty="0" smtClean="0"/>
              <a:t>Тому, якщо </a:t>
            </a:r>
            <a:r>
              <a:rPr lang="uk-UA" sz="2200" u="sng" dirty="0" smtClean="0"/>
              <a:t>до дати </a:t>
            </a:r>
            <a:r>
              <a:rPr lang="uk-UA" sz="2200" dirty="0" smtClean="0"/>
              <a:t>набуття чинності Закону № 4015 відбулося </a:t>
            </a:r>
            <a:r>
              <a:rPr lang="uk-UA" sz="2200" u="sng" dirty="0" smtClean="0"/>
              <a:t>нарахування або виплата доходу, </a:t>
            </a:r>
            <a:r>
              <a:rPr lang="uk-UA" sz="2200" dirty="0" smtClean="0"/>
              <a:t>то ставка ВЗ має бути застосована </a:t>
            </a:r>
            <a:r>
              <a:rPr lang="uk-UA" sz="2200" b="1" dirty="0" smtClean="0"/>
              <a:t>1,5 %, </a:t>
            </a:r>
            <a:r>
              <a:rPr lang="uk-UA" sz="2200" dirty="0" smtClean="0"/>
              <a:t>якщо </a:t>
            </a:r>
            <a:r>
              <a:rPr lang="uk-UA" sz="2200" u="sng" dirty="0" smtClean="0"/>
              <a:t>після</a:t>
            </a:r>
            <a:r>
              <a:rPr lang="uk-UA" sz="2200" dirty="0" smtClean="0"/>
              <a:t> – </a:t>
            </a:r>
            <a:r>
              <a:rPr lang="uk-UA" sz="2200" b="1" dirty="0" smtClean="0"/>
              <a:t>5 %</a:t>
            </a:r>
            <a:r>
              <a:rPr lang="uk-UA" sz="22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0070C0"/>
                </a:solidFill>
              </a:rPr>
              <a:t>Наприклад - </a:t>
            </a:r>
            <a:r>
              <a:rPr lang="uk-UA" sz="2200" b="1" dirty="0" smtClean="0"/>
              <a:t>до дати набуття чинності  Закону № 4015 </a:t>
            </a:r>
            <a:r>
              <a:rPr lang="uk-UA" sz="2200" dirty="0" smtClean="0"/>
              <a:t>– </a:t>
            </a:r>
            <a:r>
              <a:rPr lang="uk-UA" sz="2200" b="1" dirty="0" smtClean="0">
                <a:solidFill>
                  <a:srgbClr val="C00000"/>
                </a:solidFill>
              </a:rPr>
              <a:t>ставка 1,5 %:</a:t>
            </a:r>
          </a:p>
          <a:p>
            <a:pPr marL="457200" indent="-457200">
              <a:spcBef>
                <a:spcPts val="600"/>
              </a:spcBef>
            </a:pPr>
            <a:r>
              <a:rPr lang="uk-UA" sz="2200" dirty="0" smtClean="0"/>
              <a:t>аванс за 1-шу половину місяця – </a:t>
            </a:r>
            <a:r>
              <a:rPr lang="uk-UA" sz="2200" u="sng" dirty="0" smtClean="0"/>
              <a:t>виплачений</a:t>
            </a:r>
            <a:r>
              <a:rPr lang="uk-UA" sz="2200" dirty="0" smtClean="0"/>
              <a:t> (перша подія)</a:t>
            </a:r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0070C0"/>
                </a:solidFill>
              </a:rPr>
              <a:t>Не виключаємо</a:t>
            </a:r>
            <a:r>
              <a:rPr lang="uk-UA" sz="2200" dirty="0" smtClean="0"/>
              <a:t>, що може бути прийняте рішення </a:t>
            </a:r>
            <a:r>
              <a:rPr lang="uk-UA" sz="2200" b="1" dirty="0" smtClean="0"/>
              <a:t>розподіл </a:t>
            </a:r>
            <a:r>
              <a:rPr lang="uk-UA" sz="2200" dirty="0" smtClean="0"/>
              <a:t>таких доходів, як зарплата, </a:t>
            </a:r>
            <a:r>
              <a:rPr lang="uk-UA" sz="2200" u="sng" dirty="0" smtClean="0"/>
              <a:t>пропорційно дням </a:t>
            </a:r>
            <a:r>
              <a:rPr lang="uk-UA" sz="2200" b="1" dirty="0" smtClean="0"/>
              <a:t>до/з дати набуття </a:t>
            </a:r>
            <a:r>
              <a:rPr lang="uk-UA" sz="2200" dirty="0" smtClean="0"/>
              <a:t>чинності Законом № 4015 </a:t>
            </a:r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!!! Правка № 988</a:t>
            </a:r>
            <a:r>
              <a:rPr lang="uk-UA" sz="2200" dirty="0" smtClean="0"/>
              <a:t>: </a:t>
            </a:r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0070C0"/>
                </a:solidFill>
              </a:rPr>
              <a:t>ВЗ 5% - по зарплаті </a:t>
            </a:r>
            <a:r>
              <a:rPr lang="uk-UA" sz="2200" u="sng" dirty="0" smtClean="0"/>
              <a:t>нарахованої (виплаченої)  </a:t>
            </a:r>
            <a:r>
              <a:rPr lang="uk-UA" sz="2200" b="1" dirty="0" smtClean="0"/>
              <a:t>з 1-го числа </a:t>
            </a:r>
            <a:r>
              <a:rPr lang="uk-UA" sz="2200" u="sng" dirty="0" smtClean="0"/>
              <a:t>місяця набуття чинності Закону № 4015</a:t>
            </a:r>
            <a:r>
              <a:rPr lang="uk-UA" sz="2200" dirty="0" smtClean="0"/>
              <a:t>. </a:t>
            </a:r>
            <a:r>
              <a:rPr lang="uk-UA" sz="2200" b="1" dirty="0" smtClean="0"/>
              <a:t>Перерахунок ВЗ </a:t>
            </a:r>
            <a:r>
              <a:rPr lang="uk-UA" sz="2200" dirty="0" smtClean="0"/>
              <a:t>– протягом 20 </a:t>
            </a:r>
            <a:r>
              <a:rPr lang="uk-UA" sz="2200" dirty="0" err="1" smtClean="0"/>
              <a:t>к.д</a:t>
            </a:r>
            <a:r>
              <a:rPr lang="uk-UA" sz="2200" dirty="0" smtClean="0"/>
              <a:t>. за дати набуття чинності Законом № 4015 (</a:t>
            </a:r>
            <a:r>
              <a:rPr lang="uk-UA" sz="2200" b="1" dirty="0" smtClean="0">
                <a:solidFill>
                  <a:srgbClr val="C00000"/>
                </a:solidFill>
              </a:rPr>
              <a:t>крім звільнених працівників</a:t>
            </a:r>
            <a:r>
              <a:rPr lang="uk-UA" sz="2200" dirty="0" smtClean="0"/>
              <a:t>). </a:t>
            </a:r>
            <a:r>
              <a:rPr lang="uk-UA" sz="2200" b="1" dirty="0" err="1" smtClean="0"/>
              <a:t>Доутримання</a:t>
            </a:r>
            <a:r>
              <a:rPr lang="uk-UA" sz="2200" dirty="0" smtClean="0"/>
              <a:t> – з найближчих доходів працівників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790229" y="427982"/>
            <a:ext cx="350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Розрахунки коригування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6656" y="832104"/>
            <a:ext cx="11237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b="1" dirty="0" smtClean="0">
                <a:solidFill>
                  <a:srgbClr val="0070C0"/>
                </a:solidFill>
              </a:rPr>
              <a:t>Повернення товару – кошти </a:t>
            </a:r>
            <a:r>
              <a:rPr lang="uk-UA" sz="3000" b="1" dirty="0" smtClean="0">
                <a:solidFill>
                  <a:srgbClr val="C00000"/>
                </a:solidFill>
              </a:rPr>
              <a:t>плануються в іншу поставку </a:t>
            </a:r>
            <a:r>
              <a:rPr lang="uk-UA" sz="3000" b="1" dirty="0" smtClean="0">
                <a:solidFill>
                  <a:srgbClr val="0070C0"/>
                </a:solidFill>
              </a:rPr>
              <a:t>покупцю</a:t>
            </a:r>
          </a:p>
          <a:p>
            <a:r>
              <a:rPr lang="uk-UA" sz="2600" smtClean="0"/>
              <a:t>“… </a:t>
            </a:r>
            <a:r>
              <a:rPr lang="uk-UA" sz="2600" dirty="0" smtClean="0"/>
              <a:t>У разі </a:t>
            </a:r>
            <a:r>
              <a:rPr lang="uk-UA" sz="2600" b="1" dirty="0" smtClean="0"/>
              <a:t>зменшення</a:t>
            </a:r>
            <a:r>
              <a:rPr lang="uk-UA" sz="2600" dirty="0" smtClean="0"/>
              <a:t> суми компенсації вартості товарів/послуг податкові зобов’язання постачальника </a:t>
            </a:r>
            <a:r>
              <a:rPr lang="uk-UA" sz="2600" b="1" dirty="0" smtClean="0">
                <a:solidFill>
                  <a:srgbClr val="C00000"/>
                </a:solidFill>
              </a:rPr>
              <a:t>(продавця</a:t>
            </a:r>
            <a:r>
              <a:rPr lang="uk-UA" sz="2600" dirty="0" smtClean="0"/>
              <a:t>) </a:t>
            </a:r>
            <a:r>
              <a:rPr lang="uk-UA" sz="2600" u="sng" dirty="0" smtClean="0"/>
              <a:t>підлягають коригуванню на підставі зареєстрованого в Єдиному реєстрі </a:t>
            </a:r>
            <a:r>
              <a:rPr lang="uk-UA" sz="2600" dirty="0" smtClean="0"/>
              <a:t>податкових накладних (далі – ЄРПН) </a:t>
            </a:r>
            <a:r>
              <a:rPr lang="uk-UA" sz="2600" u="sng" dirty="0" smtClean="0"/>
              <a:t>розрахунку коригування</a:t>
            </a:r>
            <a:r>
              <a:rPr lang="uk-UA" sz="2600" dirty="0" smtClean="0"/>
              <a:t>.</a:t>
            </a:r>
            <a:br>
              <a:rPr lang="uk-UA" sz="2600" dirty="0" smtClean="0"/>
            </a:br>
            <a:r>
              <a:rPr lang="uk-UA" sz="2600" dirty="0" smtClean="0"/>
              <a:t>        </a:t>
            </a:r>
            <a:r>
              <a:rPr lang="uk-UA" sz="2600" dirty="0" err="1" smtClean="0"/>
              <a:t>Отримувач</a:t>
            </a:r>
            <a:r>
              <a:rPr lang="uk-UA" sz="2600" dirty="0" smtClean="0"/>
              <a:t> (</a:t>
            </a:r>
            <a:r>
              <a:rPr lang="uk-UA" sz="2600" b="1" dirty="0" smtClean="0">
                <a:solidFill>
                  <a:srgbClr val="C00000"/>
                </a:solidFill>
              </a:rPr>
              <a:t>покупець</a:t>
            </a:r>
            <a:r>
              <a:rPr lang="uk-UA" sz="2600" dirty="0" smtClean="0"/>
              <a:t>) відповідно </a:t>
            </a:r>
            <a:r>
              <a:rPr lang="uk-UA" sz="2600" u="sng" dirty="0" smtClean="0"/>
              <a:t>зменшує суму податкового кредиту </a:t>
            </a:r>
            <a:r>
              <a:rPr lang="uk-UA" sz="2600" dirty="0" smtClean="0"/>
              <a:t>за результатами такого податкового періоду в разі, якщо він зареєстрований як платник податку </a:t>
            </a:r>
            <a:r>
              <a:rPr lang="uk-UA" sz="2600" b="1" dirty="0" smtClean="0"/>
              <a:t>на дату проведення коригування</a:t>
            </a:r>
            <a:r>
              <a:rPr lang="uk-UA" sz="2600" dirty="0" smtClean="0"/>
              <a:t>, а також збільшив податковий кредит у зв’язку з отриманням таких товарів/послуг.</a:t>
            </a:r>
            <a:br>
              <a:rPr lang="uk-UA" sz="2600" dirty="0" smtClean="0"/>
            </a:br>
            <a:r>
              <a:rPr lang="uk-UA" sz="2600" dirty="0" smtClean="0"/>
              <a:t>        У разі </a:t>
            </a:r>
            <a:r>
              <a:rPr lang="uk-UA" sz="2600" u="sng" dirty="0" smtClean="0"/>
              <a:t>якщо на дату повернення частини товарів сума оплати за них </a:t>
            </a:r>
            <a:r>
              <a:rPr lang="uk-UA" sz="2600" b="1" dirty="0" smtClean="0">
                <a:solidFill>
                  <a:srgbClr val="C00000"/>
                </a:solidFill>
              </a:rPr>
              <a:t>зараховується в рахунок оплати іншого товару</a:t>
            </a:r>
            <a:r>
              <a:rPr lang="uk-UA" sz="2600" dirty="0" smtClean="0"/>
              <a:t>, то постачальник на зазначену дату на суму коштів, які зараховуються в рахунок оплати іншого товару, повинен </a:t>
            </a:r>
            <a:r>
              <a:rPr lang="uk-UA" sz="2600" b="1" dirty="0" smtClean="0">
                <a:solidFill>
                  <a:srgbClr val="0070C0"/>
                </a:solidFill>
              </a:rPr>
              <a:t>скласти податкову накладну </a:t>
            </a:r>
            <a:r>
              <a:rPr lang="uk-UA" sz="2600" dirty="0" smtClean="0"/>
              <a:t>та зареєструвати її в ЄРПН.“</a:t>
            </a:r>
          </a:p>
          <a:p>
            <a:pPr algn="r"/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 (101.04,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https://zir.tax.gov.ua/main/bz/view/?src=ques&amp;id=40079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uk-UA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9136" y="365125"/>
            <a:ext cx="2264664" cy="567563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896112"/>
            <a:ext cx="111556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000" b="1" dirty="0" smtClean="0">
                <a:solidFill>
                  <a:srgbClr val="0070C0"/>
                </a:solidFill>
              </a:rPr>
              <a:t>Військовий збір – відпускні, лікарняні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Якщо враховувати п. 169.4 .1 ПКУ (застосування ПСП), то суми </a:t>
            </a:r>
            <a:r>
              <a:rPr lang="uk-UA" sz="2400" b="1" dirty="0" smtClean="0"/>
              <a:t>лікарняних та відпускних </a:t>
            </a:r>
            <a:r>
              <a:rPr lang="uk-UA" sz="2400" dirty="0" smtClean="0"/>
              <a:t>має бути віднесений до </a:t>
            </a:r>
            <a:r>
              <a:rPr lang="uk-UA" sz="2400" b="1" dirty="0" smtClean="0">
                <a:solidFill>
                  <a:srgbClr val="C00000"/>
                </a:solidFill>
              </a:rPr>
              <a:t>відповідного місяця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В </a:t>
            </a:r>
            <a:r>
              <a:rPr lang="uk-UA" sz="2400" u="sng" dirty="0" smtClean="0"/>
              <a:t>аналогічній ситуації  </a:t>
            </a:r>
            <a:r>
              <a:rPr lang="uk-UA" sz="2400" b="1" u="sng" dirty="0" smtClean="0">
                <a:solidFill>
                  <a:srgbClr val="0070C0"/>
                </a:solidFill>
              </a:rPr>
              <a:t>в 2016 році </a:t>
            </a:r>
            <a:r>
              <a:rPr lang="uk-UA" sz="2400" dirty="0" smtClean="0"/>
              <a:t>(мінялася ставка ПДФО) ДПСУ обрала такий варіант:</a:t>
            </a:r>
            <a:endParaRPr lang="uk-UA" sz="2400" u="sng" dirty="0" smtClean="0"/>
          </a:p>
          <a:p>
            <a:pPr indent="-457200"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</a:rPr>
              <a:t>суми лікарняних</a:t>
            </a:r>
            <a:r>
              <a:rPr lang="uk-UA" sz="2400" b="1" dirty="0" smtClean="0"/>
              <a:t>, нарахованих і виплачених у січні 2016 р. </a:t>
            </a:r>
            <a:r>
              <a:rPr lang="uk-UA" sz="2400" b="1" dirty="0" smtClean="0">
                <a:solidFill>
                  <a:srgbClr val="0070C0"/>
                </a:solidFill>
              </a:rPr>
              <a:t>за місяці 2015 року</a:t>
            </a:r>
            <a:r>
              <a:rPr lang="uk-UA" sz="2400" dirty="0" smtClean="0"/>
              <a:t>, включаються при перерахунку до загального оподатковуваного доходу відповідних податкових періодів (місяців) </a:t>
            </a:r>
            <a:r>
              <a:rPr lang="uk-UA" sz="2400" b="1" dirty="0" smtClean="0"/>
              <a:t>2015 р. й оподатковуються за ставками, які діяли до 01.01.2016, тобто 15 % (20 %).</a:t>
            </a:r>
            <a:endParaRPr lang="uk-UA" sz="2400" dirty="0" smtClean="0"/>
          </a:p>
          <a:p>
            <a:pPr indent="-457200"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</a:rPr>
              <a:t>суми відпускних</a:t>
            </a:r>
            <a:r>
              <a:rPr lang="uk-UA" sz="2400" dirty="0" smtClean="0"/>
              <a:t>, нарахованих і </a:t>
            </a:r>
            <a:r>
              <a:rPr lang="uk-UA" sz="2400" b="1" dirty="0" smtClean="0"/>
              <a:t>виплачених у грудні 2015 року </a:t>
            </a:r>
            <a:r>
              <a:rPr lang="uk-UA" sz="2400" b="1" dirty="0" smtClean="0">
                <a:solidFill>
                  <a:srgbClr val="0070C0"/>
                </a:solidFill>
              </a:rPr>
              <a:t>за січень 2016 року</a:t>
            </a:r>
            <a:r>
              <a:rPr lang="uk-UA" sz="2400" b="1" dirty="0" smtClean="0"/>
              <a:t>, </a:t>
            </a:r>
            <a:r>
              <a:rPr lang="uk-UA" sz="2400" dirty="0" smtClean="0"/>
              <a:t>відносяться податковим агентом до </a:t>
            </a:r>
            <a:r>
              <a:rPr lang="uk-UA" sz="2400" u="sng" dirty="0" smtClean="0"/>
              <a:t>загального оподатковуваного доходу </a:t>
            </a:r>
            <a:r>
              <a:rPr lang="uk-UA" sz="2400" b="1" u="sng" dirty="0" smtClean="0"/>
              <a:t>січня</a:t>
            </a:r>
            <a:r>
              <a:rPr lang="uk-UA" sz="2400" u="sng" dirty="0" smtClean="0"/>
              <a:t> й оподатковуються </a:t>
            </a:r>
            <a:r>
              <a:rPr lang="uk-UA" sz="2400" b="1" dirty="0" smtClean="0"/>
              <a:t>за ставкою 18 %.</a:t>
            </a:r>
          </a:p>
          <a:p>
            <a:pPr indent="-457200"/>
            <a:r>
              <a:rPr lang="uk-UA" sz="2400" b="1" dirty="0" smtClean="0">
                <a:solidFill>
                  <a:srgbClr val="C00000"/>
                </a:solidFill>
              </a:rPr>
              <a:t>Увага! </a:t>
            </a:r>
            <a:r>
              <a:rPr lang="uk-UA" sz="2400" dirty="0" smtClean="0"/>
              <a:t>Не виключаємо, що </a:t>
            </a:r>
            <a:r>
              <a:rPr lang="uk-UA" sz="2400" b="1" dirty="0" smtClean="0">
                <a:solidFill>
                  <a:srgbClr val="0070C0"/>
                </a:solidFill>
              </a:rPr>
              <a:t>для ВЗ </a:t>
            </a:r>
            <a:r>
              <a:rPr lang="uk-UA" sz="2400" dirty="0" smtClean="0"/>
              <a:t>по Закону № 4015 ДПСУ </a:t>
            </a:r>
            <a:r>
              <a:rPr lang="uk-UA" sz="2400" u="sng" dirty="0" smtClean="0"/>
              <a:t>може бути обраний </a:t>
            </a:r>
            <a:r>
              <a:rPr lang="uk-UA" sz="2400" b="1" dirty="0" smtClean="0"/>
              <a:t>інший варіант </a:t>
            </a:r>
            <a:r>
              <a:rPr lang="uk-UA" sz="2600" b="1" dirty="0" smtClean="0"/>
              <a:t> 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262872" y="365125"/>
            <a:ext cx="2090928" cy="576707"/>
          </a:xfrm>
        </p:spPr>
        <p:txBody>
          <a:bodyPr>
            <a:normAutofit fontScale="90000"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0302" y="693158"/>
            <a:ext cx="7062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200" b="1" dirty="0" smtClean="0">
                <a:solidFill>
                  <a:srgbClr val="0070C0"/>
                </a:solidFill>
              </a:rPr>
              <a:t>Дивіденди, роялті – </a:t>
            </a:r>
            <a:r>
              <a:rPr lang="uk-UA" sz="3200" b="1" dirty="0" err="1" smtClean="0">
                <a:solidFill>
                  <a:srgbClr val="0070C0"/>
                </a:solidFill>
              </a:rPr>
              <a:t>“точечні”</a:t>
            </a:r>
            <a:r>
              <a:rPr lang="uk-UA" sz="3200" b="1" dirty="0" smtClean="0">
                <a:solidFill>
                  <a:srgbClr val="0070C0"/>
                </a:solidFill>
              </a:rPr>
              <a:t> виплати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3752" y="1320701"/>
            <a:ext cx="10366248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2400" b="1" dirty="0" smtClean="0"/>
              <a:t>ПКУ в ст. 170 </a:t>
            </a:r>
            <a:r>
              <a:rPr lang="uk-UA" sz="2400" dirty="0" smtClean="0"/>
              <a:t>визначає наступне: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“170.5.4. Доходи, зазначені в цьому пункті, </a:t>
            </a:r>
            <a:r>
              <a:rPr lang="uk-UA" sz="2400" b="1" dirty="0" smtClean="0">
                <a:solidFill>
                  <a:srgbClr val="C00000"/>
                </a:solidFill>
              </a:rPr>
              <a:t>остаточно оподатковуються </a:t>
            </a:r>
            <a:r>
              <a:rPr lang="uk-UA" sz="2400" dirty="0" smtClean="0"/>
              <a:t>податковим агентом </a:t>
            </a:r>
            <a:r>
              <a:rPr lang="uk-UA" sz="2400" b="1" dirty="0" smtClean="0">
                <a:solidFill>
                  <a:srgbClr val="C00000"/>
                </a:solidFill>
              </a:rPr>
              <a:t>під час їх нарахування </a:t>
            </a:r>
            <a:r>
              <a:rPr lang="uk-UA" sz="2400" dirty="0" smtClean="0"/>
              <a:t>платнику податку за ставкою, визначеною </a:t>
            </a:r>
            <a:r>
              <a:rPr lang="uk-UA" sz="2400" u="sng" dirty="0" smtClean="0">
                <a:hlinkClick r:id="rId2"/>
              </a:rPr>
              <a:t>підпунктами 167.5.1</a:t>
            </a:r>
            <a:r>
              <a:rPr lang="uk-UA" sz="2400" dirty="0" smtClean="0"/>
              <a:t>, </a:t>
            </a:r>
            <a:r>
              <a:rPr lang="uk-UA" sz="2400" u="sng" dirty="0" smtClean="0">
                <a:hlinkClick r:id="rId2"/>
              </a:rPr>
              <a:t>167.5.2</a:t>
            </a:r>
            <a:r>
              <a:rPr lang="uk-UA" sz="2400" dirty="0" smtClean="0"/>
              <a:t> і </a:t>
            </a:r>
            <a:r>
              <a:rPr lang="uk-UA" sz="2400" u="sng" dirty="0" smtClean="0">
                <a:hlinkClick r:id="rId2"/>
              </a:rPr>
              <a:t>167.5.4</a:t>
            </a:r>
            <a:r>
              <a:rPr lang="uk-UA" sz="2400" dirty="0" smtClean="0"/>
              <a:t> пункту 167.5 статті 167 цього Кодексу.» </a:t>
            </a:r>
            <a:r>
              <a:rPr lang="uk-UA" sz="2400" i="1" dirty="0" smtClean="0">
                <a:solidFill>
                  <a:srgbClr val="0070C0"/>
                </a:solidFill>
              </a:rPr>
              <a:t>(</a:t>
            </a:r>
            <a:r>
              <a:rPr lang="uk-UA" sz="2400" b="1" i="1" dirty="0" smtClean="0">
                <a:solidFill>
                  <a:srgbClr val="0070C0"/>
                </a:solidFill>
              </a:rPr>
              <a:t>дивіденди</a:t>
            </a:r>
            <a:r>
              <a:rPr lang="uk-UA" sz="2400" i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«170.3.1. Роялті оподатковуються </a:t>
            </a:r>
            <a:r>
              <a:rPr lang="uk-UA" sz="2400" b="1" dirty="0" smtClean="0"/>
              <a:t>за правилами, встановленими для оподаткування дивідендів</a:t>
            </a:r>
            <a:r>
              <a:rPr lang="uk-UA" sz="2400" dirty="0" smtClean="0"/>
              <a:t>, за ставкою, визначеною підпунктом 167.5.1 пункту 167.5 статті 167 цього Кодексу.» </a:t>
            </a:r>
            <a:r>
              <a:rPr lang="uk-UA" sz="2400" i="1" dirty="0" smtClean="0">
                <a:solidFill>
                  <a:srgbClr val="0070C0"/>
                </a:solidFill>
              </a:rPr>
              <a:t>(</a:t>
            </a:r>
            <a:r>
              <a:rPr lang="uk-UA" sz="2400" b="1" i="1" dirty="0" smtClean="0">
                <a:solidFill>
                  <a:srgbClr val="0070C0"/>
                </a:solidFill>
              </a:rPr>
              <a:t>роялті</a:t>
            </a:r>
            <a:r>
              <a:rPr lang="uk-UA" sz="2400" i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Тобто, для цих виплат оподаткування </a:t>
            </a:r>
            <a:r>
              <a:rPr lang="uk-UA" sz="2400" b="1" dirty="0" smtClean="0"/>
              <a:t>ПДФО та ВЗ </a:t>
            </a:r>
            <a:r>
              <a:rPr lang="uk-UA" sz="2400" dirty="0" smtClean="0"/>
              <a:t>визначено</a:t>
            </a:r>
            <a:r>
              <a:rPr lang="uk-UA" sz="2400" b="1" dirty="0" smtClean="0">
                <a:solidFill>
                  <a:srgbClr val="0070C0"/>
                </a:solidFill>
              </a:rPr>
              <a:t> чітко на певну дату - </a:t>
            </a:r>
            <a:r>
              <a:rPr lang="uk-UA" sz="2400" u="sng" dirty="0" smtClean="0"/>
              <a:t>на дату  </a:t>
            </a:r>
            <a:r>
              <a:rPr lang="uk-UA" sz="2400" b="1" dirty="0" smtClean="0">
                <a:solidFill>
                  <a:srgbClr val="C00000"/>
                </a:solidFill>
              </a:rPr>
              <a:t>нарахування</a:t>
            </a:r>
            <a:r>
              <a:rPr lang="uk-UA" sz="2400" dirty="0" smtClean="0"/>
              <a:t> доходів </a:t>
            </a:r>
            <a:r>
              <a:rPr lang="uk-UA" sz="2400" dirty="0" err="1" smtClean="0"/>
              <a:t>фізособи</a:t>
            </a:r>
            <a:r>
              <a:rPr lang="uk-UA" sz="2400" dirty="0" smtClean="0"/>
              <a:t> на підставі: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uk-UA" sz="2400" dirty="0" smtClean="0"/>
              <a:t> протоколу загальних зборів про виплату дивідендів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uk-UA" sz="2400" dirty="0" smtClean="0"/>
              <a:t> акту нарахування роялті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235440" y="365125"/>
            <a:ext cx="2118360" cy="466979"/>
          </a:xfrm>
        </p:spPr>
        <p:txBody>
          <a:bodyPr>
            <a:normAutofit fontScale="90000"/>
          </a:bodyPr>
          <a:lstStyle/>
          <a:p>
            <a:pPr algn="r"/>
            <a:r>
              <a:rPr lang="uk-UA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0080" y="418838"/>
            <a:ext cx="11347704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000" b="1" dirty="0" smtClean="0">
                <a:solidFill>
                  <a:srgbClr val="0070C0"/>
                </a:solidFill>
              </a:rPr>
              <a:t>Річний дохід, місячний дохід (</a:t>
            </a:r>
            <a:r>
              <a:rPr lang="uk-UA" sz="3000" b="1" dirty="0" err="1" smtClean="0">
                <a:solidFill>
                  <a:srgbClr val="0070C0"/>
                </a:solidFill>
              </a:rPr>
              <a:t>“за</a:t>
            </a:r>
            <a:r>
              <a:rPr lang="uk-UA" sz="3000" b="1" dirty="0" smtClean="0">
                <a:solidFill>
                  <a:srgbClr val="0070C0"/>
                </a:solidFill>
              </a:rPr>
              <a:t> </a:t>
            </a:r>
            <a:r>
              <a:rPr lang="uk-UA" sz="3000" b="1" dirty="0" err="1" smtClean="0">
                <a:solidFill>
                  <a:srgbClr val="0070C0"/>
                </a:solidFill>
              </a:rPr>
              <a:t>період”</a:t>
            </a:r>
            <a:r>
              <a:rPr lang="uk-UA" sz="3000" b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uk-UA" sz="2600" dirty="0" smtClean="0"/>
              <a:t>За визначенням ПКУ:</a:t>
            </a:r>
          </a:p>
          <a:p>
            <a:r>
              <a:rPr lang="uk-UA" sz="2400" dirty="0" smtClean="0"/>
              <a:t>“163.1. </a:t>
            </a:r>
            <a:r>
              <a:rPr lang="uk-UA" sz="2400" b="1" dirty="0" smtClean="0"/>
              <a:t>Об'єктом оподаткування </a:t>
            </a:r>
            <a:r>
              <a:rPr lang="uk-UA" sz="2400" dirty="0" smtClean="0"/>
              <a:t>резидента є:</a:t>
            </a:r>
          </a:p>
          <a:p>
            <a:r>
              <a:rPr lang="uk-UA" sz="2400" dirty="0" smtClean="0"/>
              <a:t>163.1.1. загальний </a:t>
            </a:r>
            <a:r>
              <a:rPr lang="uk-UA" sz="2400" b="1" dirty="0" smtClean="0">
                <a:solidFill>
                  <a:srgbClr val="0070C0"/>
                </a:solidFill>
              </a:rPr>
              <a:t>місячний (річний) </a:t>
            </a:r>
            <a:r>
              <a:rPr lang="uk-UA" sz="2400" dirty="0" smtClean="0"/>
              <a:t>оподатковуваний дохід;</a:t>
            </a:r>
          </a:p>
          <a:p>
            <a:r>
              <a:rPr lang="uk-UA" sz="2400" dirty="0" smtClean="0"/>
              <a:t>163.1.2. доходи з джерела їх походження в Україні, які </a:t>
            </a:r>
            <a:r>
              <a:rPr lang="uk-UA" sz="2400" u="sng" dirty="0" smtClean="0"/>
              <a:t>остаточно оподатковуються під час їх нарахування</a:t>
            </a:r>
            <a:r>
              <a:rPr lang="uk-UA" sz="2400" dirty="0" smtClean="0"/>
              <a:t> (виплати, надання);</a:t>
            </a:r>
          </a:p>
          <a:p>
            <a:r>
              <a:rPr lang="uk-UA" sz="2400" dirty="0" smtClean="0"/>
              <a:t>163.1.3. </a:t>
            </a:r>
            <a:r>
              <a:rPr lang="uk-UA" sz="2400" u="sng" dirty="0" smtClean="0"/>
              <a:t>іноземні доходи </a:t>
            </a:r>
            <a:r>
              <a:rPr lang="uk-UA" sz="2400" dirty="0" smtClean="0"/>
              <a:t>- </a:t>
            </a:r>
            <a:r>
              <a:rPr lang="uk-UA" sz="2400" dirty="0" err="1" smtClean="0"/>
              <a:t>доходи</a:t>
            </a:r>
            <a:r>
              <a:rPr lang="uk-UA" sz="2400" dirty="0" smtClean="0"/>
              <a:t> (прибуток), отримані з джерел за межами України</a:t>
            </a:r>
          </a:p>
          <a:p>
            <a:r>
              <a:rPr lang="ru-RU" sz="2400" dirty="0" smtClean="0"/>
              <a:t>164.1. </a:t>
            </a:r>
            <a:r>
              <a:rPr lang="ru-RU" sz="2400" b="1" dirty="0" smtClean="0"/>
              <a:t>Базою </a:t>
            </a:r>
            <a:r>
              <a:rPr lang="ru-RU" sz="2400" b="1" dirty="0" err="1" smtClean="0"/>
              <a:t>оподаткування</a:t>
            </a:r>
            <a:r>
              <a:rPr lang="ru-RU" sz="2400" b="1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загальний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оподатковуваний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дохід</a:t>
            </a:r>
            <a:r>
              <a:rPr lang="ru-RU" sz="2400" dirty="0" smtClean="0"/>
              <a:t>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урахуванням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особливостей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визначених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розділом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Загальний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оподатковуваний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дохід</a:t>
            </a:r>
            <a:r>
              <a:rPr lang="ru-RU" sz="2400" dirty="0" smtClean="0"/>
              <a:t> - </a:t>
            </a:r>
            <a:r>
              <a:rPr lang="ru-RU" sz="2400" dirty="0" err="1" smtClean="0"/>
              <a:t>будь-який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дохід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підлягає</a:t>
            </a:r>
            <a:r>
              <a:rPr lang="ru-RU" sz="2400" dirty="0" smtClean="0"/>
              <a:t> </a:t>
            </a:r>
            <a:r>
              <a:rPr lang="ru-RU" sz="2400" dirty="0" err="1" smtClean="0"/>
              <a:t>оподаткуванню</a:t>
            </a:r>
            <a:r>
              <a:rPr lang="ru-RU" sz="2400" dirty="0" smtClean="0"/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нарахований</a:t>
            </a:r>
            <a:r>
              <a:rPr lang="ru-RU" sz="2400" b="1" dirty="0" smtClean="0">
                <a:solidFill>
                  <a:srgbClr val="0070C0"/>
                </a:solidFill>
              </a:rPr>
              <a:t> (</a:t>
            </a:r>
            <a:r>
              <a:rPr lang="ru-RU" sz="2400" b="1" dirty="0" err="1" smtClean="0">
                <a:solidFill>
                  <a:srgbClr val="0070C0"/>
                </a:solidFill>
              </a:rPr>
              <a:t>виплачений</a:t>
            </a:r>
            <a:r>
              <a:rPr lang="ru-RU" sz="2400" b="1" dirty="0" smtClean="0">
                <a:solidFill>
                  <a:srgbClr val="0070C0"/>
                </a:solidFill>
              </a:rPr>
              <a:t>, </a:t>
            </a:r>
            <a:r>
              <a:rPr lang="ru-RU" sz="2400" b="1" dirty="0" err="1" smtClean="0">
                <a:solidFill>
                  <a:srgbClr val="0070C0"/>
                </a:solidFill>
              </a:rPr>
              <a:t>наданий</a:t>
            </a:r>
            <a:r>
              <a:rPr lang="ru-RU" sz="2400" b="1" dirty="0" smtClean="0">
                <a:solidFill>
                  <a:srgbClr val="0070C0"/>
                </a:solidFill>
              </a:rPr>
              <a:t>) </a:t>
            </a:r>
            <a:r>
              <a:rPr lang="ru-RU" sz="2400" dirty="0" smtClean="0"/>
              <a:t>на </a:t>
            </a:r>
            <a:r>
              <a:rPr lang="ru-RU" sz="2400" dirty="0" err="1" smtClean="0"/>
              <a:t>користь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платника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податку</a:t>
            </a:r>
            <a:r>
              <a:rPr lang="ru-RU" sz="2400" dirty="0" smtClean="0"/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протягом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звітного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податкового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</a:rPr>
              <a:t>періоду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…</a:t>
            </a:r>
            <a:r>
              <a:rPr lang="uk-UA" sz="2400" b="1" dirty="0" smtClean="0"/>
              <a:t>Базою оподаткування </a:t>
            </a:r>
            <a:r>
              <a:rPr lang="uk-UA" sz="2400" u="sng" dirty="0" smtClean="0"/>
              <a:t>для доходів, отриманих від провадження господарської або незалежної професійної діяльності</a:t>
            </a:r>
            <a:r>
              <a:rPr lang="uk-UA" sz="2400" dirty="0" smtClean="0"/>
              <a:t>, </a:t>
            </a:r>
            <a:r>
              <a:rPr lang="uk-UA" sz="2400" b="1" dirty="0" smtClean="0"/>
              <a:t>є чистий річний оподатковуваний дохід</a:t>
            </a:r>
            <a:r>
              <a:rPr lang="uk-UA" sz="2400" dirty="0" smtClean="0"/>
              <a:t>, який визначається відповідно до </a:t>
            </a:r>
            <a:r>
              <a:rPr lang="uk-UA" sz="2400" u="sng" dirty="0" smtClean="0">
                <a:hlinkClick r:id="rId2"/>
              </a:rPr>
              <a:t>пункту 177.2</a:t>
            </a:r>
            <a:r>
              <a:rPr lang="uk-UA" sz="2400" dirty="0" smtClean="0"/>
              <a:t> статті 177 та </a:t>
            </a:r>
            <a:r>
              <a:rPr lang="uk-UA" sz="2400" u="sng" dirty="0" smtClean="0">
                <a:hlinkClick r:id="rId2"/>
              </a:rPr>
              <a:t>пункту 178.3</a:t>
            </a:r>
            <a:r>
              <a:rPr lang="uk-UA" sz="2400" dirty="0" smtClean="0"/>
              <a:t> статті 178 цього </a:t>
            </a:r>
            <a:r>
              <a:rPr lang="uk-UA" sz="2400" dirty="0" err="1" smtClean="0"/>
              <a:t>Кодексу.”</a:t>
            </a:r>
            <a:endParaRPr lang="uk-UA" sz="32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067563" y="281678"/>
            <a:ext cx="2048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Закон № 4015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208" y="667512"/>
            <a:ext cx="1127455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2800" b="1" dirty="0" smtClean="0">
                <a:solidFill>
                  <a:srgbClr val="C00000"/>
                </a:solidFill>
              </a:rPr>
              <a:t>Річний</a:t>
            </a:r>
            <a:r>
              <a:rPr lang="uk-UA" sz="2800" b="1" dirty="0" smtClean="0">
                <a:solidFill>
                  <a:srgbClr val="0070C0"/>
                </a:solidFill>
              </a:rPr>
              <a:t> дохід, місячний дохід (</a:t>
            </a:r>
            <a:r>
              <a:rPr lang="uk-UA" sz="2800" b="1" dirty="0" err="1" smtClean="0">
                <a:solidFill>
                  <a:srgbClr val="0070C0"/>
                </a:solidFill>
              </a:rPr>
              <a:t>“за</a:t>
            </a:r>
            <a:r>
              <a:rPr lang="uk-UA" sz="2800" b="1" dirty="0" smtClean="0">
                <a:solidFill>
                  <a:srgbClr val="0070C0"/>
                </a:solidFill>
              </a:rPr>
              <a:t> </a:t>
            </a:r>
            <a:r>
              <a:rPr lang="uk-UA" sz="2800" b="1" dirty="0" err="1" smtClean="0">
                <a:solidFill>
                  <a:srgbClr val="0070C0"/>
                </a:solidFill>
              </a:rPr>
              <a:t>період”</a:t>
            </a:r>
            <a:r>
              <a:rPr lang="uk-UA" sz="2800" b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Проблема</a:t>
            </a:r>
            <a:r>
              <a:rPr lang="uk-UA" sz="2200" b="1" dirty="0" smtClean="0">
                <a:solidFill>
                  <a:srgbClr val="0070C0"/>
                </a:solidFill>
              </a:rPr>
              <a:t> - </a:t>
            </a:r>
            <a:r>
              <a:rPr lang="uk-UA" sz="2200" dirty="0" smtClean="0"/>
              <a:t>під ставку </a:t>
            </a:r>
            <a:r>
              <a:rPr lang="uk-UA" sz="2200" b="1" dirty="0" smtClean="0">
                <a:solidFill>
                  <a:srgbClr val="0070C0"/>
                </a:solidFill>
              </a:rPr>
              <a:t>5% </a:t>
            </a:r>
            <a:r>
              <a:rPr lang="uk-UA" sz="2200" dirty="0" smtClean="0"/>
              <a:t>можуть потрапити </a:t>
            </a:r>
            <a:r>
              <a:rPr lang="uk-UA" sz="2200" b="1" dirty="0" smtClean="0">
                <a:solidFill>
                  <a:srgbClr val="0070C0"/>
                </a:solidFill>
              </a:rPr>
              <a:t>в повній сумі за 2024 рік такі доходи, </a:t>
            </a:r>
            <a:r>
              <a:rPr lang="uk-UA" sz="2200" dirty="0" smtClean="0"/>
              <a:t>що визначаються (декларуються) тільки</a:t>
            </a:r>
            <a:r>
              <a:rPr lang="uk-UA" sz="2200" b="1" dirty="0" smtClean="0">
                <a:solidFill>
                  <a:srgbClr val="C00000"/>
                </a:solidFill>
              </a:rPr>
              <a:t> в річній декларації самостійно </a:t>
            </a:r>
            <a:r>
              <a:rPr lang="uk-UA" sz="2200" dirty="0" err="1" smtClean="0"/>
              <a:t>платником-фізособою</a:t>
            </a:r>
            <a:r>
              <a:rPr lang="uk-UA" sz="2200" dirty="0" smtClean="0"/>
              <a:t>, зокрема:</a:t>
            </a:r>
          </a:p>
          <a:p>
            <a:pPr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Доходи </a:t>
            </a:r>
            <a:r>
              <a:rPr lang="uk-UA" sz="2200" b="1" dirty="0" err="1" smtClean="0"/>
              <a:t>ФОП</a:t>
            </a:r>
            <a:r>
              <a:rPr lang="uk-UA" sz="2200" b="1" dirty="0" smtClean="0"/>
              <a:t> на загальній системі оподаткування</a:t>
            </a:r>
          </a:p>
          <a:p>
            <a:pPr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Іноземні доходи </a:t>
            </a:r>
            <a:r>
              <a:rPr lang="uk-UA" sz="2200" dirty="0" err="1" smtClean="0"/>
              <a:t>фізособи</a:t>
            </a:r>
            <a:endParaRPr lang="uk-UA" sz="2200" dirty="0" smtClean="0"/>
          </a:p>
          <a:p>
            <a:pPr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Інвестиційні доходи </a:t>
            </a:r>
            <a:r>
              <a:rPr lang="uk-UA" sz="2200" dirty="0" smtClean="0"/>
              <a:t>(продаж корпоративних прав, вихід з складу засновників, купівля-продаж цінних паперів, тощо)</a:t>
            </a:r>
          </a:p>
          <a:p>
            <a:pPr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Оренда</a:t>
            </a:r>
            <a:r>
              <a:rPr lang="uk-UA" sz="2200" dirty="0" smtClean="0"/>
              <a:t>  нерухомого майна у відносинах </a:t>
            </a:r>
            <a:r>
              <a:rPr lang="uk-UA" sz="2200" b="1" dirty="0" err="1" smtClean="0"/>
              <a:t>“фізособа</a:t>
            </a:r>
            <a:r>
              <a:rPr lang="uk-UA" sz="2200" b="1" dirty="0" smtClean="0"/>
              <a:t> – </a:t>
            </a:r>
            <a:r>
              <a:rPr lang="uk-UA" sz="2200" b="1" dirty="0" err="1" smtClean="0"/>
              <a:t>фізособа”</a:t>
            </a:r>
            <a:endParaRPr lang="uk-UA" sz="2200" b="1" dirty="0" smtClean="0"/>
          </a:p>
          <a:p>
            <a:pPr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Доходи </a:t>
            </a:r>
            <a:r>
              <a:rPr lang="uk-UA" sz="2200" b="1" dirty="0" err="1" smtClean="0"/>
              <a:t>КІК</a:t>
            </a:r>
            <a:endParaRPr lang="uk-UA" sz="2200" b="1" dirty="0" smtClean="0"/>
          </a:p>
          <a:p>
            <a:pPr indent="-457200"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Правка № 988:</a:t>
            </a:r>
          </a:p>
          <a:p>
            <a:pPr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uk-UA" sz="2200" b="1" dirty="0" smtClean="0"/>
              <a:t>Річні доходи </a:t>
            </a:r>
            <a:r>
              <a:rPr lang="uk-UA" sz="2200" b="1" dirty="0" smtClean="0">
                <a:solidFill>
                  <a:srgbClr val="0070C0"/>
                </a:solidFill>
              </a:rPr>
              <a:t>за 2024 р</a:t>
            </a:r>
            <a:r>
              <a:rPr lang="uk-UA" sz="2200" dirty="0" smtClean="0">
                <a:solidFill>
                  <a:srgbClr val="0070C0"/>
                </a:solidFill>
              </a:rPr>
              <a:t>. </a:t>
            </a:r>
            <a:r>
              <a:rPr lang="uk-UA" sz="2200" dirty="0" smtClean="0"/>
              <a:t>– </a:t>
            </a:r>
            <a:r>
              <a:rPr lang="uk-UA" sz="2200" b="1" dirty="0" smtClean="0">
                <a:solidFill>
                  <a:srgbClr val="0070C0"/>
                </a:solidFill>
              </a:rPr>
              <a:t>ВЗ 1,5 %, </a:t>
            </a:r>
            <a:r>
              <a:rPr lang="uk-UA" sz="2200" dirty="0" smtClean="0"/>
              <a:t>тільки з 2025 р. – 5%</a:t>
            </a:r>
          </a:p>
          <a:p>
            <a:pPr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uk-UA" sz="2200" dirty="0" smtClean="0"/>
              <a:t> </a:t>
            </a:r>
            <a:r>
              <a:rPr lang="uk-UA" sz="2200" b="1" dirty="0" smtClean="0"/>
              <a:t>Спадщина, подарунки </a:t>
            </a:r>
            <a:r>
              <a:rPr lang="uk-UA" sz="2200" dirty="0" smtClean="0"/>
              <a:t>– </a:t>
            </a:r>
            <a:r>
              <a:rPr lang="uk-UA" sz="2200" u="sng" dirty="0" smtClean="0"/>
              <a:t>5 % після дати набуття </a:t>
            </a:r>
            <a:r>
              <a:rPr lang="uk-UA" sz="2200" dirty="0" smtClean="0"/>
              <a:t>чинності Закону № 4015</a:t>
            </a:r>
          </a:p>
          <a:p>
            <a:pPr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uk-UA" sz="2200" dirty="0" smtClean="0"/>
              <a:t> </a:t>
            </a:r>
            <a:r>
              <a:rPr lang="uk-UA" sz="2200" b="1" dirty="0" smtClean="0"/>
              <a:t>Ліквідація </a:t>
            </a:r>
            <a:r>
              <a:rPr lang="uk-UA" sz="2200" b="1" dirty="0" err="1" smtClean="0"/>
              <a:t>ФОП</a:t>
            </a:r>
            <a:r>
              <a:rPr lang="uk-UA" sz="2200" b="1" dirty="0" smtClean="0"/>
              <a:t>, </a:t>
            </a:r>
            <a:r>
              <a:rPr lang="uk-UA" sz="2200" b="1" dirty="0" err="1" smtClean="0"/>
              <a:t>юрособи</a:t>
            </a:r>
            <a:r>
              <a:rPr lang="uk-UA" sz="2200" b="1" dirty="0" smtClean="0"/>
              <a:t> </a:t>
            </a:r>
            <a:r>
              <a:rPr lang="uk-UA" sz="2200" dirty="0" smtClean="0"/>
              <a:t>– </a:t>
            </a:r>
            <a:r>
              <a:rPr lang="uk-UA" sz="2200" u="sng" dirty="0" smtClean="0"/>
              <a:t>ВЗ не сплачується з 1-го числа місяця </a:t>
            </a:r>
            <a:r>
              <a:rPr lang="uk-UA" sz="2200" dirty="0" smtClean="0"/>
              <a:t>набуття чинності Закону № 4015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9152" y="365125"/>
            <a:ext cx="8994648" cy="585851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8292" y="917320"/>
            <a:ext cx="10948079" cy="4767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uk-UA" sz="3200" b="1" dirty="0" smtClean="0">
                <a:solidFill>
                  <a:srgbClr val="0070C0"/>
                </a:solidFill>
              </a:rPr>
              <a:t>Зміни по Мінімальному податковому </a:t>
            </a:r>
            <a:r>
              <a:rPr lang="uk-UA" sz="3200" b="1" dirty="0" err="1" smtClean="0">
                <a:solidFill>
                  <a:srgbClr val="0070C0"/>
                </a:solidFill>
              </a:rPr>
              <a:t>зобов</a:t>
            </a:r>
            <a:r>
              <a:rPr lang="en-US" sz="3200" b="1" dirty="0" smtClean="0">
                <a:solidFill>
                  <a:srgbClr val="0070C0"/>
                </a:solidFill>
              </a:rPr>
              <a:t>`</a:t>
            </a:r>
            <a:r>
              <a:rPr lang="uk-UA" sz="3200" b="1" dirty="0" err="1" smtClean="0">
                <a:solidFill>
                  <a:srgbClr val="0070C0"/>
                </a:solidFill>
              </a:rPr>
              <a:t>язанню</a:t>
            </a:r>
            <a:r>
              <a:rPr lang="uk-UA" sz="3200" b="1" dirty="0" smtClean="0">
                <a:solidFill>
                  <a:srgbClr val="0070C0"/>
                </a:solidFill>
              </a:rPr>
              <a:t> (МПЗ)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uk-UA" sz="2600" b="1" dirty="0" smtClean="0">
                <a:solidFill>
                  <a:srgbClr val="C00000"/>
                </a:solidFill>
              </a:rPr>
              <a:t>2025 рік </a:t>
            </a:r>
            <a:r>
              <a:rPr lang="uk-UA" sz="2600" b="1" dirty="0" smtClean="0"/>
              <a:t>і наступні роки до закінчення воєнного стану</a:t>
            </a:r>
            <a:r>
              <a:rPr lang="uk-UA" sz="2600" b="1" dirty="0" smtClean="0">
                <a:solidFill>
                  <a:srgbClr val="C00000"/>
                </a:solidFill>
              </a:rPr>
              <a:t> - </a:t>
            </a:r>
            <a:r>
              <a:rPr lang="uk-UA" sz="2600" b="1" dirty="0" smtClean="0">
                <a:solidFill>
                  <a:srgbClr val="0070C0"/>
                </a:solidFill>
              </a:rPr>
              <a:t>Коефіцієнт К </a:t>
            </a:r>
            <a:r>
              <a:rPr lang="uk-UA" sz="2600" dirty="0" smtClean="0"/>
              <a:t>при розрахунку МПЗ з п. 38-1.1.1 ПКУ становить </a:t>
            </a:r>
            <a:r>
              <a:rPr lang="uk-UA" sz="2600" b="1" dirty="0" smtClean="0">
                <a:solidFill>
                  <a:srgbClr val="C00000"/>
                </a:solidFill>
              </a:rPr>
              <a:t>0,057 </a:t>
            </a:r>
            <a:r>
              <a:rPr lang="uk-UA" sz="2600" dirty="0" smtClean="0"/>
              <a:t>(</a:t>
            </a:r>
            <a:r>
              <a:rPr lang="uk-UA" sz="2600" i="1" dirty="0" smtClean="0"/>
              <a:t>було – 0,05) (п. 67-1 по. 10 р. ХХ ПКУ)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uk-UA" sz="2600" dirty="0" smtClean="0"/>
              <a:t>При визначенні МПЗ за </a:t>
            </a:r>
            <a:r>
              <a:rPr lang="uk-UA" sz="2600" b="1" dirty="0" smtClean="0">
                <a:solidFill>
                  <a:srgbClr val="C00000"/>
                </a:solidFill>
              </a:rPr>
              <a:t>2024 р.</a:t>
            </a:r>
            <a:r>
              <a:rPr lang="uk-UA" sz="2600" b="1" dirty="0" smtClean="0"/>
              <a:t> і наступні роки </a:t>
            </a:r>
            <a:r>
              <a:rPr lang="uk-UA" sz="2600" dirty="0" smtClean="0"/>
              <a:t>до завершення воєнного стану сума МПЗ, визначена за п. 38-1.1.1 та п. 38-1.1.2 ПКУ </a:t>
            </a:r>
            <a:r>
              <a:rPr lang="uk-UA" sz="2600" b="1" dirty="0" smtClean="0">
                <a:solidFill>
                  <a:srgbClr val="0070C0"/>
                </a:solidFill>
              </a:rPr>
              <a:t>не може становити менше 700 грн. з 1 га</a:t>
            </a:r>
            <a:r>
              <a:rPr lang="uk-UA" sz="2600" dirty="0" smtClean="0"/>
              <a:t>, а для земельних ділянок, у площі яких частка ріллі становить не менше 50% - </a:t>
            </a:r>
            <a:r>
              <a:rPr lang="uk-UA" sz="2600" b="1" dirty="0" smtClean="0">
                <a:solidFill>
                  <a:srgbClr val="0070C0"/>
                </a:solidFill>
              </a:rPr>
              <a:t>1400 грн./га.</a:t>
            </a:r>
          </a:p>
          <a:p>
            <a:pPr marL="514350" indent="-514350">
              <a:spcBef>
                <a:spcPts val="600"/>
              </a:spcBef>
              <a:buAutoNum type="arabicParenR"/>
            </a:pPr>
            <a:r>
              <a:rPr lang="uk-UA" sz="2600" dirty="0" smtClean="0"/>
              <a:t>При введенні </a:t>
            </a:r>
            <a:r>
              <a:rPr lang="uk-UA" sz="2600" dirty="0" err="1" smtClean="0"/>
              <a:t>обов</a:t>
            </a:r>
            <a:r>
              <a:rPr lang="en-US" sz="2600" dirty="0" smtClean="0"/>
              <a:t>`</a:t>
            </a:r>
            <a:r>
              <a:rPr lang="uk-UA" sz="2600" dirty="0" err="1" smtClean="0"/>
              <a:t>язку</a:t>
            </a:r>
            <a:r>
              <a:rPr lang="uk-UA" sz="2600" dirty="0" smtClean="0"/>
              <a:t> сплати </a:t>
            </a:r>
            <a:r>
              <a:rPr lang="uk-UA" sz="2600" b="1" dirty="0" smtClean="0"/>
              <a:t>військового збору для платників єдиного податку</a:t>
            </a:r>
            <a:r>
              <a:rPr lang="uk-UA" sz="2600" dirty="0" smtClean="0"/>
              <a:t> Закон № 4015 </a:t>
            </a:r>
            <a:r>
              <a:rPr lang="uk-UA" sz="2600" b="1" dirty="0" smtClean="0">
                <a:solidFill>
                  <a:srgbClr val="C00000"/>
                </a:solidFill>
              </a:rPr>
              <a:t>не передбачає </a:t>
            </a:r>
            <a:r>
              <a:rPr lang="uk-UA" sz="2600" u="sng" dirty="0" smtClean="0"/>
              <a:t>враховувати сплату ВЗ у зарахування суми МПЗ (!)</a:t>
            </a:r>
            <a:endParaRPr lang="uk-UA" sz="2600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829800" y="365125"/>
            <a:ext cx="2093976" cy="485267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4944" y="1801368"/>
            <a:ext cx="2039112" cy="15636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Платники</a:t>
            </a:r>
            <a:endParaRPr lang="uk-UA" sz="28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8000" y="3621024"/>
            <a:ext cx="1963760" cy="2020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Об</a:t>
            </a:r>
            <a:r>
              <a:rPr lang="en-US" sz="2400" b="1" dirty="0" smtClean="0"/>
              <a:t>`</a:t>
            </a:r>
            <a:r>
              <a:rPr lang="uk-UA" sz="2400" b="1" dirty="0" err="1" smtClean="0"/>
              <a:t>ект</a:t>
            </a:r>
            <a:r>
              <a:rPr lang="uk-UA" sz="2400" b="1" dirty="0" smtClean="0"/>
              <a:t> розрахунку АВ</a:t>
            </a:r>
            <a:endParaRPr lang="uk-UA" sz="2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633472" y="3657600"/>
            <a:ext cx="9144000" cy="1984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200" b="1" dirty="0" smtClean="0">
                <a:solidFill>
                  <a:schemeClr val="tx1"/>
                </a:solidFill>
              </a:rPr>
              <a:t>Кожне </a:t>
            </a:r>
            <a:r>
              <a:rPr lang="uk-UA" sz="2200" b="1" dirty="0" smtClean="0">
                <a:solidFill>
                  <a:srgbClr val="C00000"/>
                </a:solidFill>
              </a:rPr>
              <a:t>місце роздрібної торгівлі пальним</a:t>
            </a:r>
            <a:r>
              <a:rPr lang="uk-UA" sz="2200" dirty="0" smtClean="0">
                <a:solidFill>
                  <a:schemeClr val="tx1"/>
                </a:solidFill>
              </a:rPr>
              <a:t>, інформація про яке внесена до Єдиного реєстру ліцензіатів та місць роздрібної торгівлі пальним на 1-е число місяця.</a:t>
            </a:r>
          </a:p>
          <a:p>
            <a:pPr algn="just"/>
            <a:r>
              <a:rPr lang="uk-UA" sz="2200" b="1" dirty="0" smtClean="0">
                <a:solidFill>
                  <a:schemeClr val="tx1"/>
                </a:solidFill>
              </a:rPr>
              <a:t>Кількість авансових внесків (АВ) </a:t>
            </a:r>
            <a:r>
              <a:rPr lang="uk-UA" sz="2200" dirty="0" smtClean="0">
                <a:solidFill>
                  <a:schemeClr val="tx1"/>
                </a:solidFill>
              </a:rPr>
              <a:t>= </a:t>
            </a:r>
            <a:r>
              <a:rPr lang="uk-UA" sz="2200" b="1" dirty="0" smtClean="0">
                <a:solidFill>
                  <a:srgbClr val="C00000"/>
                </a:solidFill>
              </a:rPr>
              <a:t>кількість ліцензій </a:t>
            </a:r>
            <a:r>
              <a:rPr lang="uk-UA" sz="2200" dirty="0" smtClean="0">
                <a:solidFill>
                  <a:schemeClr val="tx1"/>
                </a:solidFill>
              </a:rPr>
              <a:t>на роздрібну торгівлю пальним</a:t>
            </a:r>
            <a:endParaRPr lang="uk-UA" sz="2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685288" y="1834896"/>
            <a:ext cx="9144000" cy="1530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 err="1" smtClean="0">
                <a:solidFill>
                  <a:schemeClr val="tx1"/>
                </a:solidFill>
              </a:rPr>
              <a:t>Суб</a:t>
            </a:r>
            <a:r>
              <a:rPr lang="en-US" sz="2400" dirty="0" smtClean="0">
                <a:solidFill>
                  <a:schemeClr val="tx1"/>
                </a:solidFill>
              </a:rPr>
              <a:t>`</a:t>
            </a:r>
            <a:r>
              <a:rPr lang="uk-UA" sz="2400" dirty="0" err="1" smtClean="0">
                <a:solidFill>
                  <a:schemeClr val="tx1"/>
                </a:solidFill>
              </a:rPr>
              <a:t>єкти</a:t>
            </a:r>
            <a:r>
              <a:rPr lang="uk-UA" sz="2400" dirty="0" smtClean="0">
                <a:solidFill>
                  <a:schemeClr val="tx1"/>
                </a:solidFill>
              </a:rPr>
              <a:t>, що здійснюють </a:t>
            </a:r>
            <a:r>
              <a:rPr lang="uk-UA" sz="2400" b="1" dirty="0" smtClean="0">
                <a:solidFill>
                  <a:srgbClr val="C00000"/>
                </a:solidFill>
              </a:rPr>
              <a:t>роздрібну торгівлю пальним на АЗС</a:t>
            </a:r>
            <a:r>
              <a:rPr lang="uk-UA" sz="2400" dirty="0" smtClean="0">
                <a:solidFill>
                  <a:srgbClr val="C00000"/>
                </a:solidFill>
              </a:rPr>
              <a:t>:</a:t>
            </a:r>
          </a:p>
          <a:p>
            <a:pPr algn="just">
              <a:buFontTx/>
              <a:buChar char="-"/>
            </a:pPr>
            <a:r>
              <a:rPr lang="uk-UA" sz="2400" dirty="0" smtClean="0">
                <a:solidFill>
                  <a:schemeClr val="tx1"/>
                </a:solidFill>
              </a:rPr>
              <a:t> юридичні особи (п. 141.14 ПКУ)</a:t>
            </a:r>
          </a:p>
          <a:p>
            <a:pPr algn="just">
              <a:buFontTx/>
              <a:buChar char="-"/>
            </a:pP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 err="1" smtClean="0">
                <a:solidFill>
                  <a:schemeClr val="tx1"/>
                </a:solidFill>
              </a:rPr>
              <a:t>ФОП</a:t>
            </a:r>
            <a:r>
              <a:rPr lang="uk-UA" sz="2400" dirty="0" smtClean="0">
                <a:solidFill>
                  <a:schemeClr val="tx1"/>
                </a:solidFill>
              </a:rPr>
              <a:t> на загальній системі (п. 177.5.1 ПКУ)</a:t>
            </a:r>
          </a:p>
          <a:p>
            <a:pPr algn="ctr"/>
            <a:endParaRPr lang="uk-UA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87415" y="912614"/>
            <a:ext cx="88601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0070C0"/>
                </a:solidFill>
              </a:rPr>
              <a:t>Авансові внески на роздрібну торгівлю пальним</a:t>
            </a:r>
            <a:endParaRPr lang="uk-UA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9056" y="365125"/>
            <a:ext cx="2904744" cy="466979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dirty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56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94360" y="895351"/>
            <a:ext cx="11091672" cy="8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uk-UA" sz="3200" b="1" dirty="0" smtClean="0"/>
              <a:t>Авансові внески на роздрібну торгівлю пальним</a:t>
            </a:r>
            <a:endParaRPr lang="uk-UA" sz="32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2648" y="1719073"/>
          <a:ext cx="11064240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2999232"/>
                <a:gridCol w="2359152"/>
                <a:gridCol w="4151376"/>
              </a:tblGrid>
              <a:tr h="420623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Платники </a:t>
                      </a:r>
                      <a:endParaRPr lang="uk-UA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Ставка АВ</a:t>
                      </a:r>
                      <a:endParaRPr lang="uk-UA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Термін</a:t>
                      </a:r>
                      <a:r>
                        <a:rPr lang="uk-UA" sz="2400" b="1" baseline="0" dirty="0" smtClean="0"/>
                        <a:t> сплати</a:t>
                      </a:r>
                      <a:endParaRPr lang="uk-UA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/>
                        <a:t>Зарахування</a:t>
                      </a:r>
                      <a:endParaRPr lang="uk-UA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0577">
                <a:tc rowSpan="2">
                  <a:txBody>
                    <a:bodyPr/>
                    <a:lstStyle/>
                    <a:p>
                      <a:r>
                        <a:rPr lang="uk-UA" sz="2400" b="1" dirty="0" err="1" smtClean="0">
                          <a:solidFill>
                            <a:srgbClr val="C00000"/>
                          </a:solidFill>
                        </a:rPr>
                        <a:t>Юрособи</a:t>
                      </a:r>
                      <a:endParaRPr lang="uk-UA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uk-UA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Реалізація </a:t>
                      </a:r>
                      <a:r>
                        <a:rPr lang="uk-UA" sz="2000" b="1" dirty="0" smtClean="0"/>
                        <a:t>виключно скрапленого</a:t>
                      </a:r>
                      <a:r>
                        <a:rPr lang="uk-UA" sz="2000" b="1" baseline="0" dirty="0" smtClean="0"/>
                        <a:t> газу </a:t>
                      </a:r>
                      <a:r>
                        <a:rPr lang="uk-UA" sz="2000" baseline="0" dirty="0" smtClean="0"/>
                        <a:t>– </a:t>
                      </a:r>
                      <a:r>
                        <a:rPr lang="uk-UA" sz="2000" b="1" baseline="0" dirty="0" smtClean="0">
                          <a:solidFill>
                            <a:srgbClr val="0070C0"/>
                          </a:solidFill>
                        </a:rPr>
                        <a:t>30 000 грн. </a:t>
                      </a:r>
                      <a:r>
                        <a:rPr lang="uk-UA" sz="2000" baseline="0" dirty="0" smtClean="0"/>
                        <a:t>за місце торгівлі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Не</a:t>
                      </a:r>
                      <a:r>
                        <a:rPr lang="uk-UA" sz="2000" b="1" baseline="0" dirty="0" smtClean="0">
                          <a:solidFill>
                            <a:srgbClr val="0070C0"/>
                          </a:solidFill>
                        </a:rPr>
                        <a:t> пізніше 20 числа</a:t>
                      </a:r>
                      <a:r>
                        <a:rPr lang="uk-UA" sz="20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uk-UA" sz="2000" baseline="0" dirty="0" smtClean="0"/>
                        <a:t>поточного 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місяця</a:t>
                      </a:r>
                    </a:p>
                    <a:p>
                      <a:endParaRPr lang="uk-UA" sz="2000" b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uk-UA" sz="2000" b="1" baseline="0" dirty="0" smtClean="0">
                          <a:solidFill>
                            <a:srgbClr val="C00000"/>
                          </a:solidFill>
                        </a:rPr>
                        <a:t>Перехідні правила:</a:t>
                      </a:r>
                    </a:p>
                    <a:p>
                      <a:r>
                        <a:rPr lang="uk-UA" sz="2000" b="1" u="none" baseline="0" dirty="0" smtClean="0">
                          <a:solidFill>
                            <a:schemeClr val="tx1"/>
                          </a:solidFill>
                        </a:rPr>
                        <a:t>Перший АВ 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сплачується з 1-го числа місяця набуття чинності Закону № 4015, </a:t>
                      </a:r>
                      <a:r>
                        <a:rPr lang="uk-UA" sz="2000" b="1" baseline="0" dirty="0" smtClean="0">
                          <a:solidFill>
                            <a:schemeClr val="tx1"/>
                          </a:solidFill>
                        </a:rPr>
                        <a:t>Сплата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– протягом 20 днів з дати набуття чинності Закону № 4015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uk-UA" sz="2000" dirty="0" smtClean="0"/>
                        <a:t>АВ зараховують у </a:t>
                      </a:r>
                      <a:r>
                        <a:rPr lang="uk-UA" sz="2000" b="1" dirty="0" smtClean="0"/>
                        <a:t>зменшення суми </a:t>
                      </a:r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податку на прибуток </a:t>
                      </a:r>
                      <a:r>
                        <a:rPr lang="uk-UA" sz="2000" dirty="0" smtClean="0"/>
                        <a:t>за звітний період </a:t>
                      </a:r>
                      <a:r>
                        <a:rPr lang="uk-UA" sz="2000" u="sng" dirty="0" smtClean="0"/>
                        <a:t>в межах такого податку.</a:t>
                      </a:r>
                    </a:p>
                    <a:p>
                      <a:r>
                        <a:rPr lang="uk-UA" sz="2000" b="1" dirty="0" smtClean="0"/>
                        <a:t>Сума перевищення АВ над сумою податку </a:t>
                      </a:r>
                      <a:r>
                        <a:rPr lang="uk-UA" sz="2000" b="1" dirty="0" err="1" smtClean="0">
                          <a:solidFill>
                            <a:srgbClr val="C00000"/>
                          </a:solidFill>
                        </a:rPr>
                        <a:t>“згоряє”</a:t>
                      </a:r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uk-UA" sz="2000" dirty="0" smtClean="0"/>
                        <a:t>на наступні періоди не переноситься</a:t>
                      </a:r>
                      <a:endParaRPr lang="uk-UA" sz="2000" dirty="0"/>
                    </a:p>
                  </a:txBody>
                  <a:tcPr/>
                </a:tc>
              </a:tr>
              <a:tr h="725423">
                <a:tc vMerge="1">
                  <a:txBody>
                    <a:bodyPr/>
                    <a:lstStyle/>
                    <a:p>
                      <a:endParaRPr lang="uk-UA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2000" b="1" dirty="0" smtClean="0"/>
                        <a:t>Кілька видів пального</a:t>
                      </a:r>
                      <a:r>
                        <a:rPr lang="uk-UA" sz="2000" dirty="0" smtClean="0"/>
                        <a:t>, частка скрапленого газу за попередній місяць 50 %</a:t>
                      </a:r>
                      <a:r>
                        <a:rPr lang="uk-UA" sz="2000" baseline="0" dirty="0" smtClean="0"/>
                        <a:t> і більше від реалізації пального  – </a:t>
                      </a:r>
                      <a:r>
                        <a:rPr lang="uk-UA" sz="2000" b="1" baseline="0" dirty="0" smtClean="0">
                          <a:solidFill>
                            <a:srgbClr val="0070C0"/>
                          </a:solidFill>
                        </a:rPr>
                        <a:t>45 000 грн.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256032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dirty="0" err="1" smtClean="0">
                          <a:solidFill>
                            <a:srgbClr val="C00000"/>
                          </a:solidFill>
                        </a:rPr>
                        <a:t>ФОП</a:t>
                      </a:r>
                      <a:r>
                        <a:rPr lang="uk-UA" sz="2400" b="1" dirty="0" smtClean="0">
                          <a:solidFill>
                            <a:srgbClr val="C00000"/>
                          </a:solidFill>
                        </a:rPr>
                        <a:t> на загальній системі</a:t>
                      </a:r>
                    </a:p>
                    <a:p>
                      <a:endParaRPr lang="uk-UA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6252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2000" dirty="0" smtClean="0"/>
                        <a:t>АВ зараховують у </a:t>
                      </a:r>
                      <a:r>
                        <a:rPr lang="uk-UA" sz="2000" b="1" dirty="0" smtClean="0"/>
                        <a:t>зменшення суми </a:t>
                      </a:r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ПДФО</a:t>
                      </a:r>
                      <a:r>
                        <a:rPr lang="uk-UA" sz="2000" b="1" dirty="0" smtClean="0"/>
                        <a:t> </a:t>
                      </a:r>
                      <a:r>
                        <a:rPr lang="uk-UA" sz="2000" dirty="0" smtClean="0"/>
                        <a:t>за звітний період </a:t>
                      </a:r>
                      <a:r>
                        <a:rPr lang="uk-UA" sz="2000" u="sng" dirty="0" smtClean="0"/>
                        <a:t>в межах такого податку.</a:t>
                      </a:r>
                    </a:p>
                    <a:p>
                      <a:r>
                        <a:rPr lang="uk-UA" sz="2000" b="1" dirty="0" smtClean="0"/>
                        <a:t>Сума перевищення АВ над сумою податку</a:t>
                      </a:r>
                      <a:r>
                        <a:rPr lang="uk-UA" sz="2000" dirty="0" smtClean="0"/>
                        <a:t> </a:t>
                      </a:r>
                      <a:r>
                        <a:rPr lang="uk-UA" sz="2000" b="1" dirty="0" err="1" smtClean="0">
                          <a:solidFill>
                            <a:srgbClr val="C00000"/>
                          </a:solidFill>
                        </a:rPr>
                        <a:t>“згоряє”</a:t>
                      </a:r>
                      <a:r>
                        <a:rPr lang="uk-UA" sz="2000" b="1" dirty="0" smtClean="0">
                          <a:solidFill>
                            <a:srgbClr val="C00000"/>
                          </a:solidFill>
                        </a:rPr>
                        <a:t>, </a:t>
                      </a:r>
                      <a:r>
                        <a:rPr lang="uk-UA" sz="2000" dirty="0" smtClean="0"/>
                        <a:t>на наступні періоди не переноситься</a:t>
                      </a:r>
                      <a:endParaRPr lang="uk-UA" sz="2000" dirty="0"/>
                    </a:p>
                  </a:txBody>
                  <a:tcPr/>
                </a:tc>
              </a:tr>
              <a:tr h="90115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В інших випадках – </a:t>
                      </a:r>
                    </a:p>
                    <a:p>
                      <a:r>
                        <a:rPr lang="uk-UA" sz="2000" b="1" dirty="0" smtClean="0">
                          <a:solidFill>
                            <a:srgbClr val="0070C0"/>
                          </a:solidFill>
                        </a:rPr>
                        <a:t>60 000 грн.</a:t>
                      </a:r>
                      <a:endParaRPr lang="uk-UA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720" y="365125"/>
            <a:ext cx="10165080" cy="668147"/>
          </a:xfrm>
        </p:spPr>
        <p:txBody>
          <a:bodyPr>
            <a:normAutofit/>
          </a:bodyPr>
          <a:lstStyle/>
          <a:p>
            <a:pPr algn="r"/>
            <a:r>
              <a:rPr lang="uk-UA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8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950976" y="1362456"/>
            <a:ext cx="10396728" cy="45719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Зміни в </a:t>
            </a:r>
            <a:r>
              <a:rPr kumimoji="0" lang="uk-UA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“алкогольний”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Закон</a:t>
            </a:r>
            <a:r>
              <a:rPr kumimoji="0" lang="uk-UA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№ 3817-ІХ від 18.06.2024</a:t>
            </a:r>
          </a:p>
          <a:p>
            <a:pPr marL="180000" marR="0" lvl="0" indent="-514350" algn="l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r>
              <a:rPr lang="uk-UA" sz="2800" dirty="0" smtClean="0"/>
              <a:t>при несплаті АВ за роздрібну торгівлю пальним – </a:t>
            </a:r>
            <a:r>
              <a:rPr lang="uk-UA" sz="2800" b="1" dirty="0" smtClean="0">
                <a:solidFill>
                  <a:srgbClr val="C00000"/>
                </a:solidFill>
              </a:rPr>
              <a:t>заберуть ліцензію</a:t>
            </a:r>
            <a:r>
              <a:rPr lang="uk-UA" sz="2800" dirty="0" smtClean="0"/>
              <a:t> (</a:t>
            </a:r>
            <a:r>
              <a:rPr lang="uk-UA" sz="2800" i="1" dirty="0" smtClean="0"/>
              <a:t>зміни в ст. 46 </a:t>
            </a:r>
            <a:r>
              <a:rPr lang="uk-UA" sz="2800" b="1" i="1" dirty="0" smtClean="0"/>
              <a:t>– з 01.01.2025</a:t>
            </a:r>
            <a:r>
              <a:rPr lang="uk-UA" sz="2800" dirty="0" smtClean="0"/>
              <a:t>)</a:t>
            </a:r>
          </a:p>
          <a:p>
            <a:pPr marL="180000" lvl="0" indent="-514350">
              <a:spcBef>
                <a:spcPts val="600"/>
              </a:spcBef>
              <a:buFont typeface="Arial" panose="020B0604020202020204" pitchFamily="34" charset="0"/>
              <a:buAutoNum type="arabicParenR"/>
            </a:pPr>
            <a:r>
              <a:rPr lang="uk-UA" sz="2800" dirty="0" smtClean="0"/>
              <a:t>для вин виноградних та іншої виноробної продукції розмір </a:t>
            </a:r>
            <a:r>
              <a:rPr lang="uk-UA" sz="2800" u="sng" dirty="0" smtClean="0"/>
              <a:t>мінімальних оптових відпускних цін</a:t>
            </a:r>
            <a:r>
              <a:rPr lang="uk-UA" sz="2800" dirty="0" smtClean="0"/>
              <a:t>, затверджених Постановою КМУ № 957 від 30.10.2008, </a:t>
            </a:r>
            <a:r>
              <a:rPr lang="uk-UA" sz="2800" b="1" dirty="0" smtClean="0">
                <a:solidFill>
                  <a:srgbClr val="C00000"/>
                </a:solidFill>
              </a:rPr>
              <a:t>збільшується на 50 % </a:t>
            </a:r>
            <a:r>
              <a:rPr lang="uk-UA" sz="2800" dirty="0" smtClean="0"/>
              <a:t>(</a:t>
            </a:r>
            <a:r>
              <a:rPr lang="uk-UA" sz="2800" i="1" dirty="0" smtClean="0"/>
              <a:t>з дати набуття чинності Закону № 4015</a:t>
            </a:r>
            <a:r>
              <a:rPr lang="uk-UA" sz="2800" dirty="0" smtClean="0"/>
              <a:t>)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arenR"/>
              <a:tabLst/>
              <a:defRPr/>
            </a:pPr>
            <a:endParaRPr kumimoji="0" lang="uk-UA" sz="28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sz="3400" b="1" dirty="0" smtClean="0">
              <a:solidFill>
                <a:srgbClr val="0070C0"/>
              </a:solidFill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uk-UA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0728" y="365125"/>
            <a:ext cx="3243072" cy="412115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2336" y="932688"/>
            <a:ext cx="10951464" cy="537667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Доходи біженців за кордоном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u="sng" dirty="0" smtClean="0"/>
              <a:t>До 31 грудня року, в якому буде припинено або скасовано воєнний стан</a:t>
            </a:r>
            <a:r>
              <a:rPr lang="uk-UA" sz="2600" dirty="0" smtClean="0"/>
              <a:t>, </a:t>
            </a:r>
            <a:r>
              <a:rPr lang="uk-UA" sz="2600" b="1" dirty="0" smtClean="0">
                <a:solidFill>
                  <a:srgbClr val="0070C0"/>
                </a:solidFill>
              </a:rPr>
              <a:t>не включаються до  оподаткованого доходу</a:t>
            </a:r>
            <a:r>
              <a:rPr lang="uk-UA" sz="2600" b="1" dirty="0" smtClean="0"/>
              <a:t> </a:t>
            </a:r>
            <a:r>
              <a:rPr lang="uk-UA" sz="2600" dirty="0" smtClean="0"/>
              <a:t>суми коштів або безплатно отриманих товарів/послуг, що надані </a:t>
            </a:r>
            <a:r>
              <a:rPr lang="uk-UA" sz="2600" b="1" dirty="0" smtClean="0"/>
              <a:t>за рахунок  бюджетних коштів іноземних держав та їх державних фондів</a:t>
            </a:r>
            <a:r>
              <a:rPr lang="uk-UA" sz="2600" dirty="0" smtClean="0"/>
              <a:t>, особам, що внаслідок збройної агресії РФ проти України скористалися  правом на тимчасовий захист.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smtClean="0"/>
              <a:t>Також </a:t>
            </a:r>
            <a:r>
              <a:rPr lang="uk-UA" sz="2600" b="1" dirty="0" smtClean="0">
                <a:solidFill>
                  <a:srgbClr val="0070C0"/>
                </a:solidFill>
              </a:rPr>
              <a:t>не буде оподатковуватись </a:t>
            </a:r>
            <a:r>
              <a:rPr lang="uk-UA" sz="2600" dirty="0" smtClean="0"/>
              <a:t>отримана </a:t>
            </a:r>
            <a:r>
              <a:rPr lang="uk-UA" sz="2600" b="1" dirty="0" smtClean="0"/>
              <a:t>благодійна допомога </a:t>
            </a:r>
            <a:r>
              <a:rPr lang="uk-UA" sz="2600" dirty="0" smtClean="0"/>
              <a:t>такими особами отримана від іноземних благодійних організацій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smtClean="0"/>
              <a:t>Декларацію річну можна не подавати.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FF0000"/>
                </a:solidFill>
              </a:rPr>
              <a:t>Але! </a:t>
            </a:r>
            <a:r>
              <a:rPr lang="uk-UA" sz="2600" dirty="0" smtClean="0"/>
              <a:t>Якщо отримували інші доходи, по яким треба подати річну декларацію про майновий стан, то треба буде показати і такі неоподатковані доходи.</a:t>
            </a: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99448" y="365125"/>
            <a:ext cx="2054352" cy="357251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8096" y="795529"/>
            <a:ext cx="10585704" cy="457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</a:t>
            </a:r>
            <a:r>
              <a:rPr lang="uk-UA" sz="3400" b="1" dirty="0" smtClean="0">
                <a:solidFill>
                  <a:srgbClr val="0070C0"/>
                </a:solidFill>
              </a:rPr>
              <a:t>Норми, що запрацюють з 01.01.2025</a:t>
            </a:r>
            <a:endParaRPr lang="uk-UA" sz="34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838" y="1442300"/>
            <a:ext cx="10599594" cy="980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Місячна звітність по ЄСВ, ПДФО, ВЗ</a:t>
            </a:r>
            <a:endParaRPr lang="uk-UA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4414" y="2413260"/>
            <a:ext cx="10553874" cy="35760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uk-UA" sz="2800" b="1" dirty="0" smtClean="0">
                <a:solidFill>
                  <a:schemeClr val="tx1"/>
                </a:solidFill>
              </a:rPr>
              <a:t>Не пізніше 20 числа наступного місяця </a:t>
            </a:r>
            <a:r>
              <a:rPr lang="uk-UA" sz="2800" dirty="0" smtClean="0">
                <a:solidFill>
                  <a:schemeClr val="tx1"/>
                </a:solidFill>
              </a:rPr>
              <a:t>буде подаватися звітність до ДПС про:</a:t>
            </a:r>
          </a:p>
          <a:p>
            <a:pPr marL="342900" indent="-342900">
              <a:buFontTx/>
              <a:buChar char="-"/>
            </a:pPr>
            <a:r>
              <a:rPr lang="uk-UA" sz="2800" dirty="0" smtClean="0">
                <a:solidFill>
                  <a:schemeClr val="tx1"/>
                </a:solidFill>
              </a:rPr>
              <a:t>нараховані/виплачені доходи, суми ЄСВ, ПДФО та ВЗ (п. 51.1 ПКУ)</a:t>
            </a:r>
          </a:p>
          <a:p>
            <a:pPr marL="342900" indent="-342900">
              <a:buFontTx/>
              <a:buChar char="-"/>
            </a:pPr>
            <a:r>
              <a:rPr lang="uk-UA" sz="2800" dirty="0" smtClean="0">
                <a:solidFill>
                  <a:schemeClr val="tx1"/>
                </a:solidFill>
              </a:rPr>
              <a:t>подання інформації про прийнятих/звільнених </a:t>
            </a:r>
            <a:r>
              <a:rPr lang="uk-UA" sz="2800" dirty="0" err="1" smtClean="0">
                <a:solidFill>
                  <a:schemeClr val="tx1"/>
                </a:solidFill>
              </a:rPr>
              <a:t>фізосіб</a:t>
            </a:r>
            <a:r>
              <a:rPr lang="uk-UA" sz="2800" dirty="0" smtClean="0">
                <a:solidFill>
                  <a:schemeClr val="tx1"/>
                </a:solidFill>
              </a:rPr>
              <a:t> (п. 70.16.1) – аналог Д5(?)</a:t>
            </a:r>
          </a:p>
          <a:p>
            <a:pPr marL="342900" indent="-342900">
              <a:buFontTx/>
              <a:buChar char="-"/>
            </a:pPr>
            <a:r>
              <a:rPr lang="uk-UA" sz="2800" dirty="0" smtClean="0">
                <a:solidFill>
                  <a:schemeClr val="tx1"/>
                </a:solidFill>
              </a:rPr>
              <a:t>нотаріуси також будуть звітувати про укладені договори щомісяця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030697" y="363974"/>
            <a:ext cx="26720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Розрахунки коригування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7240" y="832104"/>
            <a:ext cx="1088136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b="1" dirty="0" smtClean="0">
                <a:solidFill>
                  <a:srgbClr val="0070C0"/>
                </a:solidFill>
              </a:rPr>
              <a:t>РК на зменшення, якщо </a:t>
            </a:r>
            <a:r>
              <a:rPr lang="uk-UA" sz="3000" b="1" dirty="0" smtClean="0">
                <a:solidFill>
                  <a:srgbClr val="C00000"/>
                </a:solidFill>
              </a:rPr>
              <a:t>покупець – неплатник ПДВ  </a:t>
            </a:r>
          </a:p>
          <a:p>
            <a:r>
              <a:rPr lang="uk-UA" sz="2600" dirty="0" smtClean="0"/>
              <a:t>«192.2. …</a:t>
            </a:r>
            <a:r>
              <a:rPr lang="uk-UA" sz="2600" b="1" dirty="0" smtClean="0"/>
              <a:t>Зменшення </a:t>
            </a:r>
            <a:r>
              <a:rPr lang="uk-UA" sz="2600" dirty="0" smtClean="0"/>
              <a:t>суми податкових зобов'язань платника податку - постачальника в разі зміни суми компенсації вартості товарів/послуг, наданих </a:t>
            </a:r>
            <a:r>
              <a:rPr lang="uk-UA" sz="2600" b="1" dirty="0" smtClean="0">
                <a:solidFill>
                  <a:srgbClr val="0070C0"/>
                </a:solidFill>
              </a:rPr>
              <a:t>особам, що не були платниками </a:t>
            </a:r>
            <a:r>
              <a:rPr lang="uk-UA" sz="2600" dirty="0" smtClean="0"/>
              <a:t>цього податку на дату такого постачання, дозволяється </a:t>
            </a:r>
            <a:r>
              <a:rPr lang="uk-UA" sz="2600" u="sng" dirty="0" smtClean="0"/>
              <a:t>лише при поверненні раніше поставлених товарів у власність постачальника </a:t>
            </a:r>
            <a:r>
              <a:rPr lang="uk-UA" sz="2600" dirty="0" smtClean="0"/>
              <a:t>з наданням </a:t>
            </a:r>
            <a:r>
              <a:rPr lang="uk-UA" sz="2600" dirty="0" err="1" smtClean="0"/>
              <a:t>отримувачу</a:t>
            </a:r>
            <a:r>
              <a:rPr lang="uk-UA" sz="2600" dirty="0" smtClean="0"/>
              <a:t> </a:t>
            </a:r>
            <a:r>
              <a:rPr lang="uk-UA" sz="2600" b="1" dirty="0" smtClean="0">
                <a:solidFill>
                  <a:srgbClr val="C00000"/>
                </a:solidFill>
              </a:rPr>
              <a:t>повної грошової компенсації їх вартості</a:t>
            </a:r>
            <a:r>
              <a:rPr lang="uk-UA" sz="2600" dirty="0" smtClean="0"/>
              <a:t>, у тому числі при перегляді цін, пов'язаних з гарантійною заміною товарів або низькоякісних товарів відповідно до закону або договору.»</a:t>
            </a:r>
          </a:p>
          <a:p>
            <a:pPr algn="r"/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ПКУ</a:t>
            </a:r>
          </a:p>
          <a:p>
            <a:pPr algn="just"/>
            <a:r>
              <a:rPr lang="uk-UA" sz="2600" dirty="0" smtClean="0"/>
              <a:t>Отже, якщо </a:t>
            </a:r>
            <a:r>
              <a:rPr lang="uk-UA" sz="2600" b="1" dirty="0" smtClean="0"/>
              <a:t>неплатник повертає</a:t>
            </a:r>
            <a:r>
              <a:rPr lang="uk-UA" sz="2600" dirty="0" smtClean="0"/>
              <a:t>:</a:t>
            </a:r>
          </a:p>
          <a:p>
            <a:pPr indent="-457200" algn="just">
              <a:buFont typeface="Arial" pitchFamily="34" charset="0"/>
              <a:buChar char="•"/>
            </a:pPr>
            <a:r>
              <a:rPr lang="uk-UA" sz="2600" u="sng" dirty="0" smtClean="0"/>
              <a:t>Неоплачений</a:t>
            </a:r>
            <a:r>
              <a:rPr lang="uk-UA" sz="2600" dirty="0" smtClean="0"/>
              <a:t> товар – РК </a:t>
            </a:r>
            <a:r>
              <a:rPr lang="uk-UA" sz="2600" b="1" dirty="0" smtClean="0">
                <a:solidFill>
                  <a:srgbClr val="0070C0"/>
                </a:solidFill>
              </a:rPr>
              <a:t>на дату такого повернення товару</a:t>
            </a:r>
            <a:r>
              <a:rPr lang="uk-UA" sz="2600" dirty="0" smtClean="0"/>
              <a:t> </a:t>
            </a:r>
          </a:p>
          <a:p>
            <a:pPr indent="-457200" algn="just">
              <a:buFont typeface="Arial" pitchFamily="34" charset="0"/>
              <a:buChar char="•"/>
            </a:pPr>
            <a:r>
              <a:rPr lang="uk-UA" sz="2600" u="sng" dirty="0" smtClean="0"/>
              <a:t>Оплачений</a:t>
            </a:r>
            <a:r>
              <a:rPr lang="uk-UA" sz="2600" dirty="0" smtClean="0"/>
              <a:t> товар – РК </a:t>
            </a:r>
            <a:r>
              <a:rPr lang="uk-UA" sz="2600" b="1" dirty="0" smtClean="0">
                <a:solidFill>
                  <a:srgbClr val="0070C0"/>
                </a:solidFill>
              </a:rPr>
              <a:t>на дату повернення оплати</a:t>
            </a:r>
            <a:r>
              <a:rPr lang="uk-UA" sz="2600" dirty="0" smtClean="0"/>
              <a:t>, якщо це відбувається після повернення товару </a:t>
            </a:r>
            <a:endParaRPr lang="uk-UA" sz="26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6488" y="1971929"/>
            <a:ext cx="10515600" cy="132905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4800" b="1" dirty="0" smtClean="0">
                <a:solidFill>
                  <a:srgbClr val="0070C0"/>
                </a:solidFill>
              </a:rPr>
              <a:t>4. Орієнтири на 2025 рік</a:t>
            </a:r>
            <a:endParaRPr lang="uk-UA" sz="4800" b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60</a:t>
            </a:fld>
            <a:endParaRPr lang="ru-RU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1976" y="365125"/>
            <a:ext cx="2401824" cy="348107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Податки-2025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0392" y="868681"/>
            <a:ext cx="10634472" cy="19019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</a:rPr>
              <a:t>Проект Закону про держбюджет на 2025 рік </a:t>
            </a:r>
            <a:r>
              <a:rPr lang="uk-UA" dirty="0" smtClean="0"/>
              <a:t>від 14.09.2024 р. </a:t>
            </a:r>
            <a:r>
              <a:rPr lang="uk-UA" b="1" dirty="0" smtClean="0"/>
              <a:t>№ 12000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C00000"/>
                </a:solidFill>
              </a:rPr>
              <a:t>Мінімальна зарплата:</a:t>
            </a:r>
          </a:p>
          <a:p>
            <a:pPr>
              <a:buNone/>
            </a:pPr>
            <a:r>
              <a:rPr lang="uk-UA" sz="2400" dirty="0" smtClean="0"/>
              <a:t> з 01.01.2025 - </a:t>
            </a:r>
            <a:r>
              <a:rPr lang="uk-UA" sz="2400" b="1" dirty="0" smtClean="0"/>
              <a:t>8000 грн</a:t>
            </a:r>
            <a:r>
              <a:rPr lang="uk-UA" sz="2400" dirty="0" smtClean="0"/>
              <a:t>. на місяць, </a:t>
            </a:r>
            <a:r>
              <a:rPr lang="uk-UA" sz="2400" b="1" dirty="0" smtClean="0"/>
              <a:t>48 грн. </a:t>
            </a:r>
            <a:r>
              <a:rPr lang="uk-UA" sz="2400" dirty="0" smtClean="0"/>
              <a:t>на годину,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C00000"/>
                </a:solidFill>
              </a:rPr>
              <a:t>Прожитковий мінімум для працездатних осіб </a:t>
            </a:r>
            <a:r>
              <a:rPr lang="uk-UA" sz="2400" dirty="0" smtClean="0"/>
              <a:t>- </a:t>
            </a:r>
            <a:r>
              <a:rPr lang="uk-UA" sz="2400" b="1" dirty="0" smtClean="0"/>
              <a:t>3028 грн. </a:t>
            </a:r>
            <a:endParaRPr lang="uk-UA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5577" y="3215978"/>
          <a:ext cx="1052271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784"/>
                <a:gridCol w="1827595"/>
                <a:gridCol w="1704404"/>
                <a:gridCol w="1810512"/>
                <a:gridCol w="1380744"/>
                <a:gridCol w="1335024"/>
                <a:gridCol w="17556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Група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Гранична сума, </a:t>
                      </a:r>
                      <a:r>
                        <a:rPr lang="uk-UA" sz="2200" b="1" dirty="0" err="1" smtClean="0"/>
                        <a:t>мінЗП</a:t>
                      </a:r>
                      <a:r>
                        <a:rPr lang="uk-UA" sz="2200" b="1" dirty="0" smtClean="0"/>
                        <a:t> 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Гранична сума,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Ставка, %</a:t>
                      </a:r>
                    </a:p>
                    <a:p>
                      <a:pPr algn="ctr"/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Ставка 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мінЄСВ</a:t>
                      </a:r>
                      <a:r>
                        <a:rPr lang="uk-UA" sz="2200" b="1" dirty="0" smtClean="0"/>
                        <a:t>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Військовий</a:t>
                      </a:r>
                      <a:r>
                        <a:rPr lang="uk-UA" sz="2200" b="1" baseline="0" dirty="0" smtClean="0"/>
                        <a:t> збір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167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1 336 000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10% </a:t>
                      </a:r>
                      <a:r>
                        <a:rPr lang="uk-UA" sz="2200" b="1" dirty="0" err="1" smtClean="0"/>
                        <a:t>ПрожМін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302,80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 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chemeClr val="tx1"/>
                          </a:solidFill>
                        </a:rPr>
                        <a:t>10 % </a:t>
                      </a:r>
                      <a:r>
                        <a:rPr lang="uk-UA" sz="2200" b="1" dirty="0" err="1" smtClean="0">
                          <a:solidFill>
                            <a:schemeClr val="tx1"/>
                          </a:solidFill>
                        </a:rPr>
                        <a:t>мінЗП</a:t>
                      </a:r>
                      <a:endParaRPr lang="uk-UA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800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 грн.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834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6 672 000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20% </a:t>
                      </a:r>
                      <a:r>
                        <a:rPr lang="uk-UA" sz="2200" b="1" dirty="0" err="1" smtClean="0"/>
                        <a:t>мінЗП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1600,00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chemeClr val="tx1"/>
                          </a:solidFill>
                        </a:rPr>
                        <a:t>10 % </a:t>
                      </a:r>
                      <a:r>
                        <a:rPr lang="uk-UA" sz="2200" b="1" dirty="0" err="1" smtClean="0">
                          <a:solidFill>
                            <a:schemeClr val="tx1"/>
                          </a:solidFill>
                        </a:rPr>
                        <a:t>мінЗП</a:t>
                      </a:r>
                      <a:endParaRPr lang="uk-UA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800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 грн.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3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1167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9 336 000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3% або 5%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1% доходу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algn="l"/>
                      <a:r>
                        <a:rPr lang="uk-UA" sz="2200" b="1" dirty="0" smtClean="0"/>
                        <a:t>*</a:t>
                      </a:r>
                      <a:r>
                        <a:rPr lang="uk-UA" sz="2200" b="1" dirty="0" err="1" smtClean="0"/>
                        <a:t>ФОП</a:t>
                      </a:r>
                      <a:r>
                        <a:rPr lang="uk-UA" sz="2200" b="0" dirty="0" smtClean="0"/>
                        <a:t> мають право </a:t>
                      </a:r>
                      <a:r>
                        <a:rPr lang="uk-UA" sz="2200" b="1" dirty="0" smtClean="0"/>
                        <a:t>не сплачувати ЄСВ за</a:t>
                      </a:r>
                      <a:r>
                        <a:rPr lang="uk-UA" sz="2200" b="1" baseline="0" dirty="0" smtClean="0"/>
                        <a:t> себе </a:t>
                      </a:r>
                      <a:r>
                        <a:rPr lang="uk-UA" sz="2200" b="0" baseline="0" dirty="0" smtClean="0"/>
                        <a:t>на час військового стану (</a:t>
                      </a:r>
                      <a:r>
                        <a:rPr lang="uk-UA" sz="2200" b="0" i="1" baseline="0" dirty="0" smtClean="0"/>
                        <a:t>п. 9-19 р. </a:t>
                      </a:r>
                      <a:r>
                        <a:rPr lang="en-US" sz="2200" b="0" i="1" baseline="0" dirty="0" smtClean="0"/>
                        <a:t>V</a:t>
                      </a:r>
                      <a:r>
                        <a:rPr lang="uk-UA" sz="2200" b="0" i="1" baseline="0" dirty="0" smtClean="0"/>
                        <a:t>ІІІ Закону № 2464</a:t>
                      </a:r>
                      <a:r>
                        <a:rPr lang="uk-UA" sz="2200" b="0" baseline="0" dirty="0" smtClean="0"/>
                        <a:t>)</a:t>
                      </a:r>
                      <a:endParaRPr lang="uk-UA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uk-UA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914400" y="2651760"/>
            <a:ext cx="10570464" cy="530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Єдиний податок в 2025 році</a:t>
            </a:r>
            <a:endParaRPr lang="uk-UA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365125"/>
            <a:ext cx="2712720" cy="375539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Індексація ЗП-2024</a:t>
            </a:r>
            <a:endParaRPr lang="uk-UA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496" y="813816"/>
            <a:ext cx="11055096" cy="5623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0070C0"/>
                </a:solidFill>
              </a:rPr>
              <a:t>Індексація зарплати – особливості 2025 року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err="1" smtClean="0"/>
              <a:t>“</a:t>
            </a:r>
            <a:r>
              <a:rPr lang="uk-UA" sz="2400" b="1" dirty="0" err="1" smtClean="0"/>
              <a:t>Стаття</a:t>
            </a:r>
            <a:r>
              <a:rPr lang="uk-UA" sz="2400" b="1" dirty="0" smtClean="0"/>
              <a:t> 35.</a:t>
            </a:r>
            <a:r>
              <a:rPr lang="uk-UA" sz="2400" dirty="0" smtClean="0"/>
              <a:t> Установити, що обчислення </a:t>
            </a:r>
            <a:r>
              <a:rPr lang="uk-UA" sz="2400" u="sng" dirty="0" smtClean="0"/>
              <a:t>індексу споживчих цін </a:t>
            </a:r>
            <a:r>
              <a:rPr lang="uk-UA" sz="2400" dirty="0" smtClean="0"/>
              <a:t>для </a:t>
            </a:r>
            <a:r>
              <a:rPr lang="uk-UA" sz="2400" b="1" dirty="0" smtClean="0">
                <a:solidFill>
                  <a:srgbClr val="0070C0"/>
                </a:solidFill>
              </a:rPr>
              <a:t>індексації грошових доходів населення </a:t>
            </a:r>
            <a:r>
              <a:rPr lang="uk-UA" sz="2400" dirty="0" smtClean="0"/>
              <a:t>провадиться </a:t>
            </a:r>
            <a:r>
              <a:rPr lang="uk-UA" sz="2400" u="sng" dirty="0" smtClean="0"/>
              <a:t>наростаючим підсумком</a:t>
            </a:r>
            <a:r>
              <a:rPr lang="uk-UA" sz="2400" b="1" dirty="0" smtClean="0"/>
              <a:t>, </a:t>
            </a:r>
            <a:r>
              <a:rPr lang="uk-UA" sz="2400" b="1" dirty="0" smtClean="0">
                <a:solidFill>
                  <a:srgbClr val="C00000"/>
                </a:solidFill>
              </a:rPr>
              <a:t>починаючи з січня 2025 року, який приймається за 1 або 100 %. </a:t>
            </a:r>
            <a:r>
              <a:rPr lang="uk-UA" sz="2400" dirty="0" smtClean="0"/>
              <a:t>Сума індексації, яка склалася в </a:t>
            </a:r>
            <a:r>
              <a:rPr lang="uk-UA" sz="2400" b="1" dirty="0" smtClean="0"/>
              <a:t>грудні 2024 року</a:t>
            </a:r>
            <a:r>
              <a:rPr lang="uk-UA" sz="2400" dirty="0" smtClean="0"/>
              <a:t>, у січні 2025 </a:t>
            </a:r>
            <a:r>
              <a:rPr lang="uk-UA" sz="2400" b="1" dirty="0" smtClean="0"/>
              <a:t>не нараховується</a:t>
            </a:r>
            <a:r>
              <a:rPr lang="uk-UA" sz="2400" dirty="0" smtClean="0"/>
              <a:t>» 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Проект  № 12000 </a:t>
            </a:r>
            <a:r>
              <a:rPr lang="uk-UA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“Про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державний бюджет України на 2025 </a:t>
            </a:r>
            <a:r>
              <a:rPr lang="uk-UA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рік”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Тобто, на нашу думку</a:t>
            </a:r>
            <a:r>
              <a:rPr lang="uk-UA" sz="2400" b="1" dirty="0" smtClean="0"/>
              <a:t>, </a:t>
            </a:r>
            <a:r>
              <a:rPr lang="uk-UA" sz="2400" u="sng" dirty="0" smtClean="0"/>
              <a:t>базовим місяцем буде </a:t>
            </a:r>
            <a:r>
              <a:rPr lang="uk-UA" sz="2400" b="1" dirty="0" smtClean="0">
                <a:solidFill>
                  <a:srgbClr val="C00000"/>
                </a:solidFill>
              </a:rPr>
              <a:t>січень 2025 р.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“5. У разі </a:t>
            </a:r>
            <a:r>
              <a:rPr lang="uk-UA" sz="2400" b="1" dirty="0" smtClean="0"/>
              <a:t>підвищення</a:t>
            </a:r>
            <a:r>
              <a:rPr lang="uk-UA" sz="2400" dirty="0" smtClean="0"/>
              <a:t> тарифних ставок (</a:t>
            </a:r>
            <a:r>
              <a:rPr lang="uk-UA" sz="2400" b="1" dirty="0" smtClean="0"/>
              <a:t>посадових окладів</a:t>
            </a:r>
            <a:r>
              <a:rPr lang="uk-UA" sz="2400" dirty="0" smtClean="0"/>
              <a:t>), стипендій, виплат, що здійснюються відповідно до законодавства про загальнообов'язкове державне соціальне страхування, визначених у пункті 2 цього Порядку, значення індексу споживчих цін </a:t>
            </a:r>
            <a:r>
              <a:rPr lang="uk-UA" sz="2400" u="sng" dirty="0" smtClean="0"/>
              <a:t>у місяці, в якому відбувається підвищення</a:t>
            </a:r>
            <a:r>
              <a:rPr lang="uk-UA" sz="2400" dirty="0" smtClean="0"/>
              <a:t>, приймається </a:t>
            </a:r>
            <a:r>
              <a:rPr lang="uk-UA" sz="2400" b="1" dirty="0" smtClean="0"/>
              <a:t>за 1 або 100 відсотків.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Обчислення </a:t>
            </a:r>
            <a:r>
              <a:rPr lang="uk-UA" sz="2400" b="1" dirty="0" smtClean="0">
                <a:solidFill>
                  <a:srgbClr val="0070C0"/>
                </a:solidFill>
              </a:rPr>
              <a:t>індексу</a:t>
            </a:r>
            <a:r>
              <a:rPr lang="uk-UA" sz="2400" dirty="0" smtClean="0"/>
              <a:t> споживчих цін для проведення </a:t>
            </a:r>
            <a:r>
              <a:rPr lang="uk-UA" sz="2400" u="sng" dirty="0" smtClean="0"/>
              <a:t>подальшої індексації </a:t>
            </a:r>
            <a:r>
              <a:rPr lang="uk-UA" sz="2400" dirty="0" smtClean="0"/>
              <a:t>здійснюється з </a:t>
            </a:r>
            <a:r>
              <a:rPr lang="uk-UA" sz="2400" b="1" dirty="0" smtClean="0">
                <a:solidFill>
                  <a:srgbClr val="0070C0"/>
                </a:solidFill>
              </a:rPr>
              <a:t>місяця, наступного за місяцем підвищення </a:t>
            </a:r>
            <a:r>
              <a:rPr lang="uk-UA" sz="2400" dirty="0" smtClean="0"/>
              <a:t>зазначених грошових доходів населення…»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Порядок проведення індексації грошових доходів населення від 17.07.2003 р. № 1078</a:t>
            </a:r>
            <a:endParaRPr lang="uk-UA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62</a:t>
            </a:fld>
            <a:endParaRPr lang="ru-RU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60719" y="2959326"/>
            <a:ext cx="3793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Дякую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за </a:t>
            </a:r>
            <a:r>
              <a:rPr lang="ru-RU" sz="36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увагу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!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3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54189" y="235958"/>
            <a:ext cx="32267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Розрахунки коригування</a:t>
            </a:r>
            <a:endParaRPr lang="uk-UA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616" y="594360"/>
            <a:ext cx="115397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РК на зменшення, якщо </a:t>
            </a:r>
            <a:r>
              <a:rPr lang="uk-UA" sz="2800" b="1" dirty="0" smtClean="0">
                <a:solidFill>
                  <a:srgbClr val="C00000"/>
                </a:solidFill>
              </a:rPr>
              <a:t>покупець – став неплатником ПДВ  </a:t>
            </a:r>
          </a:p>
          <a:p>
            <a:r>
              <a:rPr lang="uk-UA" sz="2600" b="1" dirty="0" smtClean="0">
                <a:solidFill>
                  <a:srgbClr val="0070C0"/>
                </a:solidFill>
              </a:rPr>
              <a:t>Позиція ДПСУ - </a:t>
            </a:r>
            <a:r>
              <a:rPr lang="uk-UA" sz="2600" b="1" dirty="0" smtClean="0"/>
              <a:t>З</a:t>
            </a:r>
            <a:r>
              <a:rPr lang="uk-UA" sz="2400" b="1" dirty="0" smtClean="0"/>
              <a:t>ІР (101.15,</a:t>
            </a:r>
            <a:r>
              <a:rPr lang="uk-UA" sz="2400" dirty="0" smtClean="0"/>
              <a:t>  </a:t>
            </a:r>
            <a:r>
              <a:rPr lang="en-US" sz="2400" dirty="0" smtClean="0"/>
              <a:t>https://zir.tax.gov.ua/main/bz/view/?src=ques&amp;id=29769</a:t>
            </a:r>
            <a:r>
              <a:rPr lang="uk-UA" sz="2400" dirty="0" smtClean="0"/>
              <a:t>):</a:t>
            </a:r>
          </a:p>
          <a:p>
            <a:r>
              <a:rPr lang="uk-UA" sz="2400" dirty="0" smtClean="0"/>
              <a:t>"</a:t>
            </a:r>
            <a:r>
              <a:rPr lang="uk-UA" sz="2200" dirty="0" smtClean="0"/>
              <a:t>Чи складається постачальником розрахунок коригування до податкової накладної, якщо після здійснення операції з постачання товарів/послуг здійснюється </a:t>
            </a:r>
            <a:r>
              <a:rPr lang="uk-UA" sz="2200" b="1" dirty="0" smtClean="0"/>
              <a:t>зміна суми компенсації </a:t>
            </a:r>
            <a:r>
              <a:rPr lang="uk-UA" sz="2200" dirty="0" smtClean="0"/>
              <a:t>їх вартості, </a:t>
            </a:r>
            <a:r>
              <a:rPr lang="uk-UA" sz="2200" b="1" dirty="0" smtClean="0"/>
              <a:t>або їх повернення</a:t>
            </a:r>
            <a:r>
              <a:rPr lang="uk-UA" sz="2200" dirty="0" smtClean="0"/>
              <a:t>, </a:t>
            </a:r>
            <a:r>
              <a:rPr lang="uk-UA" sz="2200" b="1" dirty="0" smtClean="0">
                <a:solidFill>
                  <a:srgbClr val="0070C0"/>
                </a:solidFill>
              </a:rPr>
              <a:t>а покупець </a:t>
            </a:r>
            <a:r>
              <a:rPr lang="uk-UA" sz="2200" dirty="0" smtClean="0"/>
              <a:t>таких товарів/послуг </a:t>
            </a:r>
            <a:r>
              <a:rPr lang="uk-UA" sz="2200" b="1" dirty="0" smtClean="0">
                <a:solidFill>
                  <a:srgbClr val="0070C0"/>
                </a:solidFill>
              </a:rPr>
              <a:t>втрачає статус платника ПДВ</a:t>
            </a:r>
            <a:r>
              <a:rPr lang="uk-UA" sz="2200" dirty="0" smtClean="0"/>
              <a:t>?</a:t>
            </a:r>
          </a:p>
          <a:p>
            <a:r>
              <a:rPr lang="uk-UA" sz="2200" b="1" dirty="0" smtClean="0"/>
              <a:t>Відповідь: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     Якщо після здійснення операції з постачання товарів/послуг покупець таких товарів послуг втрачає статус платника податку на додану вартість, така особа втрачає право на коригування податкового кредиту, сформованого в період його реєстрації платником податку, а тому </a:t>
            </a:r>
            <a:r>
              <a:rPr lang="uk-UA" sz="2200" b="1" dirty="0" smtClean="0">
                <a:solidFill>
                  <a:srgbClr val="C00000"/>
                </a:solidFill>
              </a:rPr>
              <a:t>відсутні підстави для складання розрахунку коригування на такого покупця(!)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     У випадку, якщо після анулювання реєстрації покупця як платника податку на додану вартість відбувається </a:t>
            </a:r>
            <a:r>
              <a:rPr lang="uk-UA" sz="2200" b="1" dirty="0" smtClean="0"/>
              <a:t>збільшення</a:t>
            </a:r>
            <a:r>
              <a:rPr lang="uk-UA" sz="2200" dirty="0" smtClean="0"/>
              <a:t> суми компенсації вартості поставлених товарів/послуг, то </a:t>
            </a:r>
            <a:r>
              <a:rPr lang="uk-UA" sz="2200" b="1" dirty="0" smtClean="0"/>
              <a:t>постачальник</a:t>
            </a:r>
            <a:r>
              <a:rPr lang="uk-UA" sz="2200" dirty="0" smtClean="0"/>
              <a:t> таких товарів/послуг </a:t>
            </a:r>
            <a:r>
              <a:rPr lang="uk-UA" sz="2200" b="1" dirty="0" smtClean="0"/>
              <a:t>на дату такого збільшення </a:t>
            </a:r>
            <a:r>
              <a:rPr lang="uk-UA" sz="2200" dirty="0" smtClean="0"/>
              <a:t>складає </a:t>
            </a:r>
            <a:r>
              <a:rPr lang="uk-UA" sz="2200" b="1" dirty="0" smtClean="0">
                <a:solidFill>
                  <a:srgbClr val="C00000"/>
                </a:solidFill>
              </a:rPr>
              <a:t>нову податкову накладну на суму такого збільшення</a:t>
            </a:r>
            <a:r>
              <a:rPr lang="uk-UA" sz="2200" dirty="0" smtClean="0"/>
              <a:t>, в якій у графі «Код </a:t>
            </a:r>
            <a:r>
              <a:rPr lang="uk-UA" sz="2200" dirty="0" err="1" smtClean="0"/>
              <a:t>отримувача</a:t>
            </a:r>
            <a:r>
              <a:rPr lang="uk-UA" sz="2200" dirty="0" smtClean="0"/>
              <a:t>» проставляє умовний Індивідуальний податковий номер покупця «100000000000», в графі «Особа (платник податку) – продавець» зазначається «</a:t>
            </a:r>
            <a:r>
              <a:rPr lang="uk-UA" sz="2200" dirty="0" err="1" smtClean="0"/>
              <a:t>Неплатник».”</a:t>
            </a:r>
            <a:endParaRPr lang="uk-UA" sz="2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602676" y="437126"/>
            <a:ext cx="31497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Реєстрація РК покупцем</a:t>
            </a:r>
            <a:endParaRPr lang="uk-UA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2856" y="795528"/>
            <a:ext cx="1107948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2800" b="1" dirty="0" smtClean="0">
                <a:solidFill>
                  <a:srgbClr val="0070C0"/>
                </a:solidFill>
              </a:rPr>
              <a:t>Реєстрація РК на “–” покупцем – </a:t>
            </a:r>
            <a:r>
              <a:rPr lang="uk-UA" sz="2800" b="1" dirty="0" smtClean="0">
                <a:solidFill>
                  <a:srgbClr val="C00000"/>
                </a:solidFill>
              </a:rPr>
              <a:t>проблема </a:t>
            </a:r>
            <a:r>
              <a:rPr lang="uk-UA" sz="2800" b="1" dirty="0" err="1" smtClean="0">
                <a:solidFill>
                  <a:srgbClr val="C00000"/>
                </a:solidFill>
              </a:rPr>
              <a:t>“своєчасності”</a:t>
            </a:r>
            <a:endParaRPr lang="uk-UA" sz="2600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0070C0"/>
                </a:solidFill>
              </a:rPr>
              <a:t>Строки реєстрації РК на “-” –</a:t>
            </a:r>
            <a:r>
              <a:rPr lang="uk-UA" sz="2600" b="1" dirty="0" smtClean="0">
                <a:solidFill>
                  <a:srgbClr val="C00000"/>
                </a:solidFill>
              </a:rPr>
              <a:t> особливі правила на час воєнного стану:</a:t>
            </a:r>
          </a:p>
          <a:p>
            <a:r>
              <a:rPr lang="uk-UA" sz="2600" dirty="0" smtClean="0"/>
              <a:t>"</a:t>
            </a:r>
            <a:r>
              <a:rPr lang="uk-UA" sz="2600" dirty="0" err="1" smtClean="0"/>
              <a:t>...для</a:t>
            </a:r>
            <a:r>
              <a:rPr lang="uk-UA" sz="2600" dirty="0" smtClean="0"/>
              <a:t> розрахунків коригування, складених постачальником товарів/послуг до податкової накладної, що складена </a:t>
            </a:r>
            <a:r>
              <a:rPr lang="uk-UA" sz="2600" u="sng" dirty="0" smtClean="0"/>
              <a:t>на </a:t>
            </a:r>
            <a:r>
              <a:rPr lang="uk-UA" sz="2600" u="sng" dirty="0" err="1" smtClean="0"/>
              <a:t>отримувача</a:t>
            </a:r>
            <a:r>
              <a:rPr lang="uk-UA" sz="2600" u="sng" dirty="0" smtClean="0"/>
              <a:t> - платника податку</a:t>
            </a:r>
            <a:r>
              <a:rPr lang="uk-UA" sz="2600" dirty="0" smtClean="0"/>
              <a:t>,  в яких передбачається </a:t>
            </a:r>
            <a:r>
              <a:rPr lang="uk-UA" sz="2600" b="1" dirty="0" smtClean="0">
                <a:solidFill>
                  <a:srgbClr val="C00000"/>
                </a:solidFill>
              </a:rPr>
              <a:t>зменшення</a:t>
            </a:r>
            <a:r>
              <a:rPr lang="uk-UA" sz="2600" dirty="0" smtClean="0"/>
              <a:t> суми компенсації вартості товарів/послуг  їх постачальнику, -</a:t>
            </a:r>
            <a:r>
              <a:rPr lang="uk-UA" sz="2600" b="1" dirty="0" smtClean="0"/>
              <a:t> </a:t>
            </a:r>
            <a:r>
              <a:rPr lang="uk-UA" sz="2600" u="sng" dirty="0" smtClean="0"/>
              <a:t>протягом 18 календарних днів </a:t>
            </a:r>
            <a:r>
              <a:rPr lang="uk-UA" sz="2600" b="1" dirty="0" smtClean="0"/>
              <a:t>з дня отримання такого розрахунку коригування </a:t>
            </a:r>
            <a:r>
              <a:rPr lang="uk-UA" sz="2600" dirty="0" smtClean="0"/>
              <a:t>до податкової накладної </a:t>
            </a:r>
            <a:r>
              <a:rPr lang="uk-UA" sz="2600" dirty="0" err="1" smtClean="0"/>
              <a:t>отримувачем</a:t>
            </a:r>
            <a:r>
              <a:rPr lang="uk-UA" sz="2600" dirty="0" smtClean="0"/>
              <a:t> (покупцем).“</a:t>
            </a:r>
          </a:p>
          <a:p>
            <a:pPr algn="r"/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п. 89 пр. 2 р. ХХ ПКУ</a:t>
            </a:r>
          </a:p>
          <a:p>
            <a:pPr algn="just"/>
            <a:r>
              <a:rPr lang="uk-UA" sz="2600" b="1" dirty="0" smtClean="0">
                <a:solidFill>
                  <a:srgbClr val="C00000"/>
                </a:solidFill>
              </a:rPr>
              <a:t>Проблема.</a:t>
            </a:r>
            <a:r>
              <a:rPr lang="uk-UA" sz="2600" dirty="0" smtClean="0"/>
              <a:t> </a:t>
            </a:r>
            <a:r>
              <a:rPr lang="uk-UA" sz="2600" b="1" dirty="0" smtClean="0"/>
              <a:t> ДПС </a:t>
            </a:r>
            <a:r>
              <a:rPr lang="uk-UA" sz="2600" b="1" dirty="0" err="1" smtClean="0">
                <a:solidFill>
                  <a:srgbClr val="C00000"/>
                </a:solidFill>
              </a:rPr>
              <a:t>“не</a:t>
            </a:r>
            <a:r>
              <a:rPr lang="uk-UA" sz="2600" b="1" dirty="0" smtClean="0">
                <a:solidFill>
                  <a:srgbClr val="C00000"/>
                </a:solidFill>
              </a:rPr>
              <a:t> </a:t>
            </a:r>
            <a:r>
              <a:rPr lang="uk-UA" sz="2600" b="1" dirty="0" err="1" smtClean="0">
                <a:solidFill>
                  <a:srgbClr val="C00000"/>
                </a:solidFill>
              </a:rPr>
              <a:t>бачить”</a:t>
            </a:r>
            <a:r>
              <a:rPr lang="uk-UA" sz="2600" b="1" dirty="0" smtClean="0">
                <a:solidFill>
                  <a:srgbClr val="C00000"/>
                </a:solidFill>
              </a:rPr>
              <a:t> дати отримання </a:t>
            </a:r>
            <a:r>
              <a:rPr lang="uk-UA" sz="2600" dirty="0" smtClean="0"/>
              <a:t>такого РК покупцем </a:t>
            </a:r>
            <a:r>
              <a:rPr lang="uk-UA" sz="2600" i="1" dirty="0" smtClean="0"/>
              <a:t>(ЗІР, </a:t>
            </a:r>
            <a:r>
              <a:rPr lang="uk-UA" sz="2600" b="1" i="1" dirty="0" smtClean="0"/>
              <a:t>101.15,</a:t>
            </a:r>
            <a:r>
              <a:rPr lang="uk-UA" sz="2600" i="1" dirty="0" smtClean="0"/>
              <a:t>   </a:t>
            </a:r>
            <a:r>
              <a:rPr lang="uk-UA" sz="2600" i="1" dirty="0" smtClean="0">
                <a:hlinkClick r:id="rId2"/>
              </a:rPr>
              <a:t>https://zir.tax.gov.ua/main/bz/view/?src=ques&amp;id=38109</a:t>
            </a:r>
            <a:r>
              <a:rPr lang="uk-UA" sz="2600" i="1" dirty="0" smtClean="0"/>
              <a:t> )</a:t>
            </a:r>
            <a:r>
              <a:rPr lang="uk-UA" sz="2600" dirty="0" smtClean="0"/>
              <a:t>!</a:t>
            </a:r>
          </a:p>
          <a:p>
            <a:pPr algn="just"/>
            <a:r>
              <a:rPr lang="uk-UA" sz="2600" dirty="0" smtClean="0"/>
              <a:t>Відповідно рахує по таким РК строки реєстрації за загальними правилами та нараховує </a:t>
            </a:r>
            <a:r>
              <a:rPr lang="uk-UA" sz="2600" b="1" dirty="0" smtClean="0"/>
              <a:t>штрафи</a:t>
            </a:r>
            <a:r>
              <a:rPr lang="uk-UA" sz="2600" dirty="0" smtClean="0"/>
              <a:t> </a:t>
            </a:r>
            <a:r>
              <a:rPr lang="uk-UA" sz="2600" u="sng" dirty="0" smtClean="0"/>
              <a:t>як за порушення загальних строків реєстрації РК.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85216" y="822960"/>
            <a:ext cx="1134770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Повідомлення на сайті ДПСУ</a:t>
            </a:r>
            <a:r>
              <a:rPr lang="uk-UA" sz="2000" b="1" dirty="0" smtClean="0"/>
              <a:t> </a:t>
            </a:r>
            <a:r>
              <a:rPr lang="uk-UA" sz="2000" dirty="0" smtClean="0"/>
              <a:t>(</a:t>
            </a:r>
            <a:r>
              <a:rPr lang="uk-UA" sz="2000" dirty="0" smtClean="0">
                <a:hlinkClick r:id="rId2"/>
              </a:rPr>
              <a:t>https://tax.gov.ua/anonsi/35252.html</a:t>
            </a:r>
            <a:r>
              <a:rPr lang="uk-UA" sz="2000" dirty="0" smtClean="0"/>
              <a:t> ) від 17.06.2024:</a:t>
            </a:r>
          </a:p>
          <a:p>
            <a:r>
              <a:rPr lang="uk-UA" sz="2000" dirty="0" smtClean="0"/>
              <a:t>"Державна податкова служба України повідомляє про </a:t>
            </a:r>
            <a:r>
              <a:rPr lang="uk-UA" sz="2000" b="1" dirty="0" smtClean="0"/>
              <a:t>можливість обміну між контрагентами (продавцем та покупцем) розрахунками коригування </a:t>
            </a:r>
            <a:r>
              <a:rPr lang="uk-UA" sz="2000" dirty="0" smtClean="0"/>
              <a:t>кількісних і вартісних показників, що передбачають </a:t>
            </a:r>
            <a:r>
              <a:rPr lang="uk-UA" sz="2000" b="1" dirty="0" smtClean="0">
                <a:solidFill>
                  <a:srgbClr val="C00000"/>
                </a:solidFill>
              </a:rPr>
              <a:t>зменшення</a:t>
            </a:r>
            <a:r>
              <a:rPr lang="uk-UA" sz="2000" dirty="0" smtClean="0"/>
              <a:t> суми компенсації вартості товарів/послуг їх постачальнику (далі – РК(-)),</a:t>
            </a:r>
            <a:r>
              <a:rPr lang="uk-UA" sz="2000" b="1" dirty="0" smtClean="0"/>
              <a:t> з використанням електронного сервісу ДПС для обміну РК(-) між контрагентами – </a:t>
            </a:r>
            <a:r>
              <a:rPr lang="uk-UA" sz="2000" b="1" dirty="0" err="1" smtClean="0"/>
              <a:t>Single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Window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of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Electronic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Documents</a:t>
            </a:r>
            <a:r>
              <a:rPr lang="uk-UA" sz="2000" b="1" dirty="0" smtClean="0"/>
              <a:t> (</a:t>
            </a:r>
            <a:r>
              <a:rPr lang="uk-UA" sz="2000" b="1" dirty="0" err="1" smtClean="0"/>
              <a:t>SWinED</a:t>
            </a:r>
            <a:r>
              <a:rPr lang="uk-UA" sz="2000" b="1" dirty="0" smtClean="0"/>
              <a:t>)</a:t>
            </a:r>
            <a:r>
              <a:rPr lang="uk-UA" sz="2000" dirty="0" smtClean="0"/>
              <a:t>, API якого знаходиться за посиланням: http://obmen.tax.gov.ua.  </a:t>
            </a:r>
          </a:p>
          <a:p>
            <a:r>
              <a:rPr lang="uk-UA" sz="2000" dirty="0" smtClean="0"/>
              <a:t>Обмін на сервері здійснюється по прямому з’єднанню (протокол SOAP)...</a:t>
            </a:r>
          </a:p>
          <a:p>
            <a:r>
              <a:rPr lang="uk-UA" sz="2000" dirty="0" smtClean="0"/>
              <a:t>Функціонал системи </a:t>
            </a:r>
            <a:r>
              <a:rPr lang="uk-UA" sz="2000" dirty="0" err="1" smtClean="0"/>
              <a:t>SWinED</a:t>
            </a:r>
            <a:r>
              <a:rPr lang="uk-UA" sz="2000" dirty="0" smtClean="0"/>
              <a:t> </a:t>
            </a:r>
            <a:r>
              <a:rPr lang="uk-UA" sz="2000" b="1" dirty="0" smtClean="0">
                <a:solidFill>
                  <a:srgbClr val="C00000"/>
                </a:solidFill>
              </a:rPr>
              <a:t>передбачає підтвердження отримання </a:t>
            </a:r>
            <a:r>
              <a:rPr lang="uk-UA" sz="2000" dirty="0" smtClean="0"/>
              <a:t>електронного документа </a:t>
            </a:r>
            <a:r>
              <a:rPr lang="uk-UA" sz="2000" b="1" dirty="0" smtClean="0">
                <a:solidFill>
                  <a:srgbClr val="C00000"/>
                </a:solidFill>
              </a:rPr>
              <a:t>(РК(-)) </a:t>
            </a:r>
            <a:r>
              <a:rPr lang="uk-UA" sz="2000" b="1" dirty="0" err="1" smtClean="0">
                <a:solidFill>
                  <a:srgbClr val="C00000"/>
                </a:solidFill>
              </a:rPr>
              <a:t>отримувачем</a:t>
            </a:r>
            <a:r>
              <a:rPr lang="uk-UA" sz="2000" b="1" dirty="0" smtClean="0">
                <a:solidFill>
                  <a:srgbClr val="C00000"/>
                </a:solidFill>
              </a:rPr>
              <a:t>, тобто фіксує дату отримання РК(-) </a:t>
            </a:r>
            <a:r>
              <a:rPr lang="uk-UA" sz="2000" b="1" dirty="0" err="1" smtClean="0">
                <a:solidFill>
                  <a:srgbClr val="C00000"/>
                </a:solidFill>
              </a:rPr>
              <a:t>отримувачем</a:t>
            </a:r>
            <a:r>
              <a:rPr lang="uk-UA" sz="2000" b="1" dirty="0" smtClean="0">
                <a:solidFill>
                  <a:srgbClr val="C00000"/>
                </a:solidFill>
              </a:rPr>
              <a:t> </a:t>
            </a:r>
            <a:r>
              <a:rPr lang="uk-UA" sz="2000" dirty="0" smtClean="0"/>
              <a:t>(покупцем) товарів/послуг від їх постачальника.</a:t>
            </a:r>
          </a:p>
          <a:p>
            <a:r>
              <a:rPr lang="uk-UA" sz="2000" dirty="0" smtClean="0"/>
              <a:t>…</a:t>
            </a:r>
            <a:r>
              <a:rPr lang="uk-UA" sz="2000" b="1" dirty="0" smtClean="0"/>
              <a:t>Для налаштування обміну РК(-) з контрагентами з використанням </a:t>
            </a:r>
            <a:r>
              <a:rPr lang="uk-UA" sz="2000" b="1" dirty="0" err="1" smtClean="0"/>
              <a:t>SWinED</a:t>
            </a:r>
            <a:r>
              <a:rPr lang="uk-UA" sz="2000" b="1" dirty="0" smtClean="0"/>
              <a:t> платники податків можуть звернутись до свого надавача послуг з обміну електронними документами та подання </a:t>
            </a:r>
            <a:r>
              <a:rPr lang="uk-UA" sz="2000" b="1" dirty="0" err="1" smtClean="0"/>
              <a:t>звітності</a:t>
            </a:r>
            <a:r>
              <a:rPr lang="uk-UA" sz="2000" dirty="0" err="1" smtClean="0"/>
              <a:t>.“</a:t>
            </a:r>
            <a:endParaRPr lang="uk-UA" sz="2000" dirty="0" smtClean="0"/>
          </a:p>
          <a:p>
            <a:r>
              <a:rPr lang="uk-UA" sz="2200" b="1" dirty="0" smtClean="0">
                <a:solidFill>
                  <a:srgbClr val="0070C0"/>
                </a:solidFill>
              </a:rPr>
              <a:t>!!! Рекомендуємо</a:t>
            </a:r>
            <a:r>
              <a:rPr lang="uk-UA" sz="2200" dirty="0" smtClean="0"/>
              <a:t> звернутися до вашого постачальника програмного сервісу, через який Ви обмінюєтесь з постачальником такими РК на "-" - чи пройшов Ваш </a:t>
            </a:r>
            <a:r>
              <a:rPr lang="uk-UA" sz="2200" dirty="0" err="1" smtClean="0"/>
              <a:t>Рк</a:t>
            </a:r>
            <a:r>
              <a:rPr lang="uk-UA" sz="2200" dirty="0" smtClean="0"/>
              <a:t> через такий електронний сервіс ДПСУ - адже саме інформація з цього сервісу фактично буде підтверджувати дату отримання Вами РК від постачальника.</a:t>
            </a:r>
            <a:endParaRPr lang="uk-UA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602652" y="437126"/>
            <a:ext cx="31497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Реєстрація РК покупцем</a:t>
            </a:r>
            <a:endParaRPr lang="uk-UA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27995</TotalTime>
  <Words>5134</Words>
  <Application>Microsoft Office PowerPoint</Application>
  <PresentationFormat>Произвольный</PresentationFormat>
  <Paragraphs>600</Paragraphs>
  <Slides>63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Поворотна фіндопомога</vt:lpstr>
      <vt:lpstr>Слайд 43</vt:lpstr>
      <vt:lpstr>Закон № 4015</vt:lpstr>
      <vt:lpstr>Закон № 4015</vt:lpstr>
      <vt:lpstr>Закон № 4015</vt:lpstr>
      <vt:lpstr>Закон № 4015</vt:lpstr>
      <vt:lpstr>Закон № 4015</vt:lpstr>
      <vt:lpstr>Закон № 4015</vt:lpstr>
      <vt:lpstr>Закон № 4015</vt:lpstr>
      <vt:lpstr>Закон № 4015</vt:lpstr>
      <vt:lpstr>Закон № 4015</vt:lpstr>
      <vt:lpstr>Слайд 53</vt:lpstr>
      <vt:lpstr>Закон № 4015</vt:lpstr>
      <vt:lpstr>Закон № 4015</vt:lpstr>
      <vt:lpstr>Закон № 4015</vt:lpstr>
      <vt:lpstr>Закон № 4015</vt:lpstr>
      <vt:lpstr>Закон № 4015</vt:lpstr>
      <vt:lpstr>Закон № 4015</vt:lpstr>
      <vt:lpstr>Слайд 60</vt:lpstr>
      <vt:lpstr>Податки-2025</vt:lpstr>
      <vt:lpstr>Індексація ЗП-2024</vt:lpstr>
      <vt:lpstr>Слайд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Asus</cp:lastModifiedBy>
  <cp:revision>1774</cp:revision>
  <cp:lastPrinted>2020-10-29T08:10:12Z</cp:lastPrinted>
  <dcterms:created xsi:type="dcterms:W3CDTF">2020-10-28T13:36:26Z</dcterms:created>
  <dcterms:modified xsi:type="dcterms:W3CDTF">2024-10-23T12:26:35Z</dcterms:modified>
</cp:coreProperties>
</file>